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52"/>
  </p:notesMasterIdLst>
  <p:handoutMasterIdLst>
    <p:handoutMasterId r:id="rId153"/>
  </p:handoutMasterIdLst>
  <p:sldIdLst>
    <p:sldId id="258" r:id="rId2"/>
    <p:sldId id="999" r:id="rId3"/>
    <p:sldId id="777" r:id="rId4"/>
    <p:sldId id="774" r:id="rId5"/>
    <p:sldId id="923" r:id="rId6"/>
    <p:sldId id="1274" r:id="rId7"/>
    <p:sldId id="1266" r:id="rId8"/>
    <p:sldId id="1258" r:id="rId9"/>
    <p:sldId id="1256" r:id="rId10"/>
    <p:sldId id="1277" r:id="rId11"/>
    <p:sldId id="1278" r:id="rId12"/>
    <p:sldId id="1259" r:id="rId13"/>
    <p:sldId id="1280" r:id="rId14"/>
    <p:sldId id="1302" r:id="rId15"/>
    <p:sldId id="1283" r:id="rId16"/>
    <p:sldId id="1168" r:id="rId17"/>
    <p:sldId id="1294" r:id="rId18"/>
    <p:sldId id="1190" r:id="rId19"/>
    <p:sldId id="1285" r:id="rId20"/>
    <p:sldId id="1284" r:id="rId21"/>
    <p:sldId id="1288" r:id="rId22"/>
    <p:sldId id="1287" r:id="rId23"/>
    <p:sldId id="1303" r:id="rId24"/>
    <p:sldId id="1171" r:id="rId25"/>
    <p:sldId id="1172" r:id="rId26"/>
    <p:sldId id="1173" r:id="rId27"/>
    <p:sldId id="1289" r:id="rId28"/>
    <p:sldId id="1290" r:id="rId29"/>
    <p:sldId id="1291" r:id="rId30"/>
    <p:sldId id="1292" r:id="rId31"/>
    <p:sldId id="1293" r:id="rId32"/>
    <p:sldId id="1329" r:id="rId33"/>
    <p:sldId id="1268" r:id="rId34"/>
    <p:sldId id="1304" r:id="rId35"/>
    <p:sldId id="1305" r:id="rId36"/>
    <p:sldId id="1262" r:id="rId37"/>
    <p:sldId id="815" r:id="rId38"/>
    <p:sldId id="1229" r:id="rId39"/>
    <p:sldId id="1382" r:id="rId40"/>
    <p:sldId id="840" r:id="rId41"/>
    <p:sldId id="1355" r:id="rId42"/>
    <p:sldId id="1337" r:id="rId43"/>
    <p:sldId id="839" r:id="rId44"/>
    <p:sldId id="835" r:id="rId45"/>
    <p:sldId id="836" r:id="rId46"/>
    <p:sldId id="837" r:id="rId47"/>
    <p:sldId id="838" r:id="rId48"/>
    <p:sldId id="1000" r:id="rId49"/>
    <p:sldId id="1326" r:id="rId50"/>
    <p:sldId id="1339" r:id="rId51"/>
    <p:sldId id="1069" r:id="rId52"/>
    <p:sldId id="1384" r:id="rId53"/>
    <p:sldId id="1385" r:id="rId54"/>
    <p:sldId id="1269" r:id="rId55"/>
    <p:sldId id="1368" r:id="rId56"/>
    <p:sldId id="1312" r:id="rId57"/>
    <p:sldId id="1313" r:id="rId58"/>
    <p:sldId id="1307" r:id="rId59"/>
    <p:sldId id="1131" r:id="rId60"/>
    <p:sldId id="1324" r:id="rId61"/>
    <p:sldId id="1150" r:id="rId62"/>
    <p:sldId id="1356" r:id="rId63"/>
    <p:sldId id="1309" r:id="rId64"/>
    <p:sldId id="1156" r:id="rId65"/>
    <p:sldId id="1298" r:id="rId66"/>
    <p:sldId id="1301" r:id="rId67"/>
    <p:sldId id="1360" r:id="rId68"/>
    <p:sldId id="1161" r:id="rId69"/>
    <p:sldId id="1162" r:id="rId70"/>
    <p:sldId id="1163" r:id="rId71"/>
    <p:sldId id="1191" r:id="rId72"/>
    <p:sldId id="1166" r:id="rId73"/>
    <p:sldId id="1386" r:id="rId74"/>
    <p:sldId id="1330" r:id="rId75"/>
    <p:sldId id="1193" r:id="rId76"/>
    <p:sldId id="1331" r:id="rId77"/>
    <p:sldId id="1189" r:id="rId78"/>
    <p:sldId id="1357" r:id="rId79"/>
    <p:sldId id="1395" r:id="rId80"/>
    <p:sldId id="1310" r:id="rId81"/>
    <p:sldId id="1373" r:id="rId82"/>
    <p:sldId id="1372" r:id="rId83"/>
    <p:sldId id="1343" r:id="rId84"/>
    <p:sldId id="1215" r:id="rId85"/>
    <p:sldId id="1216" r:id="rId86"/>
    <p:sldId id="1217" r:id="rId87"/>
    <p:sldId id="1344" r:id="rId88"/>
    <p:sldId id="1232" r:id="rId89"/>
    <p:sldId id="1377" r:id="rId90"/>
    <p:sldId id="1374" r:id="rId91"/>
    <p:sldId id="1391" r:id="rId92"/>
    <p:sldId id="1392" r:id="rId93"/>
    <p:sldId id="1388" r:id="rId94"/>
    <p:sldId id="1387" r:id="rId95"/>
    <p:sldId id="1345" r:id="rId96"/>
    <p:sldId id="1364" r:id="rId97"/>
    <p:sldId id="1365" r:id="rId98"/>
    <p:sldId id="1366" r:id="rId99"/>
    <p:sldId id="1394" r:id="rId100"/>
    <p:sldId id="1323" r:id="rId101"/>
    <p:sldId id="1322" r:id="rId102"/>
    <p:sldId id="1367" r:id="rId103"/>
    <p:sldId id="1233" r:id="rId104"/>
    <p:sldId id="420" r:id="rId105"/>
    <p:sldId id="1207" r:id="rId106"/>
    <p:sldId id="1200" r:id="rId107"/>
    <p:sldId id="1202" r:id="rId108"/>
    <p:sldId id="1201" r:id="rId109"/>
    <p:sldId id="769" r:id="rId110"/>
    <p:sldId id="1204" r:id="rId111"/>
    <p:sldId id="1205" r:id="rId112"/>
    <p:sldId id="1206" r:id="rId113"/>
    <p:sldId id="1248" r:id="rId114"/>
    <p:sldId id="1142" r:id="rId115"/>
    <p:sldId id="1143" r:id="rId116"/>
    <p:sldId id="1144" r:id="rId117"/>
    <p:sldId id="1145" r:id="rId118"/>
    <p:sldId id="1208" r:id="rId119"/>
    <p:sldId id="1209" r:id="rId120"/>
    <p:sldId id="1203" r:id="rId121"/>
    <p:sldId id="1147" r:id="rId122"/>
    <p:sldId id="1183" r:id="rId123"/>
    <p:sldId id="1184" r:id="rId124"/>
    <p:sldId id="1210" r:id="rId125"/>
    <p:sldId id="1212" r:id="rId126"/>
    <p:sldId id="1211" r:id="rId127"/>
    <p:sldId id="1134" r:id="rId128"/>
    <p:sldId id="1135" r:id="rId129"/>
    <p:sldId id="1136" r:id="rId130"/>
    <p:sldId id="1137" r:id="rId131"/>
    <p:sldId id="421" r:id="rId132"/>
    <p:sldId id="535" r:id="rId133"/>
    <p:sldId id="536" r:id="rId134"/>
    <p:sldId id="731" r:id="rId135"/>
    <p:sldId id="590" r:id="rId136"/>
    <p:sldId id="611" r:id="rId137"/>
    <p:sldId id="615" r:id="rId138"/>
    <p:sldId id="727" r:id="rId139"/>
    <p:sldId id="690" r:id="rId140"/>
    <p:sldId id="691" r:id="rId141"/>
    <p:sldId id="692" r:id="rId142"/>
    <p:sldId id="1396" r:id="rId143"/>
    <p:sldId id="1397" r:id="rId144"/>
    <p:sldId id="1398" r:id="rId145"/>
    <p:sldId id="1399" r:id="rId146"/>
    <p:sldId id="1400" r:id="rId147"/>
    <p:sldId id="1401" r:id="rId148"/>
    <p:sldId id="1402" r:id="rId149"/>
    <p:sldId id="1403" r:id="rId150"/>
    <p:sldId id="1404" r:id="rId1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739DF9-BDBB-8C49-9ABD-FFA8BE58758D}">
          <p14:sldIdLst>
            <p14:sldId id="258"/>
            <p14:sldId id="999"/>
            <p14:sldId id="777"/>
            <p14:sldId id="774"/>
            <p14:sldId id="923"/>
            <p14:sldId id="1274"/>
            <p14:sldId id="1266"/>
            <p14:sldId id="1258"/>
            <p14:sldId id="1256"/>
            <p14:sldId id="1277"/>
            <p14:sldId id="1278"/>
            <p14:sldId id="1259"/>
            <p14:sldId id="1280"/>
            <p14:sldId id="1302"/>
            <p14:sldId id="1283"/>
            <p14:sldId id="1168"/>
            <p14:sldId id="1294"/>
            <p14:sldId id="1190"/>
            <p14:sldId id="1285"/>
            <p14:sldId id="1284"/>
            <p14:sldId id="1288"/>
            <p14:sldId id="1287"/>
            <p14:sldId id="1303"/>
            <p14:sldId id="1171"/>
            <p14:sldId id="1172"/>
            <p14:sldId id="1173"/>
            <p14:sldId id="1289"/>
            <p14:sldId id="1290"/>
            <p14:sldId id="1291"/>
            <p14:sldId id="1292"/>
            <p14:sldId id="1293"/>
            <p14:sldId id="1329"/>
            <p14:sldId id="1268"/>
            <p14:sldId id="1304"/>
            <p14:sldId id="1305"/>
            <p14:sldId id="1262"/>
            <p14:sldId id="815"/>
            <p14:sldId id="1229"/>
            <p14:sldId id="1382"/>
            <p14:sldId id="840"/>
            <p14:sldId id="1355"/>
            <p14:sldId id="1337"/>
            <p14:sldId id="839"/>
            <p14:sldId id="835"/>
            <p14:sldId id="836"/>
            <p14:sldId id="837"/>
            <p14:sldId id="838"/>
            <p14:sldId id="1000"/>
            <p14:sldId id="1326"/>
            <p14:sldId id="1339"/>
            <p14:sldId id="1069"/>
            <p14:sldId id="1384"/>
            <p14:sldId id="1385"/>
            <p14:sldId id="1269"/>
            <p14:sldId id="1368"/>
            <p14:sldId id="1312"/>
            <p14:sldId id="1313"/>
            <p14:sldId id="1307"/>
            <p14:sldId id="1131"/>
            <p14:sldId id="1324"/>
            <p14:sldId id="1150"/>
            <p14:sldId id="1356"/>
            <p14:sldId id="1309"/>
            <p14:sldId id="1156"/>
            <p14:sldId id="1298"/>
            <p14:sldId id="1301"/>
            <p14:sldId id="1360"/>
            <p14:sldId id="1161"/>
            <p14:sldId id="1162"/>
            <p14:sldId id="1163"/>
            <p14:sldId id="1191"/>
            <p14:sldId id="1166"/>
            <p14:sldId id="1386"/>
            <p14:sldId id="1330"/>
            <p14:sldId id="1193"/>
            <p14:sldId id="1331"/>
            <p14:sldId id="1189"/>
            <p14:sldId id="1357"/>
            <p14:sldId id="1395"/>
            <p14:sldId id="1310"/>
            <p14:sldId id="1373"/>
            <p14:sldId id="1372"/>
            <p14:sldId id="1343"/>
            <p14:sldId id="1215"/>
            <p14:sldId id="1216"/>
            <p14:sldId id="1217"/>
            <p14:sldId id="1344"/>
            <p14:sldId id="1232"/>
            <p14:sldId id="1377"/>
            <p14:sldId id="1374"/>
            <p14:sldId id="1391"/>
            <p14:sldId id="1392"/>
            <p14:sldId id="1388"/>
            <p14:sldId id="1387"/>
            <p14:sldId id="1345"/>
            <p14:sldId id="1364"/>
            <p14:sldId id="1365"/>
            <p14:sldId id="1366"/>
            <p14:sldId id="1394"/>
            <p14:sldId id="1323"/>
            <p14:sldId id="1322"/>
            <p14:sldId id="1367"/>
            <p14:sldId id="1233"/>
            <p14:sldId id="420"/>
            <p14:sldId id="1207"/>
            <p14:sldId id="1200"/>
            <p14:sldId id="1202"/>
            <p14:sldId id="1201"/>
            <p14:sldId id="769"/>
            <p14:sldId id="1204"/>
            <p14:sldId id="1205"/>
            <p14:sldId id="1206"/>
            <p14:sldId id="1248"/>
            <p14:sldId id="1142"/>
            <p14:sldId id="1143"/>
            <p14:sldId id="1144"/>
            <p14:sldId id="1145"/>
            <p14:sldId id="1208"/>
            <p14:sldId id="1209"/>
            <p14:sldId id="1203"/>
            <p14:sldId id="1147"/>
            <p14:sldId id="1183"/>
            <p14:sldId id="1184"/>
            <p14:sldId id="1210"/>
            <p14:sldId id="1212"/>
            <p14:sldId id="1211"/>
            <p14:sldId id="1134"/>
            <p14:sldId id="1135"/>
            <p14:sldId id="1136"/>
            <p14:sldId id="1137"/>
            <p14:sldId id="421"/>
            <p14:sldId id="535"/>
            <p14:sldId id="536"/>
            <p14:sldId id="731"/>
            <p14:sldId id="590"/>
            <p14:sldId id="611"/>
            <p14:sldId id="615"/>
            <p14:sldId id="727"/>
            <p14:sldId id="690"/>
            <p14:sldId id="691"/>
            <p14:sldId id="692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Yoon Lee" initials="JYL" lastIdx="1" clrIdx="0">
    <p:extLst/>
  </p:cmAuthor>
  <p:cmAuthor id="2" name="Jay Yoon Lee" initials="JYL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C20FF"/>
    <a:srgbClr val="FF6E67"/>
    <a:srgbClr val="379C37"/>
    <a:srgbClr val="35751B"/>
    <a:srgbClr val="E05F5E"/>
    <a:srgbClr val="C0504D"/>
    <a:srgbClr val="3848E4"/>
    <a:srgbClr val="8FCCA7"/>
    <a:srgbClr val="FFF47A"/>
    <a:srgbClr val="B4A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7"/>
    <p:restoredTop sz="84069" autoAdjust="0"/>
  </p:normalViewPr>
  <p:slideViewPr>
    <p:cSldViewPr snapToGrid="0" snapToObjects="1">
      <p:cViewPr>
        <p:scale>
          <a:sx n="155" d="100"/>
          <a:sy n="155" d="100"/>
        </p:scale>
        <p:origin x="3080" y="9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3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handoutMaster" Target="handoutMasters/handoutMaster1.xml"/><Relationship Id="rId154" Type="http://schemas.openxmlformats.org/officeDocument/2006/relationships/commentAuthors" Target="commentAuthors.xml"/><Relationship Id="rId155" Type="http://schemas.openxmlformats.org/officeDocument/2006/relationships/presProps" Target="presProps.xml"/><Relationship Id="rId156" Type="http://schemas.openxmlformats.org/officeDocument/2006/relationships/viewProps" Target="viewProps.xml"/><Relationship Id="rId157" Type="http://schemas.openxmlformats.org/officeDocument/2006/relationships/theme" Target="theme/theme1.xml"/><Relationship Id="rId15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7C95-97FF-324B-8626-C1FBAAA1006A}" type="datetime1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6A913-C314-CD40-92C7-F030F2B96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4718A-E9A6-E443-A37B-176E26C59FFB}" type="datetime1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6865A-251E-8A47-847E-C4E8CFBCD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6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altLang="ko-KR" sz="1050" dirty="0" smtClean="0">
              <a:solidFill>
                <a:schemeClr val="dk1"/>
              </a:solidFill>
            </a:endParaRPr>
          </a:p>
          <a:p>
            <a:r>
              <a:rPr lang="en-US" altLang="ko-KR" sz="1050" dirty="0" smtClean="0">
                <a:solidFill>
                  <a:schemeClr val="dk1"/>
                </a:solidFill>
              </a:rPr>
              <a:t>Today, I want to discuss</a:t>
            </a:r>
            <a:r>
              <a:rPr lang="en-US" altLang="ko-KR" sz="1050" baseline="0" dirty="0" smtClean="0">
                <a:solidFill>
                  <a:schemeClr val="dk1"/>
                </a:solidFill>
              </a:rPr>
              <a:t> on </a:t>
            </a:r>
            <a:r>
              <a:rPr lang="en-US" altLang="ko-KR" sz="1050" dirty="0" smtClean="0">
                <a:solidFill>
                  <a:schemeClr val="dk1"/>
                </a:solidFill>
              </a:rPr>
              <a:t>“How to inject” constraints into neural</a:t>
            </a:r>
            <a:r>
              <a:rPr lang="en-US" altLang="ko-KR" sz="1050" baseline="0" dirty="0" smtClean="0">
                <a:solidFill>
                  <a:schemeClr val="dk1"/>
                </a:solidFill>
              </a:rPr>
              <a:t> models on inference &amp; Learning.</a:t>
            </a:r>
          </a:p>
          <a:p>
            <a:r>
              <a:rPr lang="en-US" altLang="ko-KR" sz="1050" baseline="0" dirty="0" smtClean="0">
                <a:solidFill>
                  <a:schemeClr val="dk1"/>
                </a:solidFill>
              </a:rPr>
              <a:t>And the inference part is a joint work with </a:t>
            </a:r>
            <a:r>
              <a:rPr lang="en-US" altLang="ko-KR" sz="1050" dirty="0" smtClean="0">
                <a:solidFill>
                  <a:schemeClr val="dk1"/>
                </a:solidFill>
              </a:rPr>
              <a:t>Oracle</a:t>
            </a:r>
            <a:r>
              <a:rPr lang="en-US" altLang="ko-KR" sz="1050" baseline="0" dirty="0" smtClean="0">
                <a:solidFill>
                  <a:schemeClr val="dk1"/>
                </a:solidFill>
              </a:rPr>
              <a:t> Labs </a:t>
            </a:r>
            <a:r>
              <a:rPr lang="en-US" sz="1050" b="1" dirty="0" smtClean="0">
                <a:effectLst/>
              </a:rPr>
              <a:t>ML Research Group</a:t>
            </a:r>
            <a:endParaRPr lang="en-US" altLang="ko-KR" sz="1050" dirty="0" smtClean="0">
              <a:solidFill>
                <a:schemeClr val="dk1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endParaRPr lang="en-US" altLang="ko-KR" sz="105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are mostly learning from supervised loss from labeled training set.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5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035914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641570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1925073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126378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GBI not only works better than A*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It</a:t>
            </a:r>
            <a:r>
              <a:rPr lang="en-US" altLang="ko-KR" baseline="0" smtClean="0"/>
              <a:t> is far more robust than A*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5959844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If we can create a loss function to decrease the “</a:t>
            </a:r>
            <a:r>
              <a:rPr lang="en-US" altLang="ko-KR" baseline="0" dirty="0" err="1" smtClean="0"/>
              <a:t>cosntraint</a:t>
            </a:r>
            <a:r>
              <a:rPr lang="en-US" altLang="ko-KR" baseline="0" dirty="0" smtClean="0"/>
              <a:t> violation”,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Could we perhaps get the constraint satisfying output more efficiently?</a:t>
            </a:r>
          </a:p>
        </p:txBody>
      </p:sp>
    </p:spTree>
    <p:extLst>
      <p:ext uri="{BB962C8B-B14F-4D97-AF65-F5344CB8AC3E}">
        <p14:creationId xmlns:p14="http://schemas.microsoft.com/office/powerpoint/2010/main" val="15432035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Even this simplistic</a:t>
            </a:r>
            <a:r>
              <a:rPr lang="en-US" altLang="ko-KR" baseline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0794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Even this simplistic</a:t>
            </a:r>
            <a:r>
              <a:rPr lang="en-US" altLang="ko-KR" baseline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3772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Even this simplistic</a:t>
            </a:r>
            <a:r>
              <a:rPr lang="en-US" altLang="ko-KR" baseline="0" smtClean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88800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Open, close are ”balanced” and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Input tokens being “preserved”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40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053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A</a:t>
            </a:r>
            <a:r>
              <a:rPr lang="en-US" altLang="ko-KR" baseline="0" smtClean="0"/>
              <a:t> bit of explanation on imitation learning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488184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A</a:t>
            </a:r>
            <a:r>
              <a:rPr lang="en-US" altLang="ko-KR" baseline="0" smtClean="0"/>
              <a:t> bit of explanation on imitation learning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306918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105473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90261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the QA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86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76391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46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947961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52490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1602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It is difficult to build specific models with prior information per task and constraint.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For applied machine learning practitioners to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inject their knowledge without needing to design completely new model.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model-structure specific approaches may not last long.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03228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8753868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611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38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 am going to show an example</a:t>
            </a:r>
            <a:r>
              <a:rPr lang="en-US" baseline="0" smtClean="0"/>
              <a:t> of shift-reduce syntax</a:t>
            </a:r>
          </a:p>
          <a:p>
            <a:r>
              <a:rPr lang="en-US" smtClean="0"/>
              <a:t>But without</a:t>
            </a:r>
            <a:r>
              <a:rPr lang="en-US" baseline="0" smtClean="0"/>
              <a:t> all the details, </a:t>
            </a:r>
            <a:r>
              <a:rPr lang="en-US" smtClean="0"/>
              <a:t>the take away</a:t>
            </a:r>
            <a:r>
              <a:rPr lang="en-US" baseline="0" smtClean="0"/>
              <a:t> from here is that you can linearize the parse tree</a:t>
            </a:r>
          </a:p>
          <a:p>
            <a:r>
              <a:rPr lang="en-US" baseline="0" smtClean="0"/>
              <a:t>Into corresponding shift-reduce commands.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56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  <a:endParaRPr lang="en-US" sz="120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17804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smtClean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smtClean="0"/>
              <a:t>1.23-2.69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5938126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3600330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Constraints</a:t>
            </a:r>
            <a:r>
              <a:rPr lang="en-US" altLang="ko-KR" baseline="0" smtClean="0"/>
              <a:t> that are not localized.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5472834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change</a:t>
            </a:r>
            <a:r>
              <a:rPr lang="en-US" altLang="ko-KR" baseline="0" smtClean="0"/>
              <a:t> it to intuition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Proposed model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630970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8530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9795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Let’s discuss “inference” of sequence output Y in general for a moment.</a:t>
            </a:r>
          </a:p>
        </p:txBody>
      </p:sp>
    </p:spTree>
    <p:extLst>
      <p:ext uri="{BB962C8B-B14F-4D97-AF65-F5344CB8AC3E}">
        <p14:creationId xmlns:p14="http://schemas.microsoft.com/office/powerpoint/2010/main" val="9571191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V dimensional P1</a:t>
            </a:r>
            <a:r>
              <a:rPr lang="en-US" altLang="ko-KR" baseline="0" smtClean="0"/>
              <a:t> probability vector for tagging X1,</a:t>
            </a:r>
          </a:p>
        </p:txBody>
      </p:sp>
    </p:spTree>
    <p:extLst>
      <p:ext uri="{BB962C8B-B14F-4D97-AF65-F5344CB8AC3E}">
        <p14:creationId xmlns:p14="http://schemas.microsoft.com/office/powerpoint/2010/main" val="137043020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P1</a:t>
            </a:r>
            <a:r>
              <a:rPr lang="en-US" altLang="ko-KR" baseline="0" smtClean="0"/>
              <a:t> for output Y1, P2 for output Y2,  And till PT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V-possible discrete outputs O1....</a:t>
            </a:r>
            <a:r>
              <a:rPr lang="en-US" altLang="ko-KR" baseline="0" err="1" smtClean="0"/>
              <a:t>Ov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51872256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If there is no relation between</a:t>
            </a:r>
            <a:r>
              <a:rPr lang="en-US" altLang="ko-KR" baseline="0" smtClean="0"/>
              <a:t> output to be modeled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Or “if there is no constraint”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However, if there is a relation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5433210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Now,</a:t>
            </a:r>
            <a:r>
              <a:rPr lang="en-US" altLang="ko-KR" baseline="0" dirty="0" smtClean="0"/>
              <a:t> this complexity on global constraint is way too expensive. 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In the interest of time, I won’t go into the details of A*. It’s much more efficient than naïve search by using DP, but it still suffers from the exponential complexity.</a:t>
            </a:r>
          </a:p>
        </p:txBody>
      </p:sp>
    </p:spTree>
    <p:extLst>
      <p:ext uri="{BB962C8B-B14F-4D97-AF65-F5344CB8AC3E}">
        <p14:creationId xmlns:p14="http://schemas.microsoft.com/office/powerpoint/2010/main" val="3614637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So people rely</a:t>
            </a:r>
            <a:r>
              <a:rPr lang="en-US" altLang="ko-KR" baseline="0" smtClean="0"/>
              <a:t> on post-processing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Even when combinatorial search performs better.</a:t>
            </a:r>
          </a:p>
        </p:txBody>
      </p:sp>
    </p:spTree>
    <p:extLst>
      <p:ext uri="{BB962C8B-B14F-4D97-AF65-F5344CB8AC3E}">
        <p14:creationId xmlns:p14="http://schemas.microsoft.com/office/powerpoint/2010/main" val="160500321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black</a:t>
            </a:r>
            <a:r>
              <a:rPr lang="en-US" altLang="ko-KR" baseline="0" smtClean="0"/>
              <a:t> box,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smtClean="0"/>
              <a:t>because not much of particular modification to the model, 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>Can we </a:t>
            </a:r>
            <a:r>
              <a:rPr lang="en-US" altLang="ko-KR" smtClean="0">
                <a:solidFill>
                  <a:srgbClr val="3848E4"/>
                </a:solidFill>
                <a:sym typeface="Verdana"/>
              </a:rPr>
              <a:t>update the model parameter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/>
            </a:r>
            <a:br>
              <a:rPr lang="en-US" altLang="ko-KR" smtClean="0">
                <a:solidFill>
                  <a:schemeClr val="tx1"/>
                </a:solidFill>
                <a:sym typeface="Verdana"/>
              </a:rPr>
            </a:br>
            <a:r>
              <a:rPr lang="en-US" altLang="ko-KR" smtClean="0">
                <a:solidFill>
                  <a:srgbClr val="3848E4"/>
                </a:solidFill>
                <a:sym typeface="Verdana"/>
              </a:rPr>
              <a:t>to find constraint-satisfying output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>?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besides input, output representation changes happen in typical neural network training.</a:t>
            </a:r>
          </a:p>
        </p:txBody>
      </p:sp>
    </p:spTree>
    <p:extLst>
      <p:ext uri="{BB962C8B-B14F-4D97-AF65-F5344CB8AC3E}">
        <p14:creationId xmlns:p14="http://schemas.microsoft.com/office/powerpoint/2010/main" val="27240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219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Open, close are ”balanced” and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Input tokens being “preserved”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7452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</a:t>
            </a:r>
            <a:r>
              <a:rPr lang="en-US" altLang="ko-KR" baseline="0" dirty="0" err="1" smtClean="0"/>
              <a:t>paranthesis</a:t>
            </a:r>
            <a:r>
              <a:rPr lang="en-US" altLang="ko-KR" baseline="0" dirty="0" smtClean="0"/>
              <a:t> opening, closing are ”balanced” and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Input tokens being “preserved”.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number of input tokens should match number of xx on the right.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79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</a:t>
            </a:r>
            <a:r>
              <a:rPr lang="en-US" altLang="ko-KR" baseline="0" dirty="0" err="1" smtClean="0"/>
              <a:t>paranthesis</a:t>
            </a:r>
            <a:r>
              <a:rPr lang="en-US" altLang="ko-KR" baseline="0" dirty="0" smtClean="0"/>
              <a:t> opening, closing are ”balanced” and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Input tokens being “preserved”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number of input tokens should match number of xx on the right.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599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syntactic parsing case is one of the real applications I worked on with output constraints 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Open, close are ”balanced” and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Input tokens being “preserved”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"John has a dog " has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For the sake of time and clarity,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main application that I will focus on this talk will be on Semantic Role Labeling.</a:t>
            </a:r>
          </a:p>
        </p:txBody>
      </p:sp>
    </p:spTree>
    <p:extLst>
      <p:ext uri="{BB962C8B-B14F-4D97-AF65-F5344CB8AC3E}">
        <p14:creationId xmlns:p14="http://schemas.microsoft.com/office/powerpoint/2010/main" val="1289162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SRL is a problem of labeling a span. </a:t>
            </a:r>
            <a:br>
              <a:rPr lang="en-US" altLang="ko-KR" baseline="0" dirty="0" smtClean="0"/>
            </a:br>
            <a:r>
              <a:rPr lang="en-US" altLang="ko-KR" baseline="0" dirty="0" smtClean="0"/>
              <a:t>This requires, two subtasks</a:t>
            </a:r>
            <a:br>
              <a:rPr lang="en-US" altLang="ko-KR" baseline="0" dirty="0" smtClean="0"/>
            </a:br>
            <a:r>
              <a:rPr lang="en-US" altLang="ko-KR" baseline="0" dirty="0" smtClean="0"/>
              <a:t>1. ...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such as "the window" as one span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"a hammer" as another span.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2 ..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Many neural models solve this jointly.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let's revisit the traditional way of solving SRL</a:t>
            </a:r>
            <a:br>
              <a:rPr lang="en-US" altLang="ko-KR" baseline="0" dirty="0" smtClean="0"/>
            </a:br>
            <a:r>
              <a:rPr lang="en-US" altLang="ko-KR" baseline="0" dirty="0" smtClean="0"/>
              <a:t>to discuss syntactic constraints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0262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Let's parse</a:t>
            </a:r>
            <a:r>
              <a:rPr lang="en-US" altLang="ko-KR" baseline="0" dirty="0" smtClean="0"/>
              <a:t> the title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To see what I mean by constraint, let's look at simple toy example first.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2353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SRL is a problem of labeling a span. This requires, 1. &amp; 2.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such as "the window" as one span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"a hammer" as another span.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Many neural models solve this jointly.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let's revisit the traditional way of solving SRL..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927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SRL is a problem of labeling a span. This requires, 1. &amp; 2.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such as "the window" as one span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"a hammer" as another span.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Many neural models solve this jointly.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let's revisit the traditional way of solving SRL..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6062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SRL is a problem of labeling a span. This requires, 1. &amp; 2.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such as "the window" as one span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"a hammer" as another span.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Many neural models solve this jointly.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but, let's revisit the traditional way of solving SRL..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03251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Children and the subtrees</a:t>
            </a:r>
            <a:r>
              <a:rPr lang="en-US" baseline="0" dirty="0" smtClean="0"/>
              <a:t> are the only possible candidates.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Thus, the</a:t>
            </a:r>
            <a:r>
              <a:rPr lang="en-US" baseline="0" dirty="0" smtClean="0"/>
              <a:t> syntactic parse tree can provide constraint-satisfying set.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13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Children and the subtrees</a:t>
            </a:r>
            <a:r>
              <a:rPr lang="en-US" baseline="0" dirty="0" smtClean="0"/>
              <a:t> are the only possible candidates.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Thus, the</a:t>
            </a:r>
            <a:r>
              <a:rPr lang="en-US" baseline="0" dirty="0" smtClean="0"/>
              <a:t> syntactic parse tree can provide constraint-satisfying set.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201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Now</a:t>
            </a:r>
            <a:r>
              <a:rPr lang="en-US" altLang="ko-KR" baseline="0" smtClean="0"/>
              <a:t> from parse tree,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we can define "constraint space" for SRL output spans.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And define constraint violating when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output span of model is not in the "constraint space".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Now, we looked at the traditional approach, but then how about current neural models?</a:t>
            </a:r>
          </a:p>
        </p:txBody>
      </p:sp>
    </p:spTree>
    <p:extLst>
      <p:ext uri="{BB962C8B-B14F-4D97-AF65-F5344CB8AC3E}">
        <p14:creationId xmlns:p14="http://schemas.microsoft.com/office/powerpoint/2010/main" val="163809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7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195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Now, while working</a:t>
            </a:r>
            <a:r>
              <a:rPr lang="en-US" baseline="0" smtClean="0"/>
              <a:t> better, as the neural model has the ability to output all possible spans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826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Now, while working</a:t>
            </a:r>
            <a:r>
              <a:rPr lang="en-US" baseline="0" smtClean="0"/>
              <a:t> better, as the neural model has the ability to output all possible spans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76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Let’s look at these 3 pairs of sentence</a:t>
            </a:r>
            <a:r>
              <a:rPr lang="en-US" altLang="ko-KR" baseline="0" dirty="0" smtClean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1003831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Now, while working</a:t>
            </a:r>
            <a:r>
              <a:rPr lang="en-US" baseline="0" smtClean="0"/>
              <a:t> better, as the neural model has the ability to output all possible spans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7992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Now, while working</a:t>
            </a:r>
            <a:r>
              <a:rPr lang="en-US" baseline="0" smtClean="0"/>
              <a:t> better, as the neural model has the ability to output all possible spans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2922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As we discussed, the constraint rules are that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Notice two things.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1) that g=0 represents constraint satisfaction.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2) 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The whole sentence is a </a:t>
            </a:r>
            <a:r>
              <a:rPr lang="en-US" dirty="0" err="1" smtClean="0"/>
              <a:t>constarint</a:t>
            </a:r>
            <a:r>
              <a:rPr lang="en-US" dirty="0" smtClean="0"/>
              <a:t>-satisfying output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but not</a:t>
            </a:r>
            <a:r>
              <a:rPr lang="en-US" baseline="0" dirty="0" smtClean="0"/>
              <a:t> necessarily "true" output.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Enforcing constraint is important,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but there are trivial answers which we may want to avoid.</a:t>
            </a:r>
          </a:p>
        </p:txBody>
      </p:sp>
    </p:spTree>
    <p:extLst>
      <p:ext uri="{BB962C8B-B14F-4D97-AF65-F5344CB8AC3E}">
        <p14:creationId xmlns:p14="http://schemas.microsoft.com/office/powerpoint/2010/main" val="1487978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483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483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8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Training</a:t>
            </a:r>
            <a:r>
              <a:rPr lang="en-US" altLang="ko-KR" baseline="0" smtClean="0"/>
              <a:t> optimizes over W: model para</a:t>
            </a:r>
          </a:p>
        </p:txBody>
      </p:sp>
    </p:spTree>
    <p:extLst>
      <p:ext uri="{BB962C8B-B14F-4D97-AF65-F5344CB8AC3E}">
        <p14:creationId xmlns:p14="http://schemas.microsoft.com/office/powerpoint/2010/main" val="497444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Let’s discuss “inference” of sequence output Y in general for a moment.</a:t>
            </a:r>
          </a:p>
        </p:txBody>
      </p:sp>
    </p:spTree>
    <p:extLst>
      <p:ext uri="{BB962C8B-B14F-4D97-AF65-F5344CB8AC3E}">
        <p14:creationId xmlns:p14="http://schemas.microsoft.com/office/powerpoint/2010/main" val="1167709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15349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black</a:t>
            </a:r>
            <a:r>
              <a:rPr lang="en-US" altLang="ko-KR" baseline="0" smtClean="0"/>
              <a:t> box,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smtClean="0"/>
              <a:t>because not much of particular modification to the model, 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>Can we </a:t>
            </a:r>
            <a:r>
              <a:rPr lang="en-US" altLang="ko-KR" smtClean="0">
                <a:solidFill>
                  <a:srgbClr val="3848E4"/>
                </a:solidFill>
                <a:sym typeface="Verdana"/>
              </a:rPr>
              <a:t>update the model parameter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/>
            </a:r>
            <a:br>
              <a:rPr lang="en-US" altLang="ko-KR" smtClean="0">
                <a:solidFill>
                  <a:schemeClr val="tx1"/>
                </a:solidFill>
                <a:sym typeface="Verdana"/>
              </a:rPr>
            </a:br>
            <a:r>
              <a:rPr lang="en-US" altLang="ko-KR" smtClean="0">
                <a:solidFill>
                  <a:srgbClr val="3848E4"/>
                </a:solidFill>
                <a:sym typeface="Verdana"/>
              </a:rPr>
              <a:t>to find constraint-satisfying output</a:t>
            </a:r>
            <a:r>
              <a:rPr lang="en-US" altLang="ko-KR" smtClean="0">
                <a:solidFill>
                  <a:schemeClr val="tx1"/>
                </a:solidFill>
                <a:sym typeface="Verdana"/>
              </a:rPr>
              <a:t>?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besides input, output representation changes happen in typical neural network training.</a:t>
            </a:r>
          </a:p>
        </p:txBody>
      </p:sp>
    </p:spTree>
    <p:extLst>
      <p:ext uri="{BB962C8B-B14F-4D97-AF65-F5344CB8AC3E}">
        <p14:creationId xmlns:p14="http://schemas.microsoft.com/office/powerpoint/2010/main" val="9301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We can easily identify that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the</a:t>
            </a:r>
            <a:r>
              <a:rPr lang="en-US" altLang="ko-KR" baseline="0" dirty="0" smtClean="0"/>
              <a:t> first instance of each pair is grammatically wrong.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We will never say, for example, "I are" or "keys is".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The constraint here is that the subject, verb pair to has to agree on singular/plural form.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As we’ve seen here </a:t>
            </a:r>
            <a:r>
              <a:rPr lang="mr-IN" altLang="ko-KR" baseline="0" dirty="0" smtClean="0"/>
              <a:t>…</a:t>
            </a:r>
            <a:r>
              <a:rPr lang="en-US" altLang="ko-KR" baseline="0" dirty="0" smtClean="0"/>
              <a:t> (next)</a:t>
            </a:r>
          </a:p>
        </p:txBody>
      </p:sp>
    </p:spTree>
    <p:extLst>
      <p:ext uri="{BB962C8B-B14F-4D97-AF65-F5344CB8AC3E}">
        <p14:creationId xmlns:p14="http://schemas.microsoft.com/office/powerpoint/2010/main" val="748211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We have very good continuous</a:t>
            </a:r>
            <a:r>
              <a:rPr lang="en-US" altLang="ko-KR" baseline="0" dirty="0" smtClean="0"/>
              <a:t> space search environment.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(with stochastic gradient updates )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And the model architectures are also built to this continuous search </a:t>
            </a:r>
            <a:br>
              <a:rPr lang="en-US" altLang="ko-KR" baseline="0" dirty="0" smtClean="0"/>
            </a:br>
            <a:r>
              <a:rPr lang="en-US" altLang="ko-KR" baseline="0" dirty="0" smtClean="0"/>
              <a:t>in efficient manner.</a:t>
            </a:r>
          </a:p>
        </p:txBody>
      </p:sp>
    </p:spTree>
    <p:extLst>
      <p:ext uri="{BB962C8B-B14F-4D97-AF65-F5344CB8AC3E}">
        <p14:creationId xmlns:p14="http://schemas.microsoft.com/office/powerpoint/2010/main" val="424347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Deterministic y given "greedy inference" (which is cheap)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88134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If we can create a loss function to decrease the “</a:t>
            </a:r>
            <a:r>
              <a:rPr lang="en-US" altLang="ko-KR" baseline="0" dirty="0" err="1" smtClean="0"/>
              <a:t>cosntraint</a:t>
            </a:r>
            <a:r>
              <a:rPr lang="en-US" altLang="ko-KR" baseline="0" dirty="0" smtClean="0"/>
              <a:t> violation”,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Could we perhaps get the constraint satisfying output more efficiently?</a:t>
            </a:r>
          </a:p>
        </p:txBody>
      </p:sp>
    </p:spTree>
    <p:extLst>
      <p:ext uri="{BB962C8B-B14F-4D97-AF65-F5344CB8AC3E}">
        <p14:creationId xmlns:p14="http://schemas.microsoft.com/office/powerpoint/2010/main" val="494659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“A loss function that reflects to reduce the </a:t>
            </a:r>
            <a:r>
              <a:rPr lang="en-US" altLang="ko-KR" baseline="0" dirty="0" err="1" smtClean="0"/>
              <a:t>cosntraint</a:t>
            </a:r>
            <a:r>
              <a:rPr lang="en-US" altLang="ko-KR" baseline="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515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“A loss function that reflects to reduce the </a:t>
            </a:r>
            <a:r>
              <a:rPr lang="en-US" altLang="ko-KR" baseline="0" dirty="0" err="1" smtClean="0"/>
              <a:t>cosntraint</a:t>
            </a:r>
            <a:r>
              <a:rPr lang="en-US" altLang="ko-KR" baseline="0" dirty="0" smtClean="0"/>
              <a:t>”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32590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Note that X is fixed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And we are optimizing over W (in the hope of getting the y hat that satisfies the constraint)</a:t>
            </a:r>
          </a:p>
        </p:txBody>
      </p:sp>
    </p:spTree>
    <p:extLst>
      <p:ext uri="{BB962C8B-B14F-4D97-AF65-F5344CB8AC3E}">
        <p14:creationId xmlns:p14="http://schemas.microsoft.com/office/powerpoint/2010/main" val="863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Now how do we do it?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What kind of loss function would drive to accomplish this?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(next slide)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I propose to use the constraint function </a:t>
            </a:r>
            <a:br>
              <a:rPr lang="en-US" altLang="ko-KR" baseline="0" dirty="0" smtClean="0"/>
            </a:br>
            <a:r>
              <a:rPr lang="en-US" altLang="ko-KR" baseline="0" dirty="0" smtClean="0"/>
              <a:t>that I introduced </a:t>
            </a:r>
            <a:r>
              <a:rPr lang="en-US" altLang="ko-KR" baseline="0" dirty="0" err="1" smtClean="0"/>
              <a:t>earleier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99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Which denotes Degree of constraint violation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Or how far the output $y$ is from the constrained space.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(next slide) Definition of score function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17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 smtClean="0">
                <a:solidFill>
                  <a:srgbClr val="3848E4"/>
                </a:solidFill>
              </a:rPr>
              <a:t>Moving toward constrained space</a:t>
            </a:r>
          </a:p>
          <a:p>
            <a:r>
              <a:rPr lang="en-US" sz="1200" dirty="0" smtClean="0">
                <a:solidFill>
                  <a:srgbClr val="3848E4"/>
                </a:solidFill>
              </a:rPr>
              <a:t>by </a:t>
            </a:r>
            <a:r>
              <a:rPr lang="en-US" sz="1200" b="1" dirty="0" smtClean="0">
                <a:solidFill>
                  <a:srgbClr val="3848E4"/>
                </a:solidFill>
              </a:rPr>
              <a:t>moving away </a:t>
            </a:r>
            <a:r>
              <a:rPr lang="en-US" sz="1200" dirty="0" smtClean="0">
                <a:solidFill>
                  <a:srgbClr val="3848E4"/>
                </a:solidFill>
              </a:rPr>
              <a:t>from the</a:t>
            </a:r>
            <a:br>
              <a:rPr lang="en-US" sz="1200" dirty="0" smtClean="0">
                <a:solidFill>
                  <a:srgbClr val="3848E4"/>
                </a:solidFill>
              </a:rPr>
            </a:br>
            <a:r>
              <a:rPr lang="en-US" sz="1200" dirty="0" smtClean="0">
                <a:solidFill>
                  <a:srgbClr val="3848E4"/>
                </a:solidFill>
              </a:rPr>
              <a:t>“observed” constraint-violating outputs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91924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94656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(at the end) </a:t>
            </a:r>
            <a:br>
              <a:rPr lang="en-US" altLang="ko-KR" baseline="0" dirty="0" smtClean="0"/>
            </a:br>
            <a:r>
              <a:rPr lang="en-US" altLang="ko-KR" baseline="0" dirty="0" smtClean="0"/>
              <a:t>Now, let's dive into actual examples I dealt in my research</a:t>
            </a:r>
          </a:p>
        </p:txBody>
      </p:sp>
    </p:spTree>
    <p:extLst>
      <p:ext uri="{BB962C8B-B14F-4D97-AF65-F5344CB8AC3E}">
        <p14:creationId xmlns:p14="http://schemas.microsoft.com/office/powerpoint/2010/main" val="272347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Alternating min, max fashion.</a:t>
            </a:r>
          </a:p>
        </p:txBody>
      </p:sp>
    </p:spTree>
    <p:extLst>
      <p:ext uri="{BB962C8B-B14F-4D97-AF65-F5344CB8AC3E}">
        <p14:creationId xmlns:p14="http://schemas.microsoft.com/office/powerpoint/2010/main" val="540586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For example, a trivial constraint satisfaction is just having whole sentence as  a span in case of SRL.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Alternating min, max fashion.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11982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Alternating min, max fashion.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41182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640132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Recall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Can we have some loss function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to nudge the model parameter W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to search for constraint-satisfying output.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If we can create a loss function to decrease the “</a:t>
            </a:r>
            <a:r>
              <a:rPr lang="en-US" altLang="ko-KR" baseline="0" dirty="0" err="1" smtClean="0"/>
              <a:t>cosntraint</a:t>
            </a:r>
            <a:r>
              <a:rPr lang="en-US" altLang="ko-KR" baseline="0" dirty="0" smtClean="0"/>
              <a:t> violation” as we would in training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"then"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Could we perhaps get the constraint satisfying output more efficiently than the exponential search?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Again, the basis of this thought was ...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 complexity of RNN forward propagation is O(tLh^2) for length t, number of layers L, and representation size h.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Backpropagation is the same.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=10  h= 256^2 layer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2354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Show</a:t>
            </a:r>
            <a:r>
              <a:rPr lang="en-US" baseline="0" smtClean="0"/>
              <a:t> the overall result first.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smtClean="0"/>
              <a:t>왜 </a:t>
            </a:r>
            <a:r>
              <a:rPr lang="en-US" altLang="ko-KR" baseline="0" smtClean="0"/>
              <a:t>inconsistent</a:t>
            </a:r>
            <a:r>
              <a:rPr lang="ko-KR" altLang="en-US" baseline="0" smtClean="0"/>
              <a:t>한가</a:t>
            </a:r>
            <a:r>
              <a:rPr lang="en-US" altLang="ko-KR" baseline="0" smtClean="0"/>
              <a:t>?</a:t>
            </a:r>
            <a:endParaRPr 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904514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Show</a:t>
            </a:r>
            <a:r>
              <a:rPr lang="en-US" baseline="0" dirty="0" smtClean="0"/>
              <a:t> the overall result first.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42192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2.7 </a:t>
            </a:r>
            <a:r>
              <a:rPr lang="en-US" dirty="0" smtClean="0">
                <a:sym typeface="Wingdings"/>
              </a:rPr>
              <a:t> 1.2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it because </a:t>
            </a:r>
            <a:r>
              <a:rPr lang="en-US" altLang="ko-KR" sz="1200" dirty="0" smtClean="0">
                <a:sym typeface="Verdana"/>
              </a:rPr>
              <a:t>GBI does not work as well on the high-performing models?</a:t>
            </a:r>
            <a:br>
              <a:rPr lang="en-US" altLang="ko-KR" sz="1200" dirty="0" smtClean="0">
                <a:sym typeface="Verdana"/>
              </a:rPr>
            </a:br>
            <a:r>
              <a:rPr lang="en-US" altLang="ko-KR" sz="1200" dirty="0" smtClean="0">
                <a:sym typeface="Verdana"/>
              </a:rPr>
              <a:t>If</a:t>
            </a:r>
            <a:r>
              <a:rPr lang="en-US" altLang="ko-KR" sz="1200" baseline="0" dirty="0" smtClean="0">
                <a:sym typeface="Verdana"/>
              </a:rPr>
              <a:t> we look at it more closer,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 smtClean="0">
              <a:sym typeface="Verdana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sym typeface="Verdana"/>
              </a:rPr>
              <a:t>We can help more on the low-resource because GBI only affects constraint failing outputs.</a:t>
            </a:r>
            <a:endParaRPr lang="en-US" altLang="ko-KR" sz="1200" dirty="0" smtClean="0"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73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13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SRL(10.6-11.7</a:t>
            </a:r>
            <a:r>
              <a:rPr lang="en-US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F1 </a:t>
            </a:r>
            <a:r>
              <a:rPr lang="en-US" sz="1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imporved</a:t>
            </a:r>
            <a:r>
              <a:rPr lang="en-US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42.3%-52.8% converted)</a:t>
            </a:r>
            <a:endParaRPr lang="en-US" sz="1200" b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Transducer, 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(+7.2 %, 65% of constraint violation resolved)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Parsing( +0.9~6.14</a:t>
            </a:r>
            <a:r>
              <a:rPr lang="en-US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F1 </a:t>
            </a:r>
            <a:r>
              <a:rPr lang="en-US" sz="1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imporved</a:t>
            </a:r>
            <a:r>
              <a:rPr lang="en-US" sz="1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70-94% converted)</a:t>
            </a:r>
            <a:endParaRPr lang="en-US" sz="1200" b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85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ym typeface="Verdana"/>
              </a:rPr>
              <a:t>preserve meaning of a 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>
                <a:sym typeface="Verdana"/>
              </a:rPr>
              <a:t>ource</a:t>
            </a:r>
            <a:r>
              <a:rPr lang="en-US" altLang="ko-KR" dirty="0" smtClean="0">
                <a:sym typeface="Verdana"/>
              </a:rPr>
              <a:t> sentence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15384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847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978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570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 embed it</a:t>
            </a:r>
            <a:r>
              <a:rPr lang="en-US" altLang="ko-KR" baseline="0" dirty="0" smtClean="0"/>
              <a:t> to the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87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And embed it</a:t>
            </a:r>
            <a:r>
              <a:rPr lang="en-US" altLang="ko-KR" baseline="0" dirty="0" smtClean="0"/>
              <a:t> to the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912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Now moving from the top 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So whereas GBI only penalizes,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This learning enables promotion of examples as well.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16378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Gold parse has about 10% disagreement with gold</a:t>
            </a:r>
            <a:r>
              <a:rPr lang="en-US" baseline="0" dirty="0" smtClean="0"/>
              <a:t> SRL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System parse has about 20% disagreement with gold SRL.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B100 84.4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J100 84.75 </a:t>
            </a:r>
            <a:r>
              <a:rPr lang="en-US" baseline="0" dirty="0" smtClean="0">
                <a:sym typeface="Wingdings"/>
              </a:rPr>
              <a:t> J100 + GBI 85.87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J100-SSL 84.87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061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h_t = f(W*x_t)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9091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Figuratively speaking,</a:t>
            </a:r>
          </a:p>
        </p:txBody>
      </p:sp>
    </p:spTree>
    <p:extLst>
      <p:ext uri="{BB962C8B-B14F-4D97-AF65-F5344CB8AC3E}">
        <p14:creationId xmlns:p14="http://schemas.microsoft.com/office/powerpoint/2010/main" val="10991771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Joint loss is defined on the labeled data to learn constraints.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Note</a:t>
            </a:r>
            <a:r>
              <a:rPr lang="en-US" altLang="ko-KR" baseline="0" dirty="0" smtClean="0"/>
              <a:t> that the c-loss does not require any labeled data to learn constraints,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But if we draw x_m from unlabeled dataset, ( we can actually make it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39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ym typeface="Verdana"/>
              </a:rPr>
              <a:t>Not just evaluation</a:t>
            </a:r>
            <a:r>
              <a:rPr lang="en-US" altLang="ko-KR" baseline="0" dirty="0" smtClean="0">
                <a:sym typeface="Verdana"/>
              </a:rPr>
              <a:t> metric, but can also serve</a:t>
            </a:r>
            <a:endParaRPr lang="en-US" altLang="ko-KR" dirty="0" smtClean="0"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ym typeface="Verdana"/>
              </a:rPr>
              <a:t>Neural networks typically require large amount of labeled data.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731824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h_t = f(W*x_t)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co-training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68864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Throw</a:t>
            </a:r>
            <a:r>
              <a:rPr lang="en-US" altLang="ko-KR" baseline="0" dirty="0" smtClean="0"/>
              <a:t> in some neural network equations   </a:t>
            </a:r>
            <a:r>
              <a:rPr lang="en-US" altLang="ko-KR" baseline="0" dirty="0" err="1" smtClean="0"/>
              <a:t>h_t</a:t>
            </a:r>
            <a:r>
              <a:rPr lang="en-US" altLang="ko-KR" baseline="0" dirty="0" smtClean="0"/>
              <a:t> = f(W*</a:t>
            </a:r>
            <a:r>
              <a:rPr lang="en-US" altLang="ko-KR" baseline="0" dirty="0" err="1" smtClean="0"/>
              <a:t>x_t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02689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Show</a:t>
            </a:r>
            <a:r>
              <a:rPr lang="en-US" baseline="0" smtClean="0"/>
              <a:t> the overall result first.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smtClean="0"/>
              <a:t>왜 </a:t>
            </a:r>
            <a:r>
              <a:rPr lang="en-US" altLang="ko-KR" baseline="0" smtClean="0"/>
              <a:t>inconsistent</a:t>
            </a:r>
            <a:r>
              <a:rPr lang="ko-KR" altLang="en-US" baseline="0" smtClean="0"/>
              <a:t>한가</a:t>
            </a:r>
            <a:r>
              <a:rPr lang="en-US" altLang="ko-KR" baseline="0" smtClean="0"/>
              <a:t>?</a:t>
            </a:r>
            <a:endParaRPr 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707422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To validate c-loss is not just some noise,</a:t>
            </a:r>
            <a:r>
              <a:rPr lang="en-US" altLang="ko-KR" baseline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smtClean="0"/>
              <a:t>We also compared with further training with cross-entropy using the same small </a:t>
            </a:r>
            <a:r>
              <a:rPr lang="en-US" altLang="ko-KR" baseline="0" err="1" smtClean="0"/>
              <a:t>leraning</a:t>
            </a:r>
            <a:r>
              <a:rPr lang="en-US" altLang="ko-KR" baseline="0" smtClean="0"/>
              <a:t> rate which I call “micro”-cross entropy.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9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677437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69855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Applied GBI on top of Baselin</a:t>
            </a:r>
            <a:r>
              <a:rPr lang="en-US" altLang="ko-KR" baseline="0" smtClean="0"/>
              <a:t>e vs. SSL Joint</a:t>
            </a:r>
          </a:p>
          <a:p>
            <a:pPr lvl="0">
              <a:spcBef>
                <a:spcPts val="0"/>
              </a:spcBef>
              <a:buNone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856866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867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While they are not</a:t>
            </a:r>
            <a:r>
              <a:rPr lang="en-US" baseline="0" dirty="0" smtClean="0"/>
              <a:t> directly comparable as using different architecture and so on,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All showed that syntactic information really helps to learn better model. 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There</a:t>
            </a:r>
            <a:r>
              <a:rPr lang="en-US" baseline="0" dirty="0" smtClean="0"/>
              <a:t> has been a lot of exciting work.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613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22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With these characteristics in mind,</a:t>
            </a:r>
            <a:r>
              <a:rPr lang="en-US" altLang="ko-KR" baseline="0" dirty="0" smtClean="0"/>
              <a:t> we hope to achieve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556116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We want to see whether</a:t>
            </a:r>
            <a:r>
              <a:rPr lang="en-US" baseline="0" dirty="0" smtClean="0"/>
              <a:t> we can promote coherence of multiple views,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By using agreement constraint on the unlabeled dataset.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1811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12a0abee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12a0abee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The paper was inspired by the Co-Train like method,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so I named the method as Co-meta.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Why meta is there will be obvious in the next slide,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but before.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74724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2a0abee1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12a0abee1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227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2a0abee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2a0abee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Co-meta inspired by Co-Train. </a:t>
            </a:r>
          </a:p>
        </p:txBody>
      </p:sp>
    </p:spTree>
    <p:extLst>
      <p:ext uri="{BB962C8B-B14F-4D97-AF65-F5344CB8AC3E}">
        <p14:creationId xmlns:p14="http://schemas.microsoft.com/office/powerpoint/2010/main" val="2316270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2a0abee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2a0abee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476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2a0abee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2a0abee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820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2a0abee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2a0abee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951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observed negative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28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unlabeled</a:t>
            </a:r>
            <a:r>
              <a:rPr lang="en-US" baseline="0" dirty="0" smtClean="0"/>
              <a:t>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13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trend for</a:t>
            </a:r>
            <a:r>
              <a:rPr lang="en-US" baseline="0" dirty="0" smtClean="0"/>
              <a:t> UPOS</a:t>
            </a:r>
          </a:p>
          <a:p>
            <a:endParaRPr lang="en-US" baseline="0" dirty="0" smtClean="0"/>
          </a:p>
          <a:p>
            <a:r>
              <a:rPr lang="en-US" dirty="0" smtClean="0"/>
              <a:t>5,</a:t>
            </a:r>
            <a:r>
              <a:rPr lang="en-US" baseline="0" dirty="0" smtClean="0"/>
              <a:t> 10, 20, 50, 100 (left)</a:t>
            </a:r>
          </a:p>
          <a:p>
            <a:r>
              <a:rPr lang="en-US" baseline="0" dirty="0" smtClean="0"/>
              <a:t>0.5k, 1k, 2k, 3k, 4k (right)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65A-251E-8A47-847E-C4E8CFBCD0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78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no degradation on high-resource,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5128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While they are not</a:t>
            </a:r>
            <a:r>
              <a:rPr lang="en-US" baseline="0" dirty="0" smtClean="0"/>
              <a:t> directly comparable as using different architecture and so on,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All showed that syntactic information really helps to learn better model. 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There</a:t>
            </a:r>
            <a:r>
              <a:rPr lang="en-US" baseline="0" dirty="0" smtClean="0"/>
              <a:t> has been a lot of exciting work.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3044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0087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✅☑️✔☑</a:t>
            </a:r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7952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/>
              </a:rPr>
              <a:t>Measuring constraint is not only important to evaluate the model, but also can help learn further.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6148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As opposed to simple summation of loss function.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This will help in using different data sources.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6426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 err="1">
                <a:solidFill>
                  <a:schemeClr val="dk1"/>
                </a:solidFill>
              </a:rPr>
              <a:t>저는</a:t>
            </a:r>
            <a:r>
              <a:rPr lang="en" sz="1050">
                <a:solidFill>
                  <a:schemeClr val="dk1"/>
                </a:solidFill>
              </a:rPr>
              <a:t> deep </a:t>
            </a:r>
            <a:r>
              <a:rPr lang="en" sz="1050" err="1">
                <a:solidFill>
                  <a:schemeClr val="dk1"/>
                </a:solidFill>
              </a:rPr>
              <a:t>learning을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통해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자동차의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이상징후들을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미리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예견할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수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있는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머신러닝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모델을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제안하고자</a:t>
            </a:r>
            <a:r>
              <a:rPr lang="en" sz="1050">
                <a:solidFill>
                  <a:schemeClr val="dk1"/>
                </a:solidFill>
              </a:rPr>
              <a:t> </a:t>
            </a:r>
            <a:r>
              <a:rPr lang="en" sz="1050" err="1">
                <a:solidFill>
                  <a:schemeClr val="dk1"/>
                </a:solidFill>
              </a:rPr>
              <a:t>합니다</a:t>
            </a:r>
            <a:r>
              <a:rPr lang="en" sz="105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2752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726702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458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mtClean="0"/>
              <a:t>Throw</a:t>
            </a:r>
            <a:r>
              <a:rPr lang="en-US" altLang="ko-KR" baseline="0" smtClean="0"/>
              <a:t> in some neural network equations   </a:t>
            </a:r>
            <a:r>
              <a:rPr lang="en-US" altLang="ko-KR" baseline="0" err="1" smtClean="0"/>
              <a:t>h_t</a:t>
            </a:r>
            <a:r>
              <a:rPr lang="en-US" altLang="ko-KR" baseline="0" smtClean="0"/>
              <a:t> = f(W*</a:t>
            </a:r>
            <a:r>
              <a:rPr lang="en-US" altLang="ko-KR" baseline="0" err="1" smtClean="0"/>
              <a:t>x_t</a:t>
            </a:r>
            <a:r>
              <a:rPr lang="en-US" altLang="ko-KR" baseline="0" smtClean="0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5434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66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5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3200"/>
            </a:lvl1pPr>
            <a:lvl2pPr lvl="1">
              <a:spcBef>
                <a:spcPts val="0"/>
              </a:spcBef>
              <a:defRPr sz="2800"/>
            </a:lvl2pPr>
            <a:lvl3pPr lvl="2">
              <a:spcBef>
                <a:spcPts val="0"/>
              </a:spcBef>
              <a:defRPr sz="2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924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90" y="1981200"/>
            <a:ext cx="1112942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1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932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</a:t>
            </a:r>
            <a:fld id="{12B0B8C0-B174-994E-B80C-8036BF688C4C}" type="slidenum">
              <a:rPr lang="en-US" smtClean="0"/>
              <a:t>‹#›</a:t>
            </a:fld>
            <a:r>
              <a:rPr lang="en-US" smtClean="0"/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5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12B0B8C0-B174-994E-B80C-8036BF688C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8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9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140.png"/><Relationship Id="rId5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0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1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.jp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1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emf"/><Relationship Id="rId5" Type="http://schemas.openxmlformats.org/officeDocument/2006/relationships/image" Target="../media/image11.e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8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8.emf"/><Relationship Id="rId6" Type="http://schemas.openxmlformats.org/officeDocument/2006/relationships/image" Target="../media/image15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8.emf"/><Relationship Id="rId7" Type="http://schemas.openxmlformats.org/officeDocument/2006/relationships/image" Target="../media/image15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8.emf"/><Relationship Id="rId8" Type="http://schemas.openxmlformats.org/officeDocument/2006/relationships/image" Target="../media/image15.em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8.emf"/><Relationship Id="rId8" Type="http://schemas.openxmlformats.org/officeDocument/2006/relationships/image" Target="../media/image19.emf"/><Relationship Id="rId10" Type="http://schemas.openxmlformats.org/officeDocument/2006/relationships/image" Target="../media/image24.png"/><Relationship Id="rId11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8.emf"/><Relationship Id="rId8" Type="http://schemas.openxmlformats.org/officeDocument/2006/relationships/image" Target="../media/image19.em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jpg"/><Relationship Id="rId5" Type="http://schemas.openxmlformats.org/officeDocument/2006/relationships/image" Target="../media/image12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.jpg"/><Relationship Id="rId5" Type="http://schemas.openxmlformats.org/officeDocument/2006/relationships/image" Target="../media/image2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jpg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jpg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em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8.emf"/><Relationship Id="rId9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9" Type="http://schemas.openxmlformats.org/officeDocument/2006/relationships/image" Target="../media/image36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36.emf"/><Relationship Id="rId1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204331" y="624469"/>
            <a:ext cx="9980341" cy="1624956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4800" dirty="0" smtClean="0"/>
              <a:t>Injecting output constraints </a:t>
            </a:r>
            <a:r>
              <a:rPr lang="en-US" sz="4800" dirty="0"/>
              <a:t>into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neural </a:t>
            </a:r>
            <a:r>
              <a:rPr lang="en-US" sz="4800" dirty="0"/>
              <a:t>NLP models</a:t>
            </a:r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1293274" y="2355136"/>
            <a:ext cx="9605451" cy="762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Jay </a:t>
            </a:r>
            <a:r>
              <a:rPr lang="en-US" sz="2800" dirty="0">
                <a:solidFill>
                  <a:schemeClr val="tx1"/>
                </a:solidFill>
              </a:rPr>
              <a:t>Yoon </a:t>
            </a:r>
            <a:r>
              <a:rPr lang="en-US" sz="2800" dirty="0" smtClean="0">
                <a:solidFill>
                  <a:schemeClr val="tx1"/>
                </a:solidFill>
              </a:rPr>
              <a:t>Lee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May 19</a:t>
            </a:r>
            <a:r>
              <a:rPr lang="en-US" sz="2800" baseline="30000" dirty="0" smtClean="0">
                <a:solidFill>
                  <a:schemeClr val="tx1"/>
                </a:solidFill>
              </a:rPr>
              <a:t>th</a:t>
            </a:r>
            <a:r>
              <a:rPr lang="en-US" sz="2800" dirty="0" smtClean="0">
                <a:solidFill>
                  <a:schemeClr val="tx1"/>
                </a:solidFill>
              </a:rPr>
              <a:t>, 2020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Jaime </a:t>
            </a:r>
            <a:r>
              <a:rPr lang="en-US" sz="2800" dirty="0" err="1">
                <a:solidFill>
                  <a:schemeClr val="tx1"/>
                </a:solidFill>
              </a:rPr>
              <a:t>Carbonell</a:t>
            </a:r>
            <a:r>
              <a:rPr lang="en-US" sz="2800" dirty="0">
                <a:solidFill>
                  <a:schemeClr val="tx1"/>
                </a:solidFill>
              </a:rPr>
              <a:t>, Co-Chair 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William </a:t>
            </a:r>
            <a:r>
              <a:rPr lang="en-US" sz="2800" dirty="0">
                <a:solidFill>
                  <a:schemeClr val="tx1"/>
                </a:solidFill>
              </a:rPr>
              <a:t>Cohen, </a:t>
            </a:r>
            <a:r>
              <a:rPr lang="en-US" sz="2800" dirty="0" smtClean="0">
                <a:solidFill>
                  <a:schemeClr val="tx1"/>
                </a:solidFill>
              </a:rPr>
              <a:t>Co-Chair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Graham </a:t>
            </a:r>
            <a:r>
              <a:rPr lang="en-US" sz="2800" dirty="0" err="1">
                <a:solidFill>
                  <a:schemeClr val="tx1"/>
                </a:solidFill>
              </a:rPr>
              <a:t>Neubig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Yulia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Tsvetkov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Dan Roth </a:t>
            </a:r>
            <a:r>
              <a:rPr lang="en-US" sz="2800" dirty="0" smtClean="0">
                <a:solidFill>
                  <a:schemeClr val="tx1"/>
                </a:solidFill>
              </a:rPr>
              <a:t>(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UP</a:t>
            </a:r>
            <a:r>
              <a:rPr lang="en-US" sz="2800" dirty="0" err="1" smtClean="0">
                <a:solidFill>
                  <a:schemeClr val="tx1"/>
                </a:solidFill>
              </a:rPr>
              <a:t>enn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Shape 55"/>
          <p:cNvSpPr txBox="1">
            <a:spLocks/>
          </p:cNvSpPr>
          <p:nvPr/>
        </p:nvSpPr>
        <p:spPr>
          <a:xfrm>
            <a:off x="1835700" y="2899118"/>
            <a:ext cx="8520600" cy="3149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56" y="5468927"/>
            <a:ext cx="4314217" cy="1159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1" y="5426509"/>
            <a:ext cx="1372897" cy="1372897"/>
          </a:xfrm>
          <a:prstGeom prst="rect">
            <a:avLst/>
          </a:prstGeom>
        </p:spPr>
      </p:pic>
      <p:sp>
        <p:nvSpPr>
          <p:cNvPr id="15" name="Shape 66"/>
          <p:cNvSpPr txBox="1">
            <a:spLocks/>
          </p:cNvSpPr>
          <p:nvPr/>
        </p:nvSpPr>
        <p:spPr>
          <a:xfrm>
            <a:off x="312095" y="86581"/>
            <a:ext cx="11575105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38205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Verdana"/>
              </a:rPr>
              <a:t>It is hard to enforce output constraints on neural models.</a:t>
            </a:r>
          </a:p>
          <a:p>
            <a:pPr lvl="1"/>
            <a:r>
              <a:rPr lang="en-US" altLang="ko-KR" dirty="0" smtClean="0">
                <a:sym typeface="Verdana"/>
              </a:rPr>
              <a:t>Black box: no explicit relation between model parameters &amp; output</a:t>
            </a:r>
          </a:p>
          <a:p>
            <a:endParaRPr lang="en-US" altLang="ko-KR" dirty="0" smtClean="0">
              <a:sym typeface="Verdana"/>
            </a:endParaRPr>
          </a:p>
          <a:p>
            <a:r>
              <a:rPr lang="en-US" altLang="ko-KR" dirty="0" smtClean="0">
                <a:sym typeface="Verdana"/>
              </a:rPr>
              <a:t>Constraint is not explicit in training data.</a:t>
            </a:r>
          </a:p>
          <a:p>
            <a:pPr lvl="1"/>
            <a:r>
              <a:rPr lang="en-US" altLang="ko-KR" dirty="0" smtClean="0">
                <a:sym typeface="Verdana"/>
              </a:rPr>
              <a:t>Consider general classification problems.</a:t>
            </a:r>
          </a:p>
          <a:p>
            <a:pPr lvl="1"/>
            <a:r>
              <a:rPr lang="en-US" altLang="ko-KR" dirty="0" smtClean="0">
                <a:sym typeface="Verdana"/>
              </a:rPr>
              <a:t>Training set only consists of </a:t>
            </a:r>
            <a:r>
              <a:rPr lang="en-US" altLang="ko-KR" i="1" dirty="0" smtClean="0">
                <a:sym typeface="Verdana"/>
              </a:rPr>
              <a:t>constraint-satisfying </a:t>
            </a:r>
            <a:r>
              <a:rPr lang="en-US" altLang="ko-KR" dirty="0" smtClean="0">
                <a:sym typeface="Verdana"/>
              </a:rPr>
              <a:t>instances.</a:t>
            </a:r>
          </a:p>
          <a:p>
            <a:endParaRPr lang="en-US" altLang="ko-KR" dirty="0" smtClean="0">
              <a:sym typeface="Verdana"/>
            </a:endParaRPr>
          </a:p>
          <a:p>
            <a:pPr lvl="1"/>
            <a:endParaRPr lang="en-US" altLang="ko-KR" dirty="0" smtClean="0"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4394200" y="4793413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A8AF6"/>
                </a:solidFill>
              </a:rPr>
              <a:t>O</a:t>
            </a:r>
            <a:endParaRPr lang="en-US" sz="2800" dirty="0">
              <a:solidFill>
                <a:srgbClr val="4A8AF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9200" y="4280630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4A8AF6"/>
                </a:solidFill>
              </a:rPr>
              <a:t>O</a:t>
            </a:r>
            <a:endParaRPr lang="en-US" sz="2800">
              <a:solidFill>
                <a:srgbClr val="4A8AF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2200" y="4775750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A8AF6"/>
                </a:solidFill>
              </a:rPr>
              <a:t>O</a:t>
            </a:r>
            <a:endParaRPr lang="en-US" sz="2800" dirty="0">
              <a:solidFill>
                <a:srgbClr val="4A8AF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64200" y="4897371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3200" y="5243875"/>
            <a:ext cx="50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7" name="Freeform 6"/>
          <p:cNvSpPr/>
          <p:nvPr/>
        </p:nvSpPr>
        <p:spPr>
          <a:xfrm>
            <a:off x="4381500" y="4591661"/>
            <a:ext cx="1574800" cy="990600"/>
          </a:xfrm>
          <a:custGeom>
            <a:avLst/>
            <a:gdLst>
              <a:gd name="connsiteX0" fmla="*/ 0 w 1574800"/>
              <a:gd name="connsiteY0" fmla="*/ 990600 h 990600"/>
              <a:gd name="connsiteX1" fmla="*/ 495300 w 1574800"/>
              <a:gd name="connsiteY1" fmla="*/ 749300 h 990600"/>
              <a:gd name="connsiteX2" fmla="*/ 927100 w 1574800"/>
              <a:gd name="connsiteY2" fmla="*/ 711200 h 990600"/>
              <a:gd name="connsiteX3" fmla="*/ 1333500 w 1574800"/>
              <a:gd name="connsiteY3" fmla="*/ 114300 h 990600"/>
              <a:gd name="connsiteX4" fmla="*/ 1574800 w 15748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4800" h="990600">
                <a:moveTo>
                  <a:pt x="0" y="990600"/>
                </a:moveTo>
                <a:cubicBezTo>
                  <a:pt x="170391" y="893233"/>
                  <a:pt x="340783" y="795867"/>
                  <a:pt x="495300" y="749300"/>
                </a:cubicBezTo>
                <a:cubicBezTo>
                  <a:pt x="649817" y="702733"/>
                  <a:pt x="787400" y="817033"/>
                  <a:pt x="927100" y="711200"/>
                </a:cubicBezTo>
                <a:cubicBezTo>
                  <a:pt x="1066800" y="605367"/>
                  <a:pt x="1225550" y="232833"/>
                  <a:pt x="1333500" y="114300"/>
                </a:cubicBezTo>
                <a:cubicBezTo>
                  <a:pt x="1441450" y="-4233"/>
                  <a:pt x="1517650" y="48683"/>
                  <a:pt x="1574800" y="0"/>
                </a:cubicBezTo>
              </a:path>
            </a:pathLst>
          </a:custGeom>
          <a:noFill/>
          <a:ln w="254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83566" y="4664444"/>
            <a:ext cx="3806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89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6" grpId="1"/>
      <p:bldP spid="23" grpId="0"/>
      <p:bldP spid="23" grpId="1"/>
      <p:bldP spid="7" grpId="0" animBg="1"/>
      <p:bldP spid="2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2182800" cy="5553615"/>
          </a:xfrm>
        </p:spPr>
        <p:txBody>
          <a:bodyPr/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 with constraints.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AAAI19]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Learning with constraints. 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/>
              <a:t>☑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Agreement as constraint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.  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(Ch.5) [Lim*, Lee*,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11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2182800" cy="5553615"/>
          </a:xfrm>
        </p:spPr>
        <p:txBody>
          <a:bodyPr/>
          <a:lstStyle/>
          <a:p>
            <a:r>
              <a:rPr lang="en-US" dirty="0" smtClean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 with constraints.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AAAI19]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Learning with constraints. 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/>
              <a:t>☑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Agreement as constraint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.  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(Ch.5) [Lim*, Lee*,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AAAI20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Conclusion &amp; Future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100</a:t>
            </a:fld>
            <a:endParaRPr lang="en"/>
          </a:p>
        </p:txBody>
      </p:sp>
      <p:sp>
        <p:nvSpPr>
          <p:cNvPr id="6" name="Left Bracket 5"/>
          <p:cNvSpPr/>
          <p:nvPr/>
        </p:nvSpPr>
        <p:spPr>
          <a:xfrm>
            <a:off x="344694" y="5353409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06605" y="5353409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Conclusions and Discussions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0978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sym typeface="Verdana"/>
              </a:rPr>
              <a:t>Can we use output constraint as an extra signal to improve? 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GBI: combinatorial search to 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continuous-space search </a:t>
            </a:r>
            <a:br>
              <a:rPr lang="en-US" sz="2800" dirty="0" smtClean="0">
                <a:solidFill>
                  <a:schemeClr val="tx1"/>
                </a:solidFill>
                <a:sym typeface="Wingdings"/>
              </a:rPr>
            </a:b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using </a:t>
            </a:r>
            <a:r>
              <a:rPr lang="en-US" sz="2800" dirty="0" smtClean="0">
                <a:solidFill>
                  <a:schemeClr val="tx1"/>
                </a:solidFill>
              </a:rPr>
              <a:t>constraint loss.</a:t>
            </a:r>
            <a:endParaRPr lang="en-US" sz="2800" dirty="0" smtClean="0">
              <a:solidFill>
                <a:schemeClr val="tx1"/>
              </a:solidFill>
              <a:sym typeface="Wingdings"/>
            </a:endParaRP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SSL with constraint loss significantly helped lower-resource models.</a:t>
            </a:r>
            <a:endParaRPr lang="en-US" sz="2800" dirty="0">
              <a:solidFill>
                <a:schemeClr val="tx1"/>
              </a:solidFill>
              <a:sym typeface="Wingdings"/>
            </a:endParaRP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Applied SSL in</a:t>
            </a:r>
            <a:r>
              <a:rPr lang="ko-KR" altLang="en-US" sz="28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multi-view learning</a:t>
            </a:r>
            <a:r>
              <a:rPr lang="ko-KR" altLang="en-US" sz="28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  <a:sym typeface="Wingdings"/>
              </a:rPr>
              <a:t>by introducing agreement score.</a:t>
            </a:r>
            <a:endParaRPr lang="en-US" dirty="0" smtClean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sym typeface="Wingdings"/>
              </a:rPr>
              <a:t>Showed benefits in extremely low resource.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sym typeface="Wingdings"/>
              </a:rPr>
              <a:t>Interpretable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constraint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can decompose the end-to-end learning</a:t>
            </a:r>
          </a:p>
          <a:p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Leading to more consistent and better-performing model.</a:t>
            </a:r>
            <a:endParaRPr lang="en-US" sz="2800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20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mtClean="0"/>
              <a:t>Future Work</a:t>
            </a:r>
            <a:endParaRPr lang="en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0978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Extending to logical constraints.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(e.g</a:t>
            </a:r>
            <a:r>
              <a:rPr lang="en-US" dirty="0">
                <a:solidFill>
                  <a:schemeClr val="tx1"/>
                </a:solidFill>
              </a:rPr>
              <a:t>. QA, multi-turn Dialogue)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Using the </a:t>
            </a:r>
            <a:r>
              <a:rPr lang="en-US" i="1" dirty="0" smtClean="0">
                <a:solidFill>
                  <a:schemeClr val="tx1"/>
                </a:solidFill>
              </a:rPr>
              <a:t>agreement score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over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Multi-task outputs.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Toward </a:t>
            </a:r>
            <a:r>
              <a:rPr lang="en-US" dirty="0">
                <a:solidFill>
                  <a:schemeClr val="tx1"/>
                </a:solidFill>
              </a:rPr>
              <a:t>neuro-symbolic </a:t>
            </a:r>
            <a:r>
              <a:rPr lang="en-US" dirty="0" smtClean="0">
                <a:solidFill>
                  <a:schemeClr val="tx1"/>
                </a:solidFill>
              </a:rPr>
              <a:t>models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</a:t>
            </a:r>
            <a:r>
              <a:rPr lang="en-US" dirty="0" smtClean="0">
                <a:solidFill>
                  <a:schemeClr val="tx1"/>
                </a:solidFill>
              </a:rPr>
              <a:t>y further modeling inter-task relations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  <a:p>
            <a:pPr lvl="1"/>
            <a:endParaRPr lang="en-US" sz="2400" dirty="0" smtClean="0"/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102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9039520" y="4043679"/>
            <a:ext cx="1990048" cy="9855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Common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58171" y="3048217"/>
            <a:ext cx="955040" cy="6636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Task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specific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60156" y="3053300"/>
            <a:ext cx="955040" cy="6636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Task</a:t>
            </a:r>
            <a:r>
              <a:rPr lang="en-US" baseline="-25000" err="1" smtClean="0">
                <a:solidFill>
                  <a:schemeClr val="tx1"/>
                </a:solidFill>
              </a:rPr>
              <a:t>k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specific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88415" y="31953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163784" y="3701917"/>
            <a:ext cx="898853" cy="331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17" idx="2"/>
          </p:cNvCxnSpPr>
          <p:nvPr/>
        </p:nvCxnSpPr>
        <p:spPr>
          <a:xfrm flipV="1">
            <a:off x="10034544" y="3716941"/>
            <a:ext cx="803132" cy="326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10034544" y="5029200"/>
            <a:ext cx="0" cy="326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15335" y="2477925"/>
            <a:ext cx="648370" cy="235148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mtClean="0">
                <a:solidFill>
                  <a:srgbClr val="000000"/>
                </a:solidFill>
              </a:rPr>
              <a:t>out</a:t>
            </a:r>
            <a:r>
              <a:rPr lang="en-US" baseline="-25000" smtClean="0">
                <a:solidFill>
                  <a:srgbClr val="000000"/>
                </a:solidFill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13212" y="5370598"/>
            <a:ext cx="746944" cy="369332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mtClean="0">
                <a:solidFill>
                  <a:srgbClr val="000000"/>
                </a:solidFill>
              </a:rPr>
              <a:t>input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66590" y="2477924"/>
            <a:ext cx="648370" cy="235148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err="1" smtClean="0">
                <a:solidFill>
                  <a:srgbClr val="000000"/>
                </a:solidFill>
              </a:rPr>
              <a:t>out</a:t>
            </a:r>
            <a:r>
              <a:rPr lang="en-US" baseline="-25000" err="1" smtClean="0">
                <a:solidFill>
                  <a:srgbClr val="000000"/>
                </a:solidFill>
              </a:rPr>
              <a:t>k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9039520" y="2713072"/>
            <a:ext cx="0" cy="326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767575" y="2726337"/>
            <a:ext cx="0" cy="326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88415" y="23332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sp>
        <p:nvSpPr>
          <p:cNvPr id="20" name="Cloud 19"/>
          <p:cNvSpPr/>
          <p:nvPr/>
        </p:nvSpPr>
        <p:spPr>
          <a:xfrm>
            <a:off x="8965073" y="1250954"/>
            <a:ext cx="1990048" cy="782320"/>
          </a:xfrm>
          <a:prstGeom prst="cloud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Relation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9120264" y="1990092"/>
            <a:ext cx="328536" cy="487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0360156" y="1990092"/>
            <a:ext cx="395234" cy="487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960097" y="2032441"/>
            <a:ext cx="0" cy="30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8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Thank You!</a:t>
            </a:r>
            <a:endParaRPr lang="en" sz="72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835700" y="4147033"/>
            <a:ext cx="8520600" cy="105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400">
                <a:latin typeface="Helvetica"/>
                <a:cs typeface="Helvetica"/>
              </a:rPr>
              <a:t>Questions</a:t>
            </a:r>
            <a:r>
              <a:rPr lang="en-US" sz="5400" smtClean="0">
                <a:latin typeface="Helvetica"/>
                <a:cs typeface="Helvetica"/>
              </a:rPr>
              <a:t>?</a:t>
            </a:r>
          </a:p>
          <a:p>
            <a:pPr>
              <a:spcBef>
                <a:spcPts val="0"/>
              </a:spcBef>
            </a:pPr>
            <a:r>
              <a:rPr lang="en-US" sz="5400" err="1" smtClean="0">
                <a:latin typeface="Helvetica"/>
                <a:cs typeface="Helvetica"/>
              </a:rPr>
              <a:t>jaylee@cs.cmu.edu</a:t>
            </a:r>
            <a:endParaRPr lang="en" sz="54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60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[backup</a:t>
            </a:r>
            <a:r>
              <a:rPr lang="en-US" dirty="0" smtClean="0"/>
              <a:t>]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104</a:t>
            </a:fld>
            <a:endParaRPr lang="en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SRL full results (p.115)</a:t>
            </a:r>
          </a:p>
          <a:p>
            <a:pPr lvl="1"/>
            <a:r>
              <a:rPr lang="en-US" dirty="0" smtClean="0"/>
              <a:t>Off-the-shelf parser (p.116)</a:t>
            </a:r>
          </a:p>
          <a:p>
            <a:pPr lvl="1"/>
            <a:r>
              <a:rPr lang="en-US" dirty="0" smtClean="0"/>
              <a:t>Time (p.118)</a:t>
            </a:r>
          </a:p>
          <a:p>
            <a:pPr lvl="1"/>
            <a:r>
              <a:rPr lang="en-US" dirty="0" smtClean="0"/>
              <a:t>Robustness (p.120)</a:t>
            </a:r>
          </a:p>
          <a:p>
            <a:r>
              <a:rPr lang="en-US" dirty="0" smtClean="0"/>
              <a:t>Other experiments</a:t>
            </a:r>
          </a:p>
          <a:p>
            <a:pPr lvl="1"/>
            <a:r>
              <a:rPr lang="en-US" dirty="0" smtClean="0"/>
              <a:t>Transducer (p.122)</a:t>
            </a:r>
          </a:p>
          <a:p>
            <a:pPr lvl="1"/>
            <a:r>
              <a:rPr lang="en-US" dirty="0" smtClean="0"/>
              <a:t>Syntactic Parsing (p.125)</a:t>
            </a:r>
          </a:p>
          <a:p>
            <a:r>
              <a:rPr lang="en-US" dirty="0" smtClean="0"/>
              <a:t>Constraint (g) definition (p.128)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[backup] </a:t>
            </a:r>
            <a:r>
              <a:rPr lang="en-US" smtClean="0"/>
              <a:t>SRL full result</a:t>
            </a:r>
            <a:endParaRPr lang="e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5" y="1417638"/>
            <a:ext cx="11586395" cy="48002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2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[backup] </a:t>
            </a:r>
            <a:r>
              <a:rPr lang="en-US" smtClean="0"/>
              <a:t>SRL using off-the-shelf parser</a:t>
            </a:r>
            <a:endParaRPr lang="e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106</a:t>
            </a:fld>
            <a:endParaRPr lang="e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472" y="2132815"/>
            <a:ext cx="11647222" cy="28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[backup] </a:t>
            </a:r>
            <a:r>
              <a:rPr lang="en-US" smtClean="0"/>
              <a:t>SRL full result</a:t>
            </a:r>
            <a:endParaRPr lang="e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107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89" y="1347217"/>
            <a:ext cx="9535153" cy="50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[backup] Time </a:t>
            </a:r>
            <a:endParaRPr lang="e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4" y="2121409"/>
            <a:ext cx="11699441" cy="31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Verdana"/>
              </a:rPr>
              <a:t>It is hard to enforce output constraints on neural models.</a:t>
            </a:r>
          </a:p>
          <a:p>
            <a:pPr lvl="1"/>
            <a:r>
              <a:rPr lang="en-US" altLang="ko-KR" dirty="0" smtClean="0">
                <a:sym typeface="Verdana"/>
              </a:rPr>
              <a:t>Black box: no explicit relation between model parameters &amp; output</a:t>
            </a:r>
          </a:p>
          <a:p>
            <a:endParaRPr lang="en-US" altLang="ko-KR" dirty="0" smtClean="0">
              <a:sym typeface="Verdana"/>
            </a:endParaRPr>
          </a:p>
          <a:p>
            <a:r>
              <a:rPr lang="en-US" altLang="ko-KR" dirty="0">
                <a:sym typeface="Verdana"/>
              </a:rPr>
              <a:t>Constraint is not explicit in training data.</a:t>
            </a:r>
          </a:p>
          <a:p>
            <a:endParaRPr lang="en-US" altLang="ko-KR" dirty="0" smtClean="0">
              <a:sym typeface="Verdana"/>
            </a:endParaRPr>
          </a:p>
          <a:p>
            <a:r>
              <a:rPr lang="en-US" altLang="ko-KR" dirty="0" smtClean="0">
                <a:sym typeface="Verdana"/>
              </a:rPr>
              <a:t>Thus, constraint is a prior knowledge that we have to inject.</a:t>
            </a:r>
          </a:p>
          <a:p>
            <a:pPr lvl="1"/>
            <a:endParaRPr lang="en-US" altLang="ko-KR" dirty="0" smtClean="0"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Robustness of GBI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smtClean="0">
                <a:sym typeface="Verdana"/>
              </a:rPr>
              <a:t>SRL has about 10% of the span mismatch between </a:t>
            </a:r>
            <a:br>
              <a:rPr lang="en-US" altLang="ko-KR" sz="2800" smtClean="0">
                <a:sym typeface="Verdana"/>
              </a:rPr>
            </a:br>
            <a:r>
              <a:rPr lang="en-US" altLang="ko-KR" sz="2800" smtClean="0">
                <a:sym typeface="Verdana"/>
              </a:rPr>
              <a:t>annotated SRL output (</a:t>
            </a:r>
            <a:r>
              <a:rPr lang="en-US" altLang="ko-KR" sz="2800" err="1" smtClean="0">
                <a:sym typeface="Verdana"/>
              </a:rPr>
              <a:t>propbank</a:t>
            </a:r>
            <a:r>
              <a:rPr lang="en-US" altLang="ko-KR" sz="2800" smtClean="0">
                <a:sym typeface="Verdana"/>
              </a:rPr>
              <a:t>) &amp; parse tree (treebank)</a:t>
            </a:r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9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Robustness of GBI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smtClean="0">
                <a:sym typeface="Verdana"/>
              </a:rPr>
              <a:t>SRL has about 10% of the span mismatch between </a:t>
            </a:r>
            <a:br>
              <a:rPr lang="en-US" altLang="ko-KR" sz="2800" smtClean="0">
                <a:sym typeface="Verdana"/>
              </a:rPr>
            </a:br>
            <a:r>
              <a:rPr lang="en-US" altLang="ko-KR" sz="2800" smtClean="0">
                <a:sym typeface="Verdana"/>
              </a:rPr>
              <a:t>annotated SRL output (</a:t>
            </a:r>
            <a:r>
              <a:rPr lang="en-US" altLang="ko-KR" sz="2800" err="1" smtClean="0">
                <a:sym typeface="Verdana"/>
              </a:rPr>
              <a:t>propbank</a:t>
            </a:r>
            <a:r>
              <a:rPr lang="en-US" altLang="ko-KR" sz="2800" smtClean="0">
                <a:sym typeface="Verdana"/>
              </a:rPr>
              <a:t>) &amp; parse tree (treebank)</a:t>
            </a:r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Robustness of GBI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smtClean="0">
                <a:sym typeface="Verdana"/>
              </a:rPr>
              <a:t>SRL has about 10% of the span mismatch between </a:t>
            </a:r>
            <a:br>
              <a:rPr lang="en-US" altLang="ko-KR" sz="2800" smtClean="0">
                <a:sym typeface="Verdana"/>
              </a:rPr>
            </a:br>
            <a:r>
              <a:rPr lang="en-US" altLang="ko-KR" sz="2800" smtClean="0">
                <a:sym typeface="Verdana"/>
              </a:rPr>
              <a:t>annotated SRL output (</a:t>
            </a:r>
            <a:r>
              <a:rPr lang="en-US" altLang="ko-KR" sz="2800" err="1" smtClean="0">
                <a:sym typeface="Verdana"/>
              </a:rPr>
              <a:t>propbank</a:t>
            </a:r>
            <a:r>
              <a:rPr lang="en-US" altLang="ko-KR" sz="2800" smtClean="0">
                <a:sym typeface="Verdana"/>
              </a:rPr>
              <a:t>) &amp; parse tree (treebank)</a:t>
            </a:r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5312" y="3065928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63990" y="3065927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8876" y="3436499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  <a:sym typeface="Verdana"/>
              </a:rPr>
              <a:t>Noise hurts A* </a:t>
            </a:r>
            <a:br>
              <a:rPr lang="en-US" b="1" smtClean="0">
                <a:solidFill>
                  <a:srgbClr val="0070C0"/>
                </a:solidFill>
                <a:sym typeface="Verdana"/>
              </a:rPr>
            </a:br>
            <a:r>
              <a:rPr lang="en-US" b="1" smtClean="0">
                <a:solidFill>
                  <a:srgbClr val="0070C0"/>
                </a:solidFill>
                <a:sym typeface="Verdana"/>
              </a:rPr>
              <a:t>but not much on GBI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3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z="3600" b="1" smtClean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Key Idea for the method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parameter W is in continuous space.</a:t>
            </a:r>
          </a:p>
          <a:p>
            <a:pPr lvl="1"/>
            <a:r>
              <a:rPr lang="en-US" dirty="0" smtClean="0"/>
              <a:t>W can be updated with “some” loss function.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Change of thought: </a:t>
            </a:r>
          </a:p>
          <a:p>
            <a:pPr lvl="1"/>
            <a:r>
              <a:rPr lang="en-US" dirty="0" smtClean="0"/>
              <a:t>Model </a:t>
            </a:r>
            <a:r>
              <a:rPr lang="en-US" dirty="0"/>
              <a:t>parameter </a:t>
            </a:r>
            <a:r>
              <a:rPr lang="en-US" dirty="0" smtClean="0"/>
              <a:t>update are done in training.</a:t>
            </a:r>
            <a:endParaRPr lang="en-US" dirty="0"/>
          </a:p>
          <a:p>
            <a:pPr lvl="1"/>
            <a:r>
              <a:rPr lang="en-US" dirty="0" smtClean="0"/>
              <a:t>But, can </a:t>
            </a:r>
            <a:r>
              <a:rPr lang="en-US" dirty="0"/>
              <a:t>we update model parameter to “search</a:t>
            </a:r>
            <a:r>
              <a:rPr lang="en-US" dirty="0" smtClean="0"/>
              <a:t>” in inference time?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112</a:t>
            </a:fld>
            <a:endParaRPr lang="en"/>
          </a:p>
        </p:txBody>
      </p:sp>
      <p:sp>
        <p:nvSpPr>
          <p:cNvPr id="11" name="Cloud 10"/>
          <p:cNvSpPr/>
          <p:nvPr/>
        </p:nvSpPr>
        <p:spPr>
          <a:xfrm>
            <a:off x="6398787" y="0"/>
            <a:ext cx="5793213" cy="1661657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90424" y="431966"/>
            <a:ext cx="749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mtClean="0">
                <a:sym typeface="Verdana"/>
              </a:rPr>
              <a:t>Can </a:t>
            </a:r>
            <a:r>
              <a:rPr lang="en-US" altLang="ko-KR" sz="2400">
                <a:sym typeface="Verdana"/>
              </a:rPr>
              <a:t>we </a:t>
            </a:r>
            <a:r>
              <a:rPr lang="en-US" altLang="ko-KR" sz="2400" smtClean="0">
                <a:sym typeface="Verdana"/>
              </a:rPr>
              <a:t>nudge </a:t>
            </a:r>
            <a:r>
              <a:rPr lang="en-US" altLang="ko-KR" sz="2400">
                <a:sym typeface="Verdana"/>
              </a:rPr>
              <a:t>the model parameter </a:t>
            </a:r>
            <a:r>
              <a:rPr lang="en-US" altLang="ko-KR" sz="2400" smtClean="0">
                <a:sym typeface="Verdana"/>
              </a:rPr>
              <a:t>W</a:t>
            </a:r>
          </a:p>
          <a:p>
            <a:pPr algn="ctr"/>
            <a:r>
              <a:rPr lang="en-US" altLang="ko-KR" sz="2400" smtClean="0">
                <a:sym typeface="Verdana"/>
              </a:rPr>
              <a:t>to search constraint-satisfying </a:t>
            </a:r>
            <a:r>
              <a:rPr lang="en-US" altLang="ko-KR" sz="2400">
                <a:sym typeface="Verdana"/>
              </a:rPr>
              <a:t>output </a:t>
            </a:r>
            <a:r>
              <a:rPr lang="en-US" altLang="ko-KR" sz="2400" smtClean="0">
                <a:sym typeface="Verdana"/>
              </a:rPr>
              <a:t>y?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11200"/>
              </p:ext>
            </p:extLst>
          </p:nvPr>
        </p:nvGraphicFramePr>
        <p:xfrm>
          <a:off x="550177" y="4707351"/>
          <a:ext cx="11283888" cy="1625600"/>
        </p:xfrm>
        <a:graphic>
          <a:graphicData uri="http://schemas.openxmlformats.org/drawingml/2006/table">
            <a:tbl>
              <a:tblPr/>
              <a:tblGrid>
                <a:gridCol w="1946265"/>
                <a:gridCol w="4077353"/>
                <a:gridCol w="2075935"/>
                <a:gridCol w="3184335"/>
              </a:tblGrid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smtClean="0">
                          <a:effectLst/>
                        </a:rPr>
                        <a:t>Category</a:t>
                      </a:r>
                      <a:endParaRPr lang="en-US" b="1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Method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Complexity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smtClean="0">
                          <a:effectLst/>
                        </a:rPr>
                        <a:t>e.g.</a:t>
                      </a:r>
                      <a:r>
                        <a:rPr lang="en-US" b="1" baseline="0" smtClean="0">
                          <a:effectLst/>
                        </a:rPr>
                        <a:t>) </a:t>
                      </a:r>
                      <a:r>
                        <a:rPr lang="en-US" b="1" smtClean="0">
                          <a:effectLst/>
                        </a:rPr>
                        <a:t>SRL </a:t>
                      </a:r>
                      <a:r>
                        <a:rPr lang="en-US" b="1">
                          <a:effectLst/>
                        </a:rPr>
                        <a:t>(T=7, V=130)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Train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W update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err="1" smtClean="0">
                          <a:effectLst/>
                        </a:rPr>
                        <a:t>O</a:t>
                      </a:r>
                      <a:r>
                        <a:rPr lang="mr-IN" smtClean="0">
                          <a:effectLst/>
                        </a:rPr>
                        <a:t>(TLh</a:t>
                      </a:r>
                      <a:r>
                        <a:rPr lang="mr-IN" baseline="30000" smtClean="0">
                          <a:effectLst/>
                        </a:rPr>
                        <a:t>2</a:t>
                      </a:r>
                      <a:r>
                        <a:rPr lang="mr-IN" smtClean="0">
                          <a:effectLst/>
                        </a:rPr>
                        <a:t>)</a:t>
                      </a:r>
                      <a:endParaRPr lang="mr-IN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700k</a:t>
                      </a:r>
                      <a:endParaRPr lang="mr-IN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Inference</a:t>
                      </a:r>
                      <a:endParaRPr lang="en-US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Combinatorial</a:t>
                      </a:r>
                      <a:r>
                        <a:rPr lang="en-US" baseline="0" smtClean="0">
                          <a:effectLst/>
                        </a:rPr>
                        <a:t> search</a:t>
                      </a:r>
                      <a:endParaRPr lang="en-US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dirty="0" err="1" smtClean="0">
                          <a:effectLst/>
                        </a:rPr>
                        <a:t>O</a:t>
                      </a:r>
                      <a:r>
                        <a:rPr lang="mr-IN" dirty="0" smtClean="0">
                          <a:effectLst/>
                        </a:rPr>
                        <a:t>(V</a:t>
                      </a:r>
                      <a:r>
                        <a:rPr lang="en-US" baseline="30000" dirty="0" smtClean="0">
                          <a:effectLst/>
                        </a:rPr>
                        <a:t>T</a:t>
                      </a:r>
                      <a:r>
                        <a:rPr lang="mr-IN" dirty="0" smtClean="0">
                          <a:effectLst/>
                        </a:rPr>
                        <a:t>)</a:t>
                      </a:r>
                      <a:endParaRPr lang="mr-IN" dirty="0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6.27</a:t>
                      </a:r>
                      <a:r>
                        <a:rPr lang="mr-IN" smtClean="0">
                          <a:effectLst/>
                        </a:rPr>
                        <a:t>E+14</a:t>
                      </a:r>
                      <a:endParaRPr lang="mr-IN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Proposed </a:t>
                      </a:r>
                      <a:r>
                        <a:rPr lang="en-US" smtClean="0">
                          <a:effectLst/>
                        </a:rPr>
                        <a:t>inference</a:t>
                      </a:r>
                      <a:endParaRPr lang="en-US">
                        <a:effectLst/>
                      </a:endParaRPr>
                    </a:p>
                  </a:txBody>
                  <a:tcPr marL="38100" marR="38100" marT="25400" marB="254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Search Y by updating </a:t>
                      </a:r>
                      <a:r>
                        <a:rPr lang="en-US" smtClean="0">
                          <a:effectLst/>
                        </a:rPr>
                        <a:t>W (with greedy)</a:t>
                      </a:r>
                      <a:endParaRPr lang="en-US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dirty="0" err="1" smtClean="0">
                          <a:effectLst/>
                        </a:rPr>
                        <a:t>O</a:t>
                      </a:r>
                      <a:r>
                        <a:rPr lang="mr-IN" dirty="0" smtClean="0">
                          <a:effectLst/>
                        </a:rPr>
                        <a:t>(TV) 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r>
                        <a:rPr lang="mr-IN" dirty="0" smtClean="0">
                          <a:effectLst/>
                        </a:rPr>
                        <a:t>+ </a:t>
                      </a:r>
                      <a:r>
                        <a:rPr lang="mr-IN" dirty="0" err="1" smtClean="0">
                          <a:effectLst/>
                        </a:rPr>
                        <a:t>O</a:t>
                      </a:r>
                      <a:r>
                        <a:rPr lang="mr-IN" dirty="0" smtClean="0">
                          <a:effectLst/>
                        </a:rPr>
                        <a:t>(TLh</a:t>
                      </a:r>
                      <a:r>
                        <a:rPr lang="mr-IN" baseline="30000" dirty="0" smtClean="0">
                          <a:effectLst/>
                        </a:rPr>
                        <a:t>2</a:t>
                      </a:r>
                      <a:r>
                        <a:rPr lang="mr-IN" dirty="0" smtClean="0">
                          <a:effectLst/>
                        </a:rPr>
                        <a:t>)</a:t>
                      </a:r>
                      <a:endParaRPr lang="mr-IN" dirty="0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0.9k + 700k (E+5)</a:t>
                      </a:r>
                      <a:endParaRPr lang="mr-IN" dirty="0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38100" marR="38100" marT="25400" marB="2540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Search Y by updating W (with Viterbi)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dirty="0" err="1" smtClean="0">
                          <a:effectLst/>
                        </a:rPr>
                        <a:t>O</a:t>
                      </a:r>
                      <a:r>
                        <a:rPr lang="mr-IN" dirty="0" smtClean="0">
                          <a:effectLst/>
                        </a:rPr>
                        <a:t>(TV</a:t>
                      </a:r>
                      <a:r>
                        <a:rPr lang="mr-IN" baseline="30000" dirty="0" smtClean="0">
                          <a:effectLst/>
                        </a:rPr>
                        <a:t>2</a:t>
                      </a:r>
                      <a:r>
                        <a:rPr lang="en-US" baseline="0" dirty="0" smtClean="0">
                          <a:effectLst/>
                        </a:rPr>
                        <a:t>)</a:t>
                      </a:r>
                      <a:r>
                        <a:rPr lang="mr-IN" dirty="0" smtClean="0">
                          <a:effectLst/>
                        </a:rPr>
                        <a:t> </a:t>
                      </a:r>
                      <a:r>
                        <a:rPr lang="mr-IN" dirty="0">
                          <a:effectLst/>
                        </a:rPr>
                        <a:t>+ </a:t>
                      </a:r>
                      <a:r>
                        <a:rPr lang="mr-IN" dirty="0" err="1" smtClean="0">
                          <a:effectLst/>
                        </a:rPr>
                        <a:t>O</a:t>
                      </a:r>
                      <a:r>
                        <a:rPr lang="mr-IN" dirty="0" smtClean="0">
                          <a:effectLst/>
                        </a:rPr>
                        <a:t>(TLh</a:t>
                      </a:r>
                      <a:r>
                        <a:rPr lang="mr-IN" baseline="30000" dirty="0" smtClean="0">
                          <a:effectLst/>
                        </a:rPr>
                        <a:t>2</a:t>
                      </a:r>
                      <a:r>
                        <a:rPr lang="mr-IN" dirty="0">
                          <a:effectLst/>
                        </a:rPr>
                        <a:t>)</a:t>
                      </a: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110k + 700k  (E+5)</a:t>
                      </a:r>
                      <a:endParaRPr lang="mr-IN" dirty="0" smtClean="0">
                        <a:effectLst/>
                      </a:endParaRPr>
                    </a:p>
                  </a:txBody>
                  <a:tcPr marL="38100" marR="38100" marT="25400" marB="2540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GBI on </a:t>
            </a:r>
            <a:r>
              <a:rPr lang="en-US" smtClean="0"/>
              <a:t>transducer </a:t>
            </a:r>
            <a:r>
              <a:rPr lang="en-US" sz="3600"/>
              <a:t>(sequence-to-sequence)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800" i="1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smtClean="0">
                <a:sym typeface="Verdana"/>
              </a:rPr>
              <a:t>A transducer (T) is a </a:t>
            </a:r>
            <a:r>
              <a:rPr lang="en-US" sz="2000" smtClean="0"/>
              <a:t>function </a:t>
            </a:r>
            <a:r>
              <a:rPr lang="en-US" sz="2000"/>
              <a:t>from a </a:t>
            </a:r>
            <a:r>
              <a:rPr lang="en-US" sz="2000" smtClean="0"/>
              <a:t>‘source language’ (L</a:t>
            </a:r>
            <a:r>
              <a:rPr lang="en-US" sz="2000" baseline="-25000" smtClean="0"/>
              <a:t>s</a:t>
            </a:r>
            <a:r>
              <a:rPr lang="en-US" sz="2000" smtClean="0"/>
              <a:t> ) to </a:t>
            </a:r>
            <a:r>
              <a:rPr lang="en-US" sz="2000"/>
              <a:t>a </a:t>
            </a:r>
            <a:r>
              <a:rPr lang="en-US" sz="2000" smtClean="0"/>
              <a:t>‘target language’ </a:t>
            </a:r>
            <a:r>
              <a:rPr lang="en-US" sz="2000"/>
              <a:t>(</a:t>
            </a:r>
            <a:r>
              <a:rPr lang="en-US" sz="2000" smtClean="0"/>
              <a:t>L</a:t>
            </a:r>
            <a:r>
              <a:rPr lang="en-US" sz="2000" baseline="-25000"/>
              <a:t>T</a:t>
            </a:r>
            <a:r>
              <a:rPr lang="en-US" sz="2000" smtClean="0"/>
              <a:t> </a:t>
            </a:r>
            <a:r>
              <a:rPr lang="en-US" sz="2000"/>
              <a:t>)</a:t>
            </a:r>
            <a:r>
              <a:rPr lang="en-US" sz="2000" smtClean="0"/>
              <a:t>. </a:t>
            </a:r>
            <a:endParaRPr lang="en-US" sz="2000"/>
          </a:p>
          <a:p>
            <a:pPr lvl="1"/>
            <a:endParaRPr lang="en-US" altLang="ko-KR" sz="200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mtClean="0">
                <a:sym typeface="Verdana"/>
              </a:rPr>
              <a:t>T: </a:t>
            </a:r>
            <a:r>
              <a:rPr lang="en-US" altLang="ko-KR" sz="2800" err="1" smtClean="0">
                <a:sym typeface="Verdana"/>
              </a:rPr>
              <a:t>az</a:t>
            </a:r>
            <a:r>
              <a:rPr lang="en-US" altLang="ko-KR" sz="2800" smtClean="0">
                <a:sym typeface="Verdana"/>
              </a:rPr>
              <a:t> </a:t>
            </a:r>
            <a:r>
              <a:rPr lang="en-US" altLang="ko-KR" sz="2800" smtClean="0">
                <a:sym typeface="Wingdings"/>
              </a:rPr>
              <a:t>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smtClean="0">
                <a:sym typeface="Wingdings"/>
              </a:rPr>
              <a:t>    </a:t>
            </a:r>
            <a:r>
              <a:rPr lang="en-US" altLang="ko-KR" sz="2800" err="1" smtClean="0">
                <a:sym typeface="Wingdings"/>
              </a:rPr>
              <a:t>bz</a:t>
            </a:r>
            <a:r>
              <a:rPr lang="en-US" altLang="ko-KR" sz="2800" smtClean="0">
                <a:sym typeface="Wingdings"/>
              </a:rPr>
              <a:t> 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smtClean="0">
              <a:solidFill>
                <a:srgbClr val="0070C0"/>
              </a:solidFill>
              <a:sym typeface="Wingdings"/>
            </a:endParaRPr>
          </a:p>
          <a:p>
            <a:endParaRPr lang="en-US" sz="2800">
              <a:sym typeface="Wingdings"/>
            </a:endParaRPr>
          </a:p>
          <a:p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S: </a:t>
            </a:r>
            <a:r>
              <a:rPr lang="en-US" sz="2800" err="1" smtClean="0"/>
              <a:t>azazbzazbzbzazbzbzbzbzbz</a:t>
            </a:r>
            <a:r>
              <a:rPr lang="en-US" sz="2800" smtClean="0"/>
              <a:t> </a:t>
            </a:r>
            <a:endParaRPr lang="en-US" sz="2800"/>
          </a:p>
          <a:p>
            <a:endParaRPr lang="en-US" sz="2800">
              <a:sym typeface="Wingdings"/>
            </a:endParaRPr>
          </a:p>
          <a:p>
            <a:endParaRPr lang="en-US" sz="2800" smtClean="0">
              <a:sym typeface="Wingdings"/>
            </a:endParaRPr>
          </a:p>
          <a:p>
            <a:r>
              <a:rPr lang="en-US" sz="2800" smtClean="0">
                <a:solidFill>
                  <a:srgbClr val="0070C0"/>
                </a:solidFill>
              </a:rPr>
              <a:t>T: </a:t>
            </a:r>
            <a:r>
              <a:rPr lang="en-US" sz="280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smtClean="0">
                <a:solidFill>
                  <a:srgbClr val="0070C0"/>
                </a:solidFill>
              </a:rPr>
              <a:t> </a:t>
            </a:r>
            <a:endParaRPr lang="en-US" sz="2800">
              <a:solidFill>
                <a:srgbClr val="0070C0"/>
              </a:solidFill>
              <a:sym typeface="Wingdings"/>
            </a:endParaRPr>
          </a:p>
          <a:p>
            <a:endParaRPr lang="en-US" sz="280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smtClean="0">
                <a:sym typeface="Verdana"/>
              </a:rPr>
              <a:t>constraint:</a:t>
            </a:r>
          </a:p>
          <a:p>
            <a:r>
              <a:rPr lang="en-US" sz="2400" smtClean="0">
                <a:sym typeface="Verdana"/>
              </a:rPr>
              <a:t>3 x (# a in </a:t>
            </a:r>
            <a:r>
              <a:rPr lang="en-US" sz="2400" b="1" smtClean="0">
                <a:sym typeface="Verdana"/>
              </a:rPr>
              <a:t>S</a:t>
            </a:r>
            <a:r>
              <a:rPr lang="en-US" sz="2400" smtClean="0">
                <a:sym typeface="Verdana"/>
              </a:rPr>
              <a:t>)  = # a in </a:t>
            </a:r>
            <a:r>
              <a:rPr lang="en-US" sz="2400" b="1" smtClean="0">
                <a:sym typeface="Verdana"/>
              </a:rPr>
              <a:t>T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2631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GBI on </a:t>
            </a:r>
            <a:r>
              <a:rPr lang="en-US" smtClean="0"/>
              <a:t>transducer </a:t>
            </a:r>
            <a:r>
              <a:rPr lang="en-US" sz="3600"/>
              <a:t>(sequence-to-sequence)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800" i="1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smtClean="0">
                <a:sym typeface="Verdana"/>
              </a:rPr>
              <a:t>A transducer (T) is a </a:t>
            </a:r>
            <a:r>
              <a:rPr lang="en-US" sz="2000" smtClean="0"/>
              <a:t>function </a:t>
            </a:r>
            <a:r>
              <a:rPr lang="en-US" sz="2000"/>
              <a:t>from a </a:t>
            </a:r>
            <a:r>
              <a:rPr lang="en-US" sz="2000" smtClean="0"/>
              <a:t>‘source language’ (L</a:t>
            </a:r>
            <a:r>
              <a:rPr lang="en-US" sz="2000" baseline="-25000" smtClean="0"/>
              <a:t>s</a:t>
            </a:r>
            <a:r>
              <a:rPr lang="en-US" sz="2000" smtClean="0"/>
              <a:t> ) to </a:t>
            </a:r>
            <a:r>
              <a:rPr lang="en-US" sz="2000"/>
              <a:t>a </a:t>
            </a:r>
            <a:r>
              <a:rPr lang="en-US" sz="2000" smtClean="0"/>
              <a:t>‘target language’ </a:t>
            </a:r>
            <a:r>
              <a:rPr lang="en-US" sz="2000"/>
              <a:t>(</a:t>
            </a:r>
            <a:r>
              <a:rPr lang="en-US" sz="2000" smtClean="0"/>
              <a:t>L</a:t>
            </a:r>
            <a:r>
              <a:rPr lang="en-US" sz="2000" baseline="-25000"/>
              <a:t>T</a:t>
            </a:r>
            <a:r>
              <a:rPr lang="en-US" sz="2000" smtClean="0"/>
              <a:t> </a:t>
            </a:r>
            <a:r>
              <a:rPr lang="en-US" sz="2000"/>
              <a:t>)</a:t>
            </a:r>
            <a:r>
              <a:rPr lang="en-US" sz="2000" smtClean="0"/>
              <a:t>. </a:t>
            </a:r>
            <a:endParaRPr lang="en-US" sz="2000"/>
          </a:p>
          <a:p>
            <a:pPr lvl="1"/>
            <a:endParaRPr lang="en-US" altLang="ko-KR" sz="200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mtClean="0">
                <a:sym typeface="Verdana"/>
              </a:rPr>
              <a:t>T: </a:t>
            </a:r>
            <a:r>
              <a:rPr lang="en-US" altLang="ko-KR" sz="2800" err="1" smtClean="0">
                <a:sym typeface="Verdana"/>
              </a:rPr>
              <a:t>az</a:t>
            </a:r>
            <a:r>
              <a:rPr lang="en-US" altLang="ko-KR" sz="2800" smtClean="0">
                <a:sym typeface="Verdana"/>
              </a:rPr>
              <a:t> </a:t>
            </a:r>
            <a:r>
              <a:rPr lang="en-US" altLang="ko-KR" sz="2800" smtClean="0">
                <a:sym typeface="Wingdings"/>
              </a:rPr>
              <a:t>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smtClean="0">
                <a:sym typeface="Wingdings"/>
              </a:rPr>
              <a:t>    </a:t>
            </a:r>
            <a:r>
              <a:rPr lang="en-US" altLang="ko-KR" sz="2800" err="1" smtClean="0">
                <a:sym typeface="Wingdings"/>
              </a:rPr>
              <a:t>bz</a:t>
            </a:r>
            <a:r>
              <a:rPr lang="en-US" altLang="ko-KR" sz="2800" smtClean="0">
                <a:sym typeface="Wingdings"/>
              </a:rPr>
              <a:t> 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smtClean="0">
              <a:solidFill>
                <a:srgbClr val="0070C0"/>
              </a:solidFill>
              <a:sym typeface="Wingdings"/>
            </a:endParaRPr>
          </a:p>
          <a:p>
            <a:endParaRPr lang="en-US" sz="2800">
              <a:sym typeface="Wingdings"/>
            </a:endParaRPr>
          </a:p>
          <a:p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S: </a:t>
            </a:r>
            <a:r>
              <a:rPr lang="en-US" sz="2800" err="1" smtClean="0"/>
              <a:t>azazbzazbzbzazbzbzbzbzbz</a:t>
            </a:r>
            <a:r>
              <a:rPr lang="en-US" sz="2800" smtClean="0"/>
              <a:t> </a:t>
            </a:r>
            <a:endParaRPr lang="en-US" sz="2800"/>
          </a:p>
          <a:p>
            <a:endParaRPr lang="en-US" sz="2800">
              <a:sym typeface="Wingdings"/>
            </a:endParaRPr>
          </a:p>
          <a:p>
            <a:endParaRPr lang="en-US" sz="2800" smtClean="0">
              <a:sym typeface="Wingdings"/>
            </a:endParaRPr>
          </a:p>
          <a:p>
            <a:r>
              <a:rPr lang="en-US" sz="2800" smtClean="0">
                <a:solidFill>
                  <a:srgbClr val="0070C0"/>
                </a:solidFill>
              </a:rPr>
              <a:t>T: </a:t>
            </a:r>
            <a:r>
              <a:rPr lang="en-US" sz="280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smtClean="0">
                <a:solidFill>
                  <a:srgbClr val="0070C0"/>
                </a:solidFill>
              </a:rPr>
              <a:t> </a:t>
            </a:r>
            <a:endParaRPr lang="en-US" sz="2800">
              <a:solidFill>
                <a:srgbClr val="0070C0"/>
              </a:solidFill>
              <a:sym typeface="Wingdings"/>
            </a:endParaRPr>
          </a:p>
          <a:p>
            <a:endParaRPr lang="en-US" sz="280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smtClean="0">
                <a:sym typeface="Verdana"/>
              </a:rPr>
              <a:t>constraint:</a:t>
            </a:r>
          </a:p>
          <a:p>
            <a:r>
              <a:rPr lang="en-US" sz="2400" smtClean="0">
                <a:sym typeface="Verdana"/>
              </a:rPr>
              <a:t>3 x (# a in </a:t>
            </a:r>
            <a:r>
              <a:rPr lang="en-US" sz="2400" b="1" smtClean="0">
                <a:sym typeface="Verdana"/>
              </a:rPr>
              <a:t>S</a:t>
            </a:r>
            <a:r>
              <a:rPr lang="en-US" sz="2400" smtClean="0">
                <a:sym typeface="Verdana"/>
              </a:rPr>
              <a:t>)  = # a in </a:t>
            </a:r>
            <a:r>
              <a:rPr lang="en-US" sz="2400" b="1" smtClean="0">
                <a:sym typeface="Verdana"/>
              </a:rPr>
              <a:t>T</a:t>
            </a:r>
            <a:endParaRPr lang="en-US" sz="2400" b="1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771771" cy="193899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smtClean="0"/>
              <a:t>65.2</a:t>
            </a:r>
            <a:r>
              <a:rPr lang="en-US" sz="240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On Failure </a:t>
            </a:r>
            <a:r>
              <a:rPr lang="en-US" sz="2400" smtClean="0"/>
              <a:t>set (accuracy)</a:t>
            </a:r>
            <a:endParaRPr lang="en-US" sz="2400"/>
          </a:p>
          <a:p>
            <a:pPr marL="800100" lvl="1" indent="-342900">
              <a:buFont typeface="Arial" charset="0"/>
              <a:buChar char="•"/>
            </a:pPr>
            <a:r>
              <a:rPr lang="en-US" sz="220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/>
              <a:t>After-GBI: 82.4%</a:t>
            </a:r>
          </a:p>
        </p:txBody>
      </p:sp>
    </p:spTree>
    <p:extLst>
      <p:ext uri="{BB962C8B-B14F-4D97-AF65-F5344CB8AC3E}">
        <p14:creationId xmlns:p14="http://schemas.microsoft.com/office/powerpoint/2010/main" val="15725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mtClean="0">
                <a:sym typeface="Verdana"/>
              </a:rPr>
              <a:t>T: </a:t>
            </a:r>
            <a:r>
              <a:rPr lang="en-US" altLang="ko-KR" sz="2800" err="1" smtClean="0">
                <a:sym typeface="Verdana"/>
              </a:rPr>
              <a:t>az</a:t>
            </a:r>
            <a:r>
              <a:rPr lang="en-US" altLang="ko-KR" sz="2800" smtClean="0">
                <a:sym typeface="Verdana"/>
              </a:rPr>
              <a:t> </a:t>
            </a:r>
            <a:r>
              <a:rPr lang="en-US" altLang="ko-KR" sz="2800" smtClean="0">
                <a:sym typeface="Wingdings"/>
              </a:rPr>
              <a:t>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smtClean="0">
                <a:sym typeface="Wingdings"/>
              </a:rPr>
              <a:t>    </a:t>
            </a:r>
            <a:r>
              <a:rPr lang="en-US" altLang="ko-KR" sz="2800" err="1" smtClean="0">
                <a:sym typeface="Wingdings"/>
              </a:rPr>
              <a:t>bz</a:t>
            </a:r>
            <a:r>
              <a:rPr lang="en-US" altLang="ko-KR" sz="2800" smtClean="0">
                <a:sym typeface="Wingdings"/>
              </a:rPr>
              <a:t>  </a:t>
            </a:r>
            <a:r>
              <a:rPr lang="en-US" altLang="ko-KR" sz="2800" err="1" smtClean="0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smtClean="0">
              <a:solidFill>
                <a:srgbClr val="0070C0"/>
              </a:solidFill>
              <a:sym typeface="Wingdings"/>
            </a:endParaRPr>
          </a:p>
          <a:p>
            <a:endParaRPr lang="en-US" sz="2800">
              <a:sym typeface="Wingdings"/>
            </a:endParaRPr>
          </a:p>
          <a:p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S: </a:t>
            </a:r>
            <a:r>
              <a:rPr lang="en-US" sz="2800" err="1" smtClean="0"/>
              <a:t>azazbzazbzbzazbzbzbzbzbz</a:t>
            </a:r>
            <a:r>
              <a:rPr lang="en-US" sz="2800" smtClean="0"/>
              <a:t> </a:t>
            </a:r>
            <a:endParaRPr lang="en-US" sz="2800"/>
          </a:p>
          <a:p>
            <a:endParaRPr lang="en-US" sz="2800">
              <a:sym typeface="Wingdings"/>
            </a:endParaRPr>
          </a:p>
          <a:p>
            <a:endParaRPr lang="en-US" sz="2800" smtClean="0">
              <a:sym typeface="Wingdings"/>
            </a:endParaRPr>
          </a:p>
          <a:p>
            <a:r>
              <a:rPr lang="en-US" sz="2800" smtClean="0">
                <a:solidFill>
                  <a:srgbClr val="0070C0"/>
                </a:solidFill>
              </a:rPr>
              <a:t>T: </a:t>
            </a:r>
            <a:r>
              <a:rPr lang="en-US" sz="2800" err="1" smtClean="0">
                <a:solidFill>
                  <a:srgbClr val="0070C0"/>
                </a:solidFill>
              </a:rPr>
              <a:t>aaaaaazbaaazbzbaaazbzbzbzbzb</a:t>
            </a:r>
            <a:r>
              <a:rPr lang="en-US" sz="2800" smtClean="0">
                <a:solidFill>
                  <a:srgbClr val="0070C0"/>
                </a:solidFill>
              </a:rPr>
              <a:t> </a:t>
            </a:r>
            <a:endParaRPr lang="en-US" sz="2800">
              <a:solidFill>
                <a:srgbClr val="0070C0"/>
              </a:solidFill>
              <a:sym typeface="Wingdings"/>
            </a:endParaRPr>
          </a:p>
          <a:p>
            <a:endParaRPr lang="en-US" sz="280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smtClean="0">
                <a:sym typeface="Verdana"/>
              </a:rPr>
              <a:t>constraint:</a:t>
            </a:r>
          </a:p>
          <a:p>
            <a:r>
              <a:rPr lang="en-US" sz="2400" smtClean="0">
                <a:sym typeface="Verdana"/>
              </a:rPr>
              <a:t>3 x (# a in </a:t>
            </a:r>
            <a:r>
              <a:rPr lang="en-US" sz="2400" b="1" smtClean="0">
                <a:sym typeface="Verdana"/>
              </a:rPr>
              <a:t>S</a:t>
            </a:r>
            <a:r>
              <a:rPr lang="en-US" sz="2400" smtClean="0">
                <a:sym typeface="Verdana"/>
              </a:rPr>
              <a:t>)  = # a in </a:t>
            </a:r>
            <a:r>
              <a:rPr lang="en-US" sz="2400" b="1" smtClean="0">
                <a:sym typeface="Verdana"/>
              </a:rPr>
              <a:t>T</a:t>
            </a:r>
            <a:endParaRPr lang="en-US" sz="2400" b="1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771771" cy="193899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smtClean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smtClean="0"/>
              <a:t>65.2</a:t>
            </a:r>
            <a:r>
              <a:rPr lang="en-US" sz="2400"/>
              <a:t>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On Failure </a:t>
            </a:r>
            <a:r>
              <a:rPr lang="en-US" sz="2400" smtClean="0"/>
              <a:t>set (accuracy)</a:t>
            </a:r>
            <a:endParaRPr lang="en-US" sz="2400"/>
          </a:p>
          <a:p>
            <a:pPr marL="800100" lvl="1" indent="-342900">
              <a:buFont typeface="Arial" charset="0"/>
              <a:buChar char="•"/>
            </a:pPr>
            <a:r>
              <a:rPr lang="en-US" sz="220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/>
              <a:t>After-GBI: 82.4%</a:t>
            </a:r>
          </a:p>
        </p:txBody>
      </p:sp>
      <p:sp>
        <p:nvSpPr>
          <p:cNvPr id="16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GBI on </a:t>
            </a:r>
            <a:r>
              <a:rPr lang="en-US" smtClean="0"/>
              <a:t>transducer </a:t>
            </a:r>
            <a:r>
              <a:rPr lang="en-US" sz="3600"/>
              <a:t>(sequence-to-sequence)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7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>
            <a:normAutofit/>
          </a:bodyPr>
          <a:lstStyle/>
          <a:p>
            <a:r>
              <a:rPr lang="en-US" altLang="ko-KR" sz="2800" i="1" smtClean="0">
                <a:sym typeface="Verdana"/>
              </a:rPr>
              <a:t>Transduction (toy) </a:t>
            </a:r>
          </a:p>
          <a:p>
            <a:pPr lvl="1"/>
            <a:r>
              <a:rPr lang="en-US" altLang="ko-KR" sz="2000" smtClean="0">
                <a:sym typeface="Verdana"/>
              </a:rPr>
              <a:t>A transducer (T) is a </a:t>
            </a:r>
            <a:r>
              <a:rPr lang="en-US" sz="2000" smtClean="0"/>
              <a:t>function </a:t>
            </a:r>
            <a:r>
              <a:rPr lang="en-US" sz="2000"/>
              <a:t>from a </a:t>
            </a:r>
            <a:r>
              <a:rPr lang="en-US" sz="2000" smtClean="0"/>
              <a:t>‘source language’ (L</a:t>
            </a:r>
            <a:r>
              <a:rPr lang="en-US" sz="2000" baseline="-25000" smtClean="0"/>
              <a:t>s</a:t>
            </a:r>
            <a:r>
              <a:rPr lang="en-US" sz="2000" smtClean="0"/>
              <a:t> ) to </a:t>
            </a:r>
            <a:r>
              <a:rPr lang="en-US" sz="2000"/>
              <a:t>a </a:t>
            </a:r>
            <a:r>
              <a:rPr lang="en-US" sz="2000" smtClean="0"/>
              <a:t>‘target language’ </a:t>
            </a:r>
            <a:r>
              <a:rPr lang="en-US" sz="2000"/>
              <a:t>(</a:t>
            </a:r>
            <a:r>
              <a:rPr lang="en-US" sz="2000" smtClean="0"/>
              <a:t>L</a:t>
            </a:r>
            <a:r>
              <a:rPr lang="en-US" sz="2000" baseline="-25000"/>
              <a:t>T</a:t>
            </a:r>
            <a:r>
              <a:rPr lang="en-US" sz="2000" smtClean="0"/>
              <a:t> </a:t>
            </a:r>
            <a:r>
              <a:rPr lang="en-US" sz="2000"/>
              <a:t>)</a:t>
            </a:r>
            <a:r>
              <a:rPr lang="en-US" sz="2000" smtClean="0"/>
              <a:t>. </a:t>
            </a:r>
            <a:endParaRPr lang="en-US" sz="2000"/>
          </a:p>
          <a:p>
            <a:pPr lvl="1"/>
            <a:endParaRPr lang="en-US" altLang="ko-KR" sz="2000" smtClean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829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GBI on p</a:t>
            </a:r>
            <a:r>
              <a:rPr lang="en-US" smtClean="0"/>
              <a:t>arsing (sequence-to-sequence</a:t>
            </a:r>
            <a:r>
              <a:rPr lang="en-US"/>
              <a:t>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800" i="1">
                <a:sym typeface="Verdana"/>
              </a:rPr>
              <a:t>Syntactic </a:t>
            </a:r>
            <a:r>
              <a:rPr lang="en-US" altLang="ko-KR" sz="2800" i="1" smtClean="0">
                <a:sym typeface="Verdana"/>
              </a:rPr>
              <a:t>Parsing</a:t>
            </a:r>
          </a:p>
          <a:p>
            <a:pPr lvl="1"/>
            <a:r>
              <a:rPr lang="en-US" altLang="ko-KR" sz="2000" smtClean="0">
                <a:sym typeface="Verdana"/>
              </a:rPr>
              <a:t>Finding structure of the provided (input) sentence.</a:t>
            </a:r>
            <a:endParaRPr lang="en-US" altLang="ko-KR" sz="20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116</a:t>
            </a:fld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>
                <a:solidFill>
                  <a:schemeClr val="accent6"/>
                </a:solidFill>
                <a:ea typeface="Apple SD 산돌고딕 Neo 일반체"/>
                <a:sym typeface="Verdana"/>
              </a:rPr>
              <a:t>True output:</a:t>
            </a:r>
          </a:p>
          <a:p>
            <a:pPr lvl="0" algn="ctr">
              <a:lnSpc>
                <a:spcPct val="90000"/>
              </a:lnSpc>
            </a:pPr>
            <a:r>
              <a:rPr lang="en-US" sz="240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</a:t>
            </a:r>
            <a:r>
              <a:rPr lang="en-US" sz="240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xx(NP xx xx))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smtClean="0">
                <a:ea typeface="Apple SD 산돌고딕 Neo 일반체"/>
                <a:sym typeface="Verdana"/>
              </a:rPr>
              <a:t>Constraint:</a:t>
            </a:r>
            <a:endParaRPr lang="en-US" sz="2400" b="1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smtClean="0">
                <a:ea typeface="Apple SD 산돌고딕 Neo 일반체"/>
                <a:sym typeface="Verdana"/>
              </a:rPr>
            </a:br>
            <a:r>
              <a:rPr lang="en-US" sz="2400" smtClean="0">
                <a:ea typeface="Apple SD 산돌고딕 Neo 일반체"/>
                <a:sym typeface="Verdana"/>
              </a:rPr>
              <a:t># of children on the tree”</a:t>
            </a:r>
            <a:endParaRPr lang="en-US" sz="240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 ) </a:t>
            </a:r>
            <a:r>
              <a:rPr lang="en-US" sz="2400" smtClean="0">
                <a:solidFill>
                  <a:srgbClr val="FF0000"/>
                </a:solidFill>
                <a:ea typeface="Apple SD 산돌고딕 Neo 일반체"/>
                <a:sym typeface="Verdana"/>
              </a:rPr>
              <a:t>) )</a:t>
            </a:r>
          </a:p>
          <a:p>
            <a:pPr algn="ctr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 )</a:t>
            </a:r>
          </a:p>
          <a:p>
            <a:pPr algn="ctr">
              <a:lnSpc>
                <a:spcPct val="90000"/>
              </a:lnSpc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</a:t>
            </a:r>
            <a:r>
              <a:rPr lang="en-US" sz="240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 )</a:t>
            </a: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86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GBI on parsing: Experiments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smtClean="0">
                <a:sym typeface="Verdana"/>
              </a:rPr>
              <a:t>Trained </a:t>
            </a:r>
            <a:r>
              <a:rPr lang="en-US" altLang="ko-KR" sz="2400">
                <a:sym typeface="Verdana"/>
              </a:rPr>
              <a:t>5 parsers to answer </a:t>
            </a:r>
            <a:r>
              <a:rPr lang="en-US" altLang="ko-KR" sz="2400" smtClean="0">
                <a:sym typeface="Verdana"/>
              </a:rPr>
              <a:t>Q1-4 </a:t>
            </a:r>
            <a:r>
              <a:rPr lang="en-US" altLang="ko-KR" sz="2400">
                <a:sym typeface="Verdana"/>
              </a:rPr>
              <a:t>(especially </a:t>
            </a:r>
            <a:r>
              <a:rPr lang="en-US" altLang="ko-KR" sz="2400" smtClean="0">
                <a:sym typeface="Verdana"/>
              </a:rPr>
              <a:t>Q3)</a:t>
            </a:r>
          </a:p>
          <a:p>
            <a:pPr lvl="1"/>
            <a:r>
              <a:rPr lang="en-US" altLang="ko-KR" sz="2000" smtClean="0">
                <a:sym typeface="Verdana"/>
              </a:rPr>
              <a:t>Net1-2: GNMT (bi-directional encoder, </a:t>
            </a:r>
            <a:r>
              <a:rPr lang="en-US" altLang="ko-KR" sz="2000" err="1" smtClean="0">
                <a:sym typeface="Verdana"/>
              </a:rPr>
              <a:t>uni</a:t>
            </a:r>
            <a:r>
              <a:rPr lang="en-US" altLang="ko-KR" sz="2000" smtClean="0">
                <a:sym typeface="Verdana"/>
              </a:rPr>
              <a:t>-directional decoder) </a:t>
            </a:r>
          </a:p>
          <a:p>
            <a:pPr lvl="1"/>
            <a:r>
              <a:rPr lang="en-US" altLang="ko-KR" sz="2000" smtClean="0">
                <a:sym typeface="Verdana"/>
              </a:rPr>
              <a:t>Net3-5: </a:t>
            </a:r>
            <a:r>
              <a:rPr lang="en-US" altLang="ko-KR" sz="2000" err="1">
                <a:sym typeface="Verdana"/>
              </a:rPr>
              <a:t>uni</a:t>
            </a:r>
            <a:r>
              <a:rPr lang="en-US" altLang="ko-KR" sz="2000">
                <a:sym typeface="Verdana"/>
              </a:rPr>
              <a:t>-directional </a:t>
            </a:r>
            <a:r>
              <a:rPr lang="en-US" altLang="ko-KR" sz="2000" smtClean="0">
                <a:sym typeface="Verdana"/>
              </a:rPr>
              <a:t>encoder, decoder.</a:t>
            </a:r>
          </a:p>
          <a:p>
            <a:pPr lvl="1"/>
            <a:r>
              <a:rPr lang="en-US" altLang="ko-KR" sz="2000" smtClean="0">
                <a:sym typeface="Verdana"/>
              </a:rPr>
              <a:t>Different dropout, used different portion of the dataset.</a:t>
            </a:r>
            <a:r>
              <a:rPr lang="en-US" altLang="ko-KR" sz="2000">
                <a:sym typeface="Verdana"/>
              </a:rPr>
              <a:t/>
            </a:r>
            <a:br>
              <a:rPr lang="en-US" altLang="ko-KR" sz="2000">
                <a:sym typeface="Verdana"/>
              </a:rPr>
            </a:br>
            <a:endParaRPr lang="en-US" altLang="ko-KR" sz="1600" smtClean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117</a:t>
            </a:fld>
            <a:endParaRPr lang="e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2" y="2811991"/>
            <a:ext cx="8205228" cy="33973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9314" y="6219201"/>
            <a:ext cx="8348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GNMT: Wu et al, Google's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Neural Machine Translation System: Bridging the Gap between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/>
            </a:r>
            <a:b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</a:b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Human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and Machine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Translation, 2016</a:t>
            </a:r>
            <a:endParaRPr lang="en-US" sz="1400" b="1" i="0">
              <a:solidFill>
                <a:schemeClr val="bg1">
                  <a:lumMod val="65000"/>
                </a:schemeClr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GBI on </a:t>
            </a:r>
            <a:r>
              <a:rPr lang="en-US" smtClean="0"/>
              <a:t>parsing</a:t>
            </a:r>
            <a:r>
              <a:rPr lang="en-US"/>
              <a:t> </a:t>
            </a:r>
            <a:r>
              <a:rPr lang="en-US" smtClean="0"/>
              <a:t>(sequence-to-sequence)</a:t>
            </a:r>
            <a:endParaRPr lang="en-US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smtClean="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118</a:t>
            </a:fld>
            <a:endParaRPr lang="en"/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47" y="1499953"/>
            <a:ext cx="7281298" cy="532709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6200000">
            <a:off x="2691453" y="4244728"/>
            <a:ext cx="734028" cy="290767"/>
          </a:xfrm>
          <a:prstGeom prst="rightArrow">
            <a:avLst/>
          </a:prstGeom>
          <a:solidFill>
            <a:srgbClr val="88C24C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0000"/>
          </a:bodyPr>
          <a:lstStyle/>
          <a:p>
            <a:pPr lvl="0"/>
            <a:r>
              <a:rPr lang="en-US" dirty="0" smtClean="0"/>
              <a:t>Overall approach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Verdana"/>
              </a:rPr>
              <a:t>Inject prior knowledge in the form of a scoring function.</a:t>
            </a:r>
          </a:p>
          <a:p>
            <a:pPr lvl="1"/>
            <a:r>
              <a:rPr lang="en-US" altLang="ko-KR" i="1" dirty="0">
                <a:sym typeface="Verdana"/>
              </a:rPr>
              <a:t>C</a:t>
            </a:r>
            <a:r>
              <a:rPr lang="en-US" altLang="ko-KR" i="1" dirty="0" smtClean="0">
                <a:sym typeface="Verdana"/>
              </a:rPr>
              <a:t>onstraint function</a:t>
            </a:r>
            <a:r>
              <a:rPr lang="en-US" altLang="ko-KR" dirty="0" smtClean="0">
                <a:sym typeface="Verdana"/>
              </a:rPr>
              <a:t>               measures the degree of violation.</a:t>
            </a:r>
            <a:endParaRPr lang="en-US" altLang="ko-KR" b="1" dirty="0" smtClean="0">
              <a:sym typeface="Verdana"/>
            </a:endParaRPr>
          </a:p>
          <a:p>
            <a:endParaRPr lang="en-US" altLang="ko-KR" b="1" dirty="0" smtClean="0">
              <a:sym typeface="Verdana"/>
            </a:endParaRPr>
          </a:p>
          <a:p>
            <a:endParaRPr lang="en-US" altLang="ko-KR" dirty="0" smtClean="0">
              <a:sym typeface="Verdana"/>
            </a:endParaRPr>
          </a:p>
          <a:p>
            <a:endParaRPr lang="en-US" altLang="ko-KR" dirty="0" smtClean="0">
              <a:sym typeface="Verdana"/>
            </a:endParaRPr>
          </a:p>
          <a:p>
            <a:endParaRPr lang="en-US" altLang="ko-KR" dirty="0" smtClean="0">
              <a:sym typeface="Verdana"/>
            </a:endParaRPr>
          </a:p>
          <a:p>
            <a:r>
              <a:rPr lang="en-US" altLang="ko-KR" dirty="0" smtClean="0">
                <a:sym typeface="Verdana"/>
              </a:rPr>
              <a:t>Enforcing constraints in a model-agnostic way.	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  <a:sym typeface="Verdana"/>
              </a:rPr>
              <a:t>For the usability in general ML applications.</a:t>
            </a:r>
          </a:p>
          <a:p>
            <a:pPr lvl="1"/>
            <a:r>
              <a:rPr lang="en-US" altLang="ko-KR" dirty="0" smtClean="0">
                <a:solidFill>
                  <a:schemeClr val="tx1"/>
                </a:solidFill>
                <a:sym typeface="Verdana"/>
              </a:rPr>
              <a:t>For the approach to be useful as neural models improve.</a:t>
            </a:r>
            <a:endParaRPr lang="en-US" altLang="ko-KR" dirty="0">
              <a:solidFill>
                <a:schemeClr val="bg1">
                  <a:lumMod val="95000"/>
                </a:schemeClr>
              </a:solidFill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5" name="Cloud 34"/>
          <p:cNvSpPr/>
          <p:nvPr/>
        </p:nvSpPr>
        <p:spPr>
          <a:xfrm>
            <a:off x="1280160" y="2788640"/>
            <a:ext cx="3010603" cy="995082"/>
          </a:xfrm>
          <a:prstGeom prst="cloud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rgbClr val="A8C8FB"/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Rules/ Constraint</a:t>
            </a:r>
            <a:endParaRPr 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517367" y="3178612"/>
            <a:ext cx="1269893" cy="2553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260" y="2824934"/>
            <a:ext cx="1187071" cy="9587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/>
          <a:srcRect r="42932"/>
          <a:stretch/>
        </p:blipFill>
        <p:spPr>
          <a:xfrm>
            <a:off x="4598221" y="2770306"/>
            <a:ext cx="1098491" cy="4083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r="42932"/>
          <a:stretch/>
        </p:blipFill>
        <p:spPr>
          <a:xfrm>
            <a:off x="4290763" y="2108520"/>
            <a:ext cx="1128971" cy="4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Constraints </a:t>
            </a:r>
            <a:r>
              <a:rPr lang="en-US" smtClean="0"/>
              <a:t>function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14774"/>
            <a:ext cx="11360800" cy="4555200"/>
          </a:xfrm>
        </p:spPr>
        <p:txBody>
          <a:bodyPr>
            <a:normAutofit/>
          </a:bodyPr>
          <a:lstStyle/>
          <a:p>
            <a:r>
              <a:rPr lang="en-US" altLang="ko-KR" sz="2400" b="1" smtClean="0">
                <a:sym typeface="Verdana"/>
              </a:rPr>
              <a:t>Rules</a:t>
            </a:r>
          </a:p>
          <a:p>
            <a:pPr lvl="1"/>
            <a:r>
              <a:rPr lang="en-US" sz="2000" smtClean="0"/>
              <a:t># of </a:t>
            </a:r>
            <a:r>
              <a:rPr lang="en-US" sz="2000"/>
              <a:t>input tokens </a:t>
            </a:r>
            <a:r>
              <a:rPr lang="en-US" sz="2000" smtClean="0"/>
              <a:t> = # of children on output tree</a:t>
            </a:r>
            <a:endParaRPr lang="en-US" sz="2000"/>
          </a:p>
          <a:p>
            <a:pPr lvl="1"/>
            <a:r>
              <a:rPr lang="en-US" sz="2000" smtClean="0"/>
              <a:t># opening brackets = # of closing brackets</a:t>
            </a:r>
          </a:p>
          <a:p>
            <a:pPr lvl="1"/>
            <a:endParaRPr lang="en-US" altLang="ko-KR" sz="2000" b="1">
              <a:sym typeface="Verdana"/>
            </a:endParaRPr>
          </a:p>
          <a:p>
            <a:r>
              <a:rPr lang="en-US" altLang="ko-KR" sz="2400" b="1">
                <a:sym typeface="Verdana"/>
              </a:rPr>
              <a:t>Constraint function </a:t>
            </a:r>
            <a:r>
              <a:rPr lang="en-US" altLang="ko-KR" sz="2400" b="1" smtClean="0">
                <a:sym typeface="Verdana"/>
              </a:rPr>
              <a:t>definition (</a:t>
            </a:r>
            <a:r>
              <a:rPr lang="en-US" altLang="ko-KR" sz="2400" b="1" err="1" smtClean="0">
                <a:sym typeface="Verdana"/>
              </a:rPr>
              <a:t>x:input</a:t>
            </a:r>
            <a:r>
              <a:rPr lang="en-US" altLang="ko-KR" sz="2400" b="1" smtClean="0">
                <a:sym typeface="Verdana"/>
              </a:rPr>
              <a:t>, y: output)</a:t>
            </a:r>
          </a:p>
          <a:p>
            <a:pPr lvl="1"/>
            <a:r>
              <a:rPr lang="en-US" altLang="ko-KR" sz="2000" b="1" smtClean="0">
                <a:sym typeface="Verdana"/>
              </a:rPr>
              <a:t>Simple count of errors normalized by </a:t>
            </a:r>
            <a:r>
              <a:rPr lang="en-US" altLang="ko-KR" sz="2000" smtClean="0">
                <a:sym typeface="Verdana"/>
              </a:rPr>
              <a:t>sum of input, output </a:t>
            </a:r>
            <a:r>
              <a:rPr lang="en-US" altLang="ko-KR" sz="2000" b="1" smtClean="0">
                <a:sym typeface="Verdana"/>
              </a:rPr>
              <a:t>length</a:t>
            </a:r>
            <a:r>
              <a:rPr lang="en-US" altLang="ko-KR" sz="2000" smtClean="0">
                <a:sym typeface="Verdana"/>
              </a:rPr>
              <a:t>. </a:t>
            </a:r>
          </a:p>
          <a:p>
            <a:pPr lvl="1"/>
            <a:r>
              <a:rPr lang="en-US" altLang="ko-KR" sz="2000" smtClean="0">
                <a:sym typeface="Verdana"/>
              </a:rPr>
              <a:t>Roughly speaking: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119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76" y="3903972"/>
            <a:ext cx="8254724" cy="767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4911" y="3169414"/>
            <a:ext cx="4303337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79212" y="3182861"/>
            <a:ext cx="828400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Constraints </a:t>
            </a:r>
            <a:r>
              <a:rPr lang="en-US" smtClean="0"/>
              <a:t>function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14774"/>
            <a:ext cx="11360800" cy="4555200"/>
          </a:xfrm>
        </p:spPr>
        <p:txBody>
          <a:bodyPr>
            <a:normAutofit/>
          </a:bodyPr>
          <a:lstStyle/>
          <a:p>
            <a:r>
              <a:rPr lang="en-US" altLang="ko-KR" sz="2400" b="1" smtClean="0">
                <a:sym typeface="Verdana"/>
              </a:rPr>
              <a:t>Rules</a:t>
            </a:r>
          </a:p>
          <a:p>
            <a:pPr lvl="1"/>
            <a:r>
              <a:rPr lang="en-US" sz="2000" smtClean="0"/>
              <a:t># of </a:t>
            </a:r>
            <a:r>
              <a:rPr lang="en-US" sz="2000"/>
              <a:t>input tokens </a:t>
            </a:r>
            <a:r>
              <a:rPr lang="en-US" sz="2000" smtClean="0"/>
              <a:t> = # of children on output tree</a:t>
            </a:r>
            <a:endParaRPr lang="en-US" sz="2000"/>
          </a:p>
          <a:p>
            <a:pPr lvl="1"/>
            <a:r>
              <a:rPr lang="en-US" sz="2000" smtClean="0"/>
              <a:t># opening brackets = # of closing brackets</a:t>
            </a:r>
          </a:p>
          <a:p>
            <a:pPr lvl="1"/>
            <a:endParaRPr lang="en-US" altLang="ko-KR" sz="2000" b="1">
              <a:sym typeface="Verdana"/>
            </a:endParaRPr>
          </a:p>
          <a:p>
            <a:r>
              <a:rPr lang="en-US" altLang="ko-KR" sz="2400" b="1">
                <a:sym typeface="Verdana"/>
              </a:rPr>
              <a:t>Constraint function </a:t>
            </a:r>
            <a:r>
              <a:rPr lang="en-US" altLang="ko-KR" sz="2400" b="1" smtClean="0">
                <a:sym typeface="Verdana"/>
              </a:rPr>
              <a:t>definition (</a:t>
            </a:r>
            <a:r>
              <a:rPr lang="en-US" altLang="ko-KR" sz="2400" b="1" err="1" smtClean="0">
                <a:sym typeface="Verdana"/>
              </a:rPr>
              <a:t>x:input</a:t>
            </a:r>
            <a:r>
              <a:rPr lang="en-US" altLang="ko-KR" sz="2400" b="1" smtClean="0">
                <a:sym typeface="Verdana"/>
              </a:rPr>
              <a:t>, y: output)</a:t>
            </a:r>
          </a:p>
          <a:p>
            <a:pPr lvl="1"/>
            <a:r>
              <a:rPr lang="en-US" altLang="ko-KR" sz="2000" b="1" smtClean="0">
                <a:sym typeface="Verdana"/>
              </a:rPr>
              <a:t>Simple count of errors normalized by </a:t>
            </a:r>
            <a:r>
              <a:rPr lang="en-US" altLang="ko-KR" sz="2000" smtClean="0">
                <a:sym typeface="Verdana"/>
              </a:rPr>
              <a:t>sum of input, output </a:t>
            </a:r>
            <a:r>
              <a:rPr lang="en-US" altLang="ko-KR" sz="2000" b="1" smtClean="0">
                <a:sym typeface="Verdana"/>
              </a:rPr>
              <a:t>length</a:t>
            </a:r>
            <a:r>
              <a:rPr lang="en-US" altLang="ko-KR" sz="2000" smtClean="0">
                <a:sym typeface="Verdana"/>
              </a:rPr>
              <a:t>. </a:t>
            </a:r>
          </a:p>
          <a:p>
            <a:pPr lvl="1"/>
            <a:r>
              <a:rPr lang="en-US" altLang="ko-KR" sz="2000" smtClean="0">
                <a:sym typeface="Verdana"/>
              </a:rPr>
              <a:t>Roughly speaking: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76" y="3903972"/>
            <a:ext cx="8254724" cy="767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4911" y="3169414"/>
            <a:ext cx="4303337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79212" y="3182861"/>
            <a:ext cx="828400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805" y="5030842"/>
            <a:ext cx="1454244" cy="757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mtClean="0">
                <a:solidFill>
                  <a:schemeClr val="bg1"/>
                </a:solidFill>
                <a:ea typeface="Apple SD 산돌고딕 Neo 일반체"/>
                <a:sym typeface="Verdana"/>
              </a:rPr>
              <a:t>Balancing </a:t>
            </a:r>
          </a:p>
          <a:p>
            <a:pPr>
              <a:lnSpc>
                <a:spcPct val="90000"/>
              </a:lnSpc>
            </a:pPr>
            <a:r>
              <a:rPr lang="en-US" sz="2400" smtClean="0">
                <a:solidFill>
                  <a:schemeClr val="bg1"/>
                </a:solidFill>
                <a:ea typeface="Apple SD 산돌고딕 Neo 일반체"/>
                <a:sym typeface="Verdana"/>
              </a:rPr>
              <a:t>brackets</a:t>
            </a:r>
            <a:endParaRPr lang="en-US" sz="2400">
              <a:solidFill>
                <a:schemeClr val="bg1"/>
              </a:solidFill>
              <a:ea typeface="Apple SD 산돌고딕 Neo 일반체"/>
              <a:sym typeface="Verdana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4095963" y="4205092"/>
            <a:ext cx="247084" cy="10008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8735972" y="3272984"/>
            <a:ext cx="385715" cy="27701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1180" y="5028837"/>
            <a:ext cx="3531672" cy="7571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mtClean="0">
                <a:solidFill>
                  <a:schemeClr val="bg1"/>
                </a:solidFill>
                <a:ea typeface="Apple SD 산돌고딕 Neo 일반체"/>
                <a:sym typeface="Verdana"/>
              </a:rPr>
              <a:t>Preservation of # of tokens</a:t>
            </a:r>
          </a:p>
          <a:p>
            <a:pPr>
              <a:lnSpc>
                <a:spcPct val="90000"/>
              </a:lnSpc>
            </a:pPr>
            <a:r>
              <a:rPr lang="en-US" sz="2400" smtClean="0">
                <a:solidFill>
                  <a:schemeClr val="bg1"/>
                </a:solidFill>
                <a:ea typeface="Apple SD 산돌고딕 Neo 일반체"/>
                <a:sym typeface="Verdana"/>
              </a:rPr>
              <a:t>between input &amp; output.</a:t>
            </a:r>
            <a:endParaRPr lang="en-US" sz="2400">
              <a:solidFill>
                <a:schemeClr val="bg1"/>
              </a:solidFill>
              <a:ea typeface="Apple SD 산돌고딕 Neo 일반체"/>
              <a:sym typeface="Verdana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863559" y="3502948"/>
            <a:ext cx="290033" cy="236216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86629" y="5024778"/>
            <a:ext cx="1945084" cy="4247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mtClean="0">
                <a:solidFill>
                  <a:schemeClr val="bg1"/>
                </a:solidFill>
                <a:ea typeface="Apple SD 산돌고딕 Neo 일반체"/>
                <a:sym typeface="Verdana"/>
              </a:rPr>
              <a:t>Normalizaiton</a:t>
            </a:r>
            <a:endParaRPr lang="en-US" sz="2400">
              <a:solidFill>
                <a:schemeClr val="bg1"/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51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Constraint function g on SRL</a:t>
            </a:r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>
                    <a:sym typeface="Verdana"/>
                  </a:rPr>
                  <a:t>srl-spans(</a:t>
                </a:r>
                <a:r>
                  <a:rPr lang="en-US" altLang="ko-KR" b="1">
                    <a:sym typeface="Verdana"/>
                  </a:rPr>
                  <a:t>y</a:t>
                </a:r>
                <a:r>
                  <a:rPr lang="en-US" altLang="ko-KR">
                    <a:sym typeface="Verdana"/>
                  </a:rPr>
                  <a:t>): spans of predicted SRL output </a:t>
                </a:r>
                <a:r>
                  <a:rPr lang="en-US" altLang="ko-KR" b="1">
                    <a:sym typeface="Verdana"/>
                  </a:rPr>
                  <a:t>y</a:t>
                </a:r>
                <a:r>
                  <a:rPr lang="en-US" altLang="ko-KR">
                    <a:sym typeface="Verdana"/>
                  </a:rPr>
                  <a:t> </a:t>
                </a:r>
              </a:p>
              <a:p>
                <a:endParaRPr lang="en-US" altLang="ko-KR">
                  <a:sym typeface="Verdana"/>
                </a:endParaRPr>
              </a:p>
              <a:p>
                <a:r>
                  <a:rPr lang="en-US" altLang="ko-KR">
                    <a:sym typeface="Verdana"/>
                  </a:rPr>
                  <a:t>parse-spans(</a:t>
                </a:r>
                <a:r>
                  <a:rPr lang="en-US" altLang="ko-KR" b="1">
                    <a:sym typeface="Verdana"/>
                  </a:rPr>
                  <a:t>x</a:t>
                </a:r>
                <a:r>
                  <a:rPr lang="en-US" altLang="ko-KR">
                    <a:sym typeface="Verdana"/>
                  </a:rPr>
                  <a:t>): parsing constituents without labels.</a:t>
                </a:r>
              </a:p>
              <a:p>
                <a:endParaRPr lang="en-US" altLang="ko-KR">
                  <a:sym typeface="Verdana"/>
                </a:endParaRPr>
              </a:p>
              <a:p>
                <a:r>
                  <a:rPr lang="en-US" altLang="ko-KR">
                    <a:sym typeface="Verdana"/>
                  </a:rPr>
                  <a:t>disagreeing-spans(</a:t>
                </a:r>
                <a:r>
                  <a:rPr lang="en-US" altLang="ko-KR" b="1" err="1">
                    <a:sym typeface="Verdana"/>
                  </a:rPr>
                  <a:t>x,y</a:t>
                </a:r>
                <a:r>
                  <a:rPr lang="en-US" altLang="ko-KR">
                    <a:sym typeface="Verdana"/>
                  </a:rPr>
                  <a:t>) =</a:t>
                </a:r>
              </a:p>
              <a:p>
                <a:endParaRPr lang="en-US" altLang="ko-KR">
                  <a:sym typeface="Verdana"/>
                </a:endParaRPr>
              </a:p>
              <a:p>
                <a:r>
                  <a:rPr lang="en-US" altLang="ko-KR">
                    <a:sym typeface="Verdana"/>
                  </a:rPr>
                  <a:t>constraint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sym typeface="Verdana"/>
                      </a:rPr>
                      <m:t>𝑔</m:t>
                    </m:r>
                  </m:oMath>
                </a14:m>
                <a:r>
                  <a:rPr lang="en-US" altLang="ko-KR">
                    <a:sym typeface="Verdana"/>
                  </a:rPr>
                  <a:t>(</a:t>
                </a:r>
                <a:r>
                  <a:rPr lang="en-US" altLang="ko-KR" b="1">
                    <a:sym typeface="Verdana"/>
                  </a:rPr>
                  <a:t>x,y</a:t>
                </a:r>
                <a:r>
                  <a:rPr lang="en-US" altLang="ko-KR">
                    <a:sym typeface="Verdana"/>
                  </a:rPr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altLang="ko-KR">
                    <a:sym typeface="Verdana"/>
                  </a:rPr>
                  <a:t>on SRL</a:t>
                </a:r>
              </a:p>
              <a:p>
                <a:endParaRPr lang="en-US" altLang="ko-KR" b="1">
                  <a:sym typeface="Verdana"/>
                </a:endParaRPr>
              </a:p>
              <a:p>
                <a:endParaRPr lang="en-US" altLang="ko-KR" sz="2800" b="1">
                  <a:sym typeface="Verdana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234" t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121</a:t>
            </a:fld>
            <a:endParaRPr lang="en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636" y="5286143"/>
            <a:ext cx="6946662" cy="1447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5332" t="-1" b="16866"/>
          <a:stretch/>
        </p:blipFill>
        <p:spPr>
          <a:xfrm>
            <a:off x="5142492" y="3554057"/>
            <a:ext cx="7250748" cy="5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98611" y="2037449"/>
            <a:ext cx="6607398" cy="3950044"/>
            <a:chOff x="1548449" y="2112158"/>
            <a:chExt cx="7289765" cy="415934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Constraint on SRL</a:t>
            </a:r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ym typeface="Verdana"/>
              </a:rPr>
              <a:t>Constraint (violation) scores on previous </a:t>
            </a:r>
            <a:r>
              <a:rPr lang="en-US" altLang="ko-KR" err="1">
                <a:sym typeface="Verdana"/>
              </a:rPr>
              <a:t>exmaple</a:t>
            </a:r>
            <a:endParaRPr lang="en-US" altLang="ko-KR" sz="2800" b="1">
              <a:sym typeface="Verdana"/>
            </a:endParaRP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VERB 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ARG0 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LOC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2788" y="2037450"/>
            <a:ext cx="900332" cy="1549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99978" y="2586939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7" name="Left Brace 6"/>
          <p:cNvSpPr/>
          <p:nvPr/>
        </p:nvSpPr>
        <p:spPr>
          <a:xfrm>
            <a:off x="6824394" y="2498555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8612" y="2037449"/>
            <a:ext cx="8058608" cy="47049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50978" y="2117025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29" name="Left Brace 28"/>
          <p:cNvSpPr/>
          <p:nvPr/>
        </p:nvSpPr>
        <p:spPr>
          <a:xfrm rot="10800000">
            <a:off x="10616770" y="2500658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>
              <a:sym typeface="Verdan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1847" y="4202917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He) </a:t>
            </a:r>
            <a:r>
              <a:rPr lang="en-US" sz="2800" strike="sngStrike">
                <a:solidFill>
                  <a:srgbClr val="FF0000"/>
                </a:solidFill>
              </a:rPr>
              <a:t>(walked in)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walked) 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 in the)(park</a:t>
            </a:r>
            <a:r>
              <a:rPr lang="en-US" sz="2800" strike="sngStrike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9303" y="3800636"/>
            <a:ext cx="1141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smtClean="0">
                <a:solidFill>
                  <a:schemeClr val="accent6">
                    <a:lumMod val="50000"/>
                  </a:schemeClr>
                </a:solidFill>
              </a:rPr>
              <a:t> g(</a:t>
            </a:r>
            <a:r>
              <a:rPr lang="en-US" sz="2800" u="sng" err="1" smtClean="0">
                <a:solidFill>
                  <a:schemeClr val="accent6">
                    <a:lumMod val="50000"/>
                  </a:schemeClr>
                </a:solidFill>
              </a:rPr>
              <a:t>x,y</a:t>
            </a:r>
            <a:r>
              <a:rPr lang="en-US" sz="2800" u="sng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0.0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0.33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0.5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1.0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0.0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971016" y="4013222"/>
            <a:ext cx="831" cy="2466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00052" y="4889344"/>
            <a:ext cx="204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smtClean="0"/>
              <a:t>Assign scores</a:t>
            </a:r>
            <a:br>
              <a:rPr lang="en-US" sz="2000" i="1" smtClean="0"/>
            </a:br>
            <a:r>
              <a:rPr lang="en-US" sz="2000" i="1" smtClean="0"/>
              <a:t>to the constraint-</a:t>
            </a:r>
            <a:br>
              <a:rPr lang="en-US" sz="2000" i="1" smtClean="0"/>
            </a:br>
            <a:r>
              <a:rPr lang="en-US" sz="2000" i="1" smtClean="0"/>
              <a:t>violating output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25015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[Backup] A* algorithm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If we use “</a:t>
            </a:r>
            <a:r>
              <a:rPr lang="en-US"/>
              <a:t>a</a:t>
            </a:r>
            <a:r>
              <a:rPr lang="en-US" smtClean="0"/>
              <a:t>dmissible heuristic function”:</a:t>
            </a:r>
          </a:p>
          <a:p>
            <a:pPr lvl="1"/>
            <a:r>
              <a:rPr lang="en-US" smtClean="0"/>
              <a:t>Admissible: never overestimates the cost of reaching the goal</a:t>
            </a:r>
          </a:p>
          <a:p>
            <a:pPr lvl="1"/>
            <a:r>
              <a:rPr lang="en-US" smtClean="0"/>
              <a:t>g(n) &lt;= g*(n), where</a:t>
            </a:r>
          </a:p>
          <a:p>
            <a:pPr lvl="2"/>
            <a:r>
              <a:rPr lang="en-US"/>
              <a:t>f</a:t>
            </a:r>
            <a:r>
              <a:rPr lang="en-US" smtClean="0"/>
              <a:t>(n) = g(n) + h(n)</a:t>
            </a:r>
          </a:p>
          <a:p>
            <a:pPr lvl="2"/>
            <a:r>
              <a:rPr lang="en-US"/>
              <a:t>f</a:t>
            </a:r>
            <a:r>
              <a:rPr lang="en-US" smtClean="0"/>
              <a:t>: evaluation function</a:t>
            </a:r>
          </a:p>
          <a:p>
            <a:pPr lvl="2"/>
            <a:r>
              <a:rPr lang="en-US" smtClean="0"/>
              <a:t>g(n): heuristic function (estimated </a:t>
            </a:r>
            <a:r>
              <a:rPr lang="en-US"/>
              <a:t>cost from current node </a:t>
            </a:r>
            <a:r>
              <a:rPr lang="en-US" smtClean="0"/>
              <a:t>$n$ to goal)</a:t>
            </a:r>
          </a:p>
          <a:p>
            <a:pPr lvl="2"/>
            <a:r>
              <a:rPr lang="en-US" smtClean="0"/>
              <a:t>g*(n): optimal </a:t>
            </a:r>
            <a:r>
              <a:rPr lang="en-US" b="1" smtClean="0"/>
              <a:t>cost to reach a goal </a:t>
            </a:r>
            <a:r>
              <a:rPr lang="en-US" smtClean="0"/>
              <a:t>from node $n$.</a:t>
            </a:r>
          </a:p>
          <a:p>
            <a:pPr lvl="2"/>
            <a:r>
              <a:rPr lang="en-US" smtClean="0"/>
              <a:t>h: the cost </a:t>
            </a:r>
            <a:r>
              <a:rPr lang="en-US" b="1" smtClean="0"/>
              <a:t>from the start node </a:t>
            </a:r>
            <a:r>
              <a:rPr lang="en-US" smtClean="0"/>
              <a:t>to the current node.</a:t>
            </a:r>
            <a:endParaRPr lang="en-US"/>
          </a:p>
          <a:p>
            <a:pPr lvl="2"/>
            <a:endParaRPr lang="en-US" smtClean="0"/>
          </a:p>
          <a:p>
            <a:r>
              <a:rPr lang="en-US" smtClean="0"/>
              <a:t>Then A* is</a:t>
            </a:r>
          </a:p>
          <a:p>
            <a:pPr lvl="1"/>
            <a:r>
              <a:rPr lang="en-US" smtClean="0"/>
              <a:t>Complete: Finds a path if one exists</a:t>
            </a:r>
          </a:p>
          <a:p>
            <a:pPr lvl="1"/>
            <a:r>
              <a:rPr lang="en-US" smtClean="0"/>
              <a:t>Optimal: Finds the shortest.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0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[Backup] A* algorithm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we use “</a:t>
            </a:r>
            <a:r>
              <a:rPr lang="en-US" dirty="0"/>
              <a:t>a</a:t>
            </a:r>
            <a:r>
              <a:rPr lang="en-US" dirty="0" smtClean="0"/>
              <a:t>dmissible heuristic function”:</a:t>
            </a:r>
          </a:p>
          <a:p>
            <a:pPr lvl="1"/>
            <a:r>
              <a:rPr lang="en-US" dirty="0" smtClean="0"/>
              <a:t>Admissible: never overestimates the cost of reaching the goal</a:t>
            </a:r>
          </a:p>
          <a:p>
            <a:pPr lvl="1"/>
            <a:r>
              <a:rPr lang="en-US" dirty="0" smtClean="0"/>
              <a:t>g(n) &lt;= g*(n), where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(n) = g(n) + h(n)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: evaluation function</a:t>
            </a:r>
          </a:p>
          <a:p>
            <a:pPr lvl="2"/>
            <a:r>
              <a:rPr lang="en-US" dirty="0" smtClean="0"/>
              <a:t>g(n): heuristic function (estimated </a:t>
            </a:r>
            <a:r>
              <a:rPr lang="en-US" dirty="0"/>
              <a:t>cost from current node </a:t>
            </a:r>
            <a:r>
              <a:rPr lang="en-US" dirty="0" smtClean="0"/>
              <a:t>$n$ to goal)</a:t>
            </a:r>
          </a:p>
          <a:p>
            <a:pPr lvl="2"/>
            <a:r>
              <a:rPr lang="en-US" dirty="0" smtClean="0"/>
              <a:t>g*(n): optimal </a:t>
            </a:r>
            <a:r>
              <a:rPr lang="en-US" b="1" dirty="0" smtClean="0"/>
              <a:t>cost to reach a goal </a:t>
            </a:r>
            <a:r>
              <a:rPr lang="en-US" dirty="0" smtClean="0"/>
              <a:t>from node $n$.</a:t>
            </a:r>
          </a:p>
          <a:p>
            <a:pPr lvl="2"/>
            <a:r>
              <a:rPr lang="en-US" dirty="0" smtClean="0"/>
              <a:t>h: the cost </a:t>
            </a:r>
            <a:r>
              <a:rPr lang="en-US" b="1" dirty="0" smtClean="0"/>
              <a:t>from the start node </a:t>
            </a:r>
            <a:r>
              <a:rPr lang="en-US" dirty="0" smtClean="0"/>
              <a:t>to the current node.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Then A* is</a:t>
            </a:r>
          </a:p>
          <a:p>
            <a:pPr lvl="1"/>
            <a:r>
              <a:rPr lang="en-US" dirty="0" smtClean="0"/>
              <a:t>Complete: Finds a path if one exists</a:t>
            </a:r>
          </a:p>
          <a:p>
            <a:pPr lvl="1"/>
            <a:r>
              <a:rPr lang="en-US" dirty="0" smtClean="0"/>
              <a:t>Optimal: Finds the shortest.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76" y="1356967"/>
            <a:ext cx="5372100" cy="194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6" y="3300067"/>
            <a:ext cx="5410200" cy="2019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648" y="1201318"/>
            <a:ext cx="404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For max cost searching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5365" y="2256637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&gt;=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rot="5400000">
            <a:off x="38028" y="2028527"/>
            <a:ext cx="986264" cy="456220"/>
          </a:xfrm>
          <a:prstGeom prst="bentUp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12259" y="5802122"/>
            <a:ext cx="5685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If there is no constraint violation, g(n)=g*(n)</a:t>
            </a:r>
          </a:p>
          <a:p>
            <a:r>
              <a:rPr lang="en-US" sz="2400" smtClean="0">
                <a:solidFill>
                  <a:srgbClr val="FF00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If there is </a:t>
            </a:r>
            <a:r>
              <a:rPr lang="en-US" sz="2400" smtClean="0">
                <a:solidFill>
                  <a:srgbClr val="FF0000"/>
                </a:solidFill>
              </a:rPr>
              <a:t>constraint violation,      g(n)&gt;g*(n)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4501" y="5862340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FF0000"/>
                </a:solidFill>
              </a:rPr>
              <a:t>g(n) is admissible!</a:t>
            </a:r>
            <a:endParaRPr lang="en-US" sz="3200" i="1">
              <a:solidFill>
                <a:srgbClr val="FF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210340" y="6070088"/>
            <a:ext cx="948930" cy="29238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[Backup] A* algorithm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If we use “</a:t>
            </a:r>
            <a:r>
              <a:rPr lang="en-US"/>
              <a:t>a</a:t>
            </a:r>
            <a:r>
              <a:rPr lang="en-US" smtClean="0"/>
              <a:t>dmissible heuristic function”:</a:t>
            </a:r>
          </a:p>
          <a:p>
            <a:pPr lvl="1"/>
            <a:r>
              <a:rPr lang="en-US" smtClean="0"/>
              <a:t>Admissible: never overestimates the cost of reaching the goal</a:t>
            </a:r>
          </a:p>
          <a:p>
            <a:pPr lvl="1"/>
            <a:r>
              <a:rPr lang="en-US"/>
              <a:t>h</a:t>
            </a:r>
            <a:r>
              <a:rPr lang="en-US" smtClean="0"/>
              <a:t>(n) &lt;= h*(n), where</a:t>
            </a:r>
          </a:p>
          <a:p>
            <a:pPr lvl="2"/>
            <a:r>
              <a:rPr lang="en-US"/>
              <a:t>f</a:t>
            </a:r>
            <a:r>
              <a:rPr lang="en-US" smtClean="0"/>
              <a:t>(n) = h(n) + g(n)</a:t>
            </a:r>
          </a:p>
          <a:p>
            <a:pPr lvl="2"/>
            <a:r>
              <a:rPr lang="en-US"/>
              <a:t>f</a:t>
            </a:r>
            <a:r>
              <a:rPr lang="en-US" smtClean="0"/>
              <a:t>: evaluation function</a:t>
            </a:r>
          </a:p>
          <a:p>
            <a:pPr lvl="2"/>
            <a:r>
              <a:rPr lang="en-US"/>
              <a:t>h</a:t>
            </a:r>
            <a:r>
              <a:rPr lang="en-US" smtClean="0"/>
              <a:t>(n): heuristic function (estimated </a:t>
            </a:r>
            <a:r>
              <a:rPr lang="en-US"/>
              <a:t>cost from current node </a:t>
            </a:r>
            <a:r>
              <a:rPr lang="en-US" smtClean="0"/>
              <a:t>$n$ to goal)</a:t>
            </a:r>
          </a:p>
          <a:p>
            <a:pPr lvl="2"/>
            <a:r>
              <a:rPr lang="en-US"/>
              <a:t>h</a:t>
            </a:r>
            <a:r>
              <a:rPr lang="en-US" smtClean="0"/>
              <a:t>*(n): optimal </a:t>
            </a:r>
            <a:r>
              <a:rPr lang="en-US" b="1" smtClean="0"/>
              <a:t>cost to reach a goal </a:t>
            </a:r>
            <a:r>
              <a:rPr lang="en-US" smtClean="0"/>
              <a:t>from node $n$.</a:t>
            </a:r>
          </a:p>
          <a:p>
            <a:pPr lvl="2"/>
            <a:r>
              <a:rPr lang="en-US"/>
              <a:t>g</a:t>
            </a:r>
            <a:r>
              <a:rPr lang="en-US" smtClean="0"/>
              <a:t>: the cost </a:t>
            </a:r>
            <a:r>
              <a:rPr lang="en-US" b="1" smtClean="0"/>
              <a:t>from the start node </a:t>
            </a:r>
            <a:r>
              <a:rPr lang="en-US" smtClean="0"/>
              <a:t>to the current node.</a:t>
            </a:r>
            <a:endParaRPr lang="en-US"/>
          </a:p>
          <a:p>
            <a:pPr lvl="2"/>
            <a:endParaRPr lang="en-US" smtClean="0"/>
          </a:p>
          <a:p>
            <a:r>
              <a:rPr lang="en-US" smtClean="0"/>
              <a:t>If h(x)&lt;=d(</a:t>
            </a:r>
            <a:r>
              <a:rPr lang="en-US" err="1" smtClean="0"/>
              <a:t>x,y</a:t>
            </a:r>
            <a:r>
              <a:rPr lang="en-US" smtClean="0"/>
              <a:t>)+h(y)</a:t>
            </a:r>
          </a:p>
          <a:p>
            <a:r>
              <a:rPr lang="en-US" smtClean="0"/>
              <a:t>Then A* is</a:t>
            </a:r>
          </a:p>
          <a:p>
            <a:pPr lvl="1"/>
            <a:r>
              <a:rPr lang="en-US" smtClean="0"/>
              <a:t>Complete: Finds a path if one exists</a:t>
            </a:r>
          </a:p>
          <a:p>
            <a:pPr lvl="1"/>
            <a:r>
              <a:rPr lang="en-US" smtClean="0"/>
              <a:t>Optimal: Finds the shortest.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09" y="0"/>
            <a:ext cx="478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GBI on out-of-domain data (Q5)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smtClean="0">
                <a:sym typeface="Verdana"/>
              </a:rPr>
              <a:t>CoNLL2012</a:t>
            </a:r>
          </a:p>
          <a:p>
            <a:pPr lvl="1"/>
            <a:r>
              <a:rPr lang="en-US" sz="2400" err="1" smtClean="0"/>
              <a:t>NewsWire</a:t>
            </a:r>
            <a:r>
              <a:rPr lang="en-US" sz="2400" smtClean="0"/>
              <a:t> (NW) </a:t>
            </a:r>
          </a:p>
          <a:p>
            <a:pPr lvl="1"/>
            <a:r>
              <a:rPr lang="en-US" sz="2400" smtClean="0"/>
              <a:t>Broadcast </a:t>
            </a:r>
            <a:r>
              <a:rPr lang="en-US" sz="2400"/>
              <a:t>Conversation (BC) </a:t>
            </a:r>
            <a:endParaRPr lang="en-US" sz="2400" smtClean="0"/>
          </a:p>
          <a:p>
            <a:pPr lvl="1"/>
            <a:r>
              <a:rPr lang="en-US" sz="2400" smtClean="0"/>
              <a:t>Broadcast </a:t>
            </a:r>
            <a:r>
              <a:rPr lang="en-US" sz="2400"/>
              <a:t>News (BN) </a:t>
            </a:r>
            <a:endParaRPr lang="en-US" sz="2400" smtClean="0"/>
          </a:p>
          <a:p>
            <a:pPr lvl="1"/>
            <a:r>
              <a:rPr lang="en-US" sz="2400" smtClean="0"/>
              <a:t>Pivot </a:t>
            </a:r>
            <a:r>
              <a:rPr lang="en-US" sz="2400"/>
              <a:t>Corpus (PT) </a:t>
            </a:r>
            <a:endParaRPr lang="en-US" sz="2400" smtClean="0"/>
          </a:p>
          <a:p>
            <a:pPr lvl="1"/>
            <a:r>
              <a:rPr lang="en-US" sz="2400" smtClean="0"/>
              <a:t>Telephone </a:t>
            </a:r>
            <a:r>
              <a:rPr lang="en-US" sz="2400"/>
              <a:t>Conversation (TC) </a:t>
            </a:r>
            <a:endParaRPr lang="en-US" sz="2400" smtClean="0"/>
          </a:p>
          <a:p>
            <a:pPr lvl="1"/>
            <a:r>
              <a:rPr lang="en-US" sz="2400" smtClean="0"/>
              <a:t>Weblogs </a:t>
            </a:r>
            <a:r>
              <a:rPr lang="en-US" sz="2400"/>
              <a:t>(WB)</a:t>
            </a: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9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GBI on out-of-domain data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smtClean="0">
                <a:sym typeface="Verdana"/>
              </a:rPr>
              <a:t>CoNLL2012</a:t>
            </a:r>
          </a:p>
          <a:p>
            <a:pPr lvl="1"/>
            <a:r>
              <a:rPr lang="en-US" sz="2400" err="1" smtClean="0"/>
              <a:t>NewsWire</a:t>
            </a:r>
            <a:r>
              <a:rPr lang="en-US" sz="2400" smtClean="0"/>
              <a:t> (NW) which includes WSJ </a:t>
            </a:r>
          </a:p>
          <a:p>
            <a:pPr lvl="1"/>
            <a:endParaRPr lang="en-US" sz="2400"/>
          </a:p>
          <a:p>
            <a:pPr lvl="1"/>
            <a:endParaRPr lang="en-US" sz="2400" smtClean="0"/>
          </a:p>
          <a:p>
            <a:pPr lvl="1"/>
            <a:endParaRPr lang="en-US" sz="2400" smtClean="0"/>
          </a:p>
          <a:p>
            <a:pPr lvl="1"/>
            <a:r>
              <a:rPr lang="en-US" sz="2400" smtClean="0"/>
              <a:t>Broadcast </a:t>
            </a:r>
            <a:r>
              <a:rPr lang="en-US" sz="2400"/>
              <a:t>Conversation (BC) </a:t>
            </a:r>
            <a:endParaRPr lang="en-US" sz="2400" smtClean="0"/>
          </a:p>
          <a:p>
            <a:pPr lvl="1"/>
            <a:r>
              <a:rPr lang="en-US" sz="2400" smtClean="0"/>
              <a:t>Broadcast </a:t>
            </a:r>
            <a:r>
              <a:rPr lang="en-US" sz="2400"/>
              <a:t>News (BN) </a:t>
            </a:r>
            <a:endParaRPr lang="en-US" sz="2400" smtClean="0"/>
          </a:p>
          <a:p>
            <a:pPr lvl="1"/>
            <a:r>
              <a:rPr lang="en-US" sz="2400" smtClean="0"/>
              <a:t>Pivot </a:t>
            </a:r>
            <a:r>
              <a:rPr lang="en-US" sz="2400"/>
              <a:t>Corpus (PT) </a:t>
            </a:r>
            <a:endParaRPr lang="en-US" sz="2400" smtClean="0"/>
          </a:p>
          <a:p>
            <a:pPr lvl="1"/>
            <a:r>
              <a:rPr lang="en-US" sz="2400" smtClean="0"/>
              <a:t>Telephone </a:t>
            </a:r>
            <a:r>
              <a:rPr lang="en-US" sz="2400"/>
              <a:t>Conversation (TC) </a:t>
            </a:r>
            <a:endParaRPr lang="en-US" sz="2400" smtClean="0"/>
          </a:p>
          <a:p>
            <a:pPr lvl="1"/>
            <a:r>
              <a:rPr lang="en-US" sz="2400" smtClean="0"/>
              <a:t>Weblogs </a:t>
            </a:r>
            <a:r>
              <a:rPr lang="en-US" sz="2400"/>
              <a:t>(WB)</a:t>
            </a: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379280" y="3635747"/>
            <a:ext cx="5378210" cy="2508330"/>
          </a:xfrm>
          <a:prstGeom prst="rect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9280" y="2169004"/>
            <a:ext cx="5378210" cy="444067"/>
          </a:xfrm>
          <a:prstGeom prst="rect">
            <a:avLst/>
          </a:prstGeom>
          <a:solidFill>
            <a:schemeClr val="accent3">
              <a:lumMod val="40000"/>
              <a:lumOff val="60000"/>
              <a:alpha val="3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0694" y="1582288"/>
            <a:ext cx="1647979" cy="147869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0" name="Oval 9"/>
          <p:cNvSpPr/>
          <p:nvPr/>
        </p:nvSpPr>
        <p:spPr>
          <a:xfrm>
            <a:off x="8501360" y="3713427"/>
            <a:ext cx="1694073" cy="14884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9465739" y="3022772"/>
            <a:ext cx="1830870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Constraint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8899190" y="3167117"/>
            <a:ext cx="898410" cy="508065"/>
          </a:xfrm>
          <a:prstGeom prst="stripedRightArrow">
            <a:avLst>
              <a:gd name="adj1" fmla="val 50000"/>
              <a:gd name="adj2" fmla="val 4561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16548" y="5365582"/>
            <a:ext cx="378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Can constraint injection</a:t>
            </a:r>
          </a:p>
          <a:p>
            <a:pPr algn="ctr"/>
            <a:r>
              <a:rPr lang="en-US" smtClean="0"/>
              <a:t>transfer to other domains? </a:t>
            </a:r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6148917" y="4038119"/>
            <a:ext cx="2064779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IMPROVED!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GBI on out-of-domain data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smtClean="0">
                <a:sym typeface="Verdana"/>
              </a:rPr>
              <a:t>Generally higher failure rate on out-of-domain evaluation</a:t>
            </a:r>
            <a:br>
              <a:rPr lang="en-US" altLang="ko-KR" sz="2400" smtClean="0">
                <a:sym typeface="Verdana"/>
              </a:rPr>
            </a:br>
            <a:r>
              <a:rPr lang="en-US" altLang="ko-KR" sz="2400" smtClean="0">
                <a:sym typeface="Verdana"/>
              </a:rPr>
              <a:t>compared to in-domain </a:t>
            </a:r>
            <a:r>
              <a:rPr lang="en-US" altLang="ko-KR" sz="2000" smtClean="0">
                <a:sym typeface="Verdana"/>
              </a:rPr>
              <a:t>(parsing: 11.9 %, </a:t>
            </a:r>
            <a:r>
              <a:rPr lang="en-US" altLang="ko-KR" sz="2000">
                <a:sym typeface="Verdana"/>
              </a:rPr>
              <a:t>SRL: 18.1%</a:t>
            </a:r>
            <a:r>
              <a:rPr lang="en-US" altLang="ko-KR" sz="2000" smtClean="0">
                <a:sym typeface="Verdana"/>
              </a:rPr>
              <a:t>).</a:t>
            </a:r>
            <a:endParaRPr lang="en-US" altLang="ko-KR" sz="20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555119"/>
            <a:ext cx="7747000" cy="401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7517" y="2544173"/>
            <a:ext cx="1037693" cy="402414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55361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Introduction. </a:t>
            </a:r>
          </a:p>
          <a:p>
            <a:endParaRPr lang="en-US" dirty="0" smtClean="0"/>
          </a:p>
          <a:p>
            <a:r>
              <a:rPr lang="en-US" dirty="0" smtClean="0"/>
              <a:t>Applications.</a:t>
            </a:r>
          </a:p>
          <a:p>
            <a:endParaRPr lang="en-US" dirty="0"/>
          </a:p>
          <a:p>
            <a:r>
              <a:rPr lang="en-US" dirty="0" smtClean="0"/>
              <a:t>Inference with constraints.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AAAI19]</a:t>
            </a:r>
          </a:p>
          <a:p>
            <a:endParaRPr lang="en-US" dirty="0" smtClean="0"/>
          </a:p>
          <a:p>
            <a:r>
              <a:rPr lang="en-US" dirty="0" smtClean="0"/>
              <a:t>Learning with constraints.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345518" y="6342311"/>
            <a:ext cx="8861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* co-first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authorship with equal contribution.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800" smtClean="0">
                <a:sym typeface="Verdana"/>
              </a:rPr>
              <a:t>In summary, improves in all cases (reporting on failure set)</a:t>
            </a:r>
          </a:p>
          <a:p>
            <a:pPr lvl="1"/>
            <a:r>
              <a:rPr lang="en-US" altLang="ko-KR" sz="2400" smtClean="0">
                <a:sym typeface="Verdana"/>
              </a:rPr>
              <a:t>While parsing is more sensitive to domains.</a:t>
            </a:r>
            <a:endParaRPr lang="en-US" altLang="ko-KR" sz="24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GBI on out-of-domain data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7" y="2381909"/>
            <a:ext cx="5743629" cy="4260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/>
          <a:stretch/>
        </p:blipFill>
        <p:spPr>
          <a:xfrm>
            <a:off x="6777317" y="2441134"/>
            <a:ext cx="4858972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ym typeface="Verdana"/>
              </a:rPr>
              <a:t>Semantic Role Labeling</a:t>
            </a:r>
          </a:p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The cat </a:t>
            </a:r>
          </a:p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loves hats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VERB 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love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ARG0 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the cats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ARG1</a:t>
            </a:r>
            <a:r>
              <a:rPr lang="mr-IN" sz="2400">
                <a:solidFill>
                  <a:srgbClr val="000000"/>
                </a:solidFill>
              </a:rPr>
              <a:t>–</a:t>
            </a:r>
            <a:r>
              <a:rPr lang="en-US" sz="2400">
                <a:solidFill>
                  <a:srgbClr val="000000"/>
                </a:solidFill>
              </a:rPr>
              <a:t> hats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37813" y="1972427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/>
              </a:p>
              <a:p>
                <a:pPr algn="ctr">
                  <a:lnSpc>
                    <a:spcPct val="90000"/>
                  </a:lnSpc>
                </a:pPr>
                <a:endParaRPr lang="en-US" sz="3600" b="1"/>
              </a:p>
              <a:p>
                <a:pPr algn="ctr">
                  <a:lnSpc>
                    <a:spcPct val="90000"/>
                  </a:lnSpc>
                </a:pPr>
                <a:endParaRPr lang="en-US" sz="3600" b="1"/>
              </a:p>
              <a:p>
                <a:pPr algn="ctr">
                  <a:lnSpc>
                    <a:spcPct val="90000"/>
                  </a:lnSpc>
                </a:pPr>
                <a:endParaRPr lang="en-US" sz="3600" b="1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12" y="1972427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[Revisit] SRL architecture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-771" t="-101" r="1237" b="-1066"/>
          <a:stretch/>
        </p:blipFill>
        <p:spPr>
          <a:xfrm>
            <a:off x="4150003" y="1972427"/>
            <a:ext cx="5525646" cy="4119406"/>
          </a:xfrm>
          <a:prstGeom prst="rect">
            <a:avLst/>
          </a:prstGeom>
        </p:spPr>
      </p:pic>
      <p:sp>
        <p:nvSpPr>
          <p:cNvPr id="18" name="Google Shape;297;p26"/>
          <p:cNvSpPr txBox="1"/>
          <p:nvPr/>
        </p:nvSpPr>
        <p:spPr>
          <a:xfrm>
            <a:off x="10111733" y="6505800"/>
            <a:ext cx="219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Slide credits: </a:t>
            </a:r>
            <a:r>
              <a:rPr lang="en" sz="1333" err="1"/>
              <a:t>Luheng</a:t>
            </a:r>
            <a:r>
              <a:rPr lang="en" sz="1333"/>
              <a:t> He</a:t>
            </a:r>
            <a:endParaRPr sz="1333"/>
          </a:p>
        </p:txBody>
      </p:sp>
    </p:spTree>
    <p:extLst>
      <p:ext uri="{BB962C8B-B14F-4D97-AF65-F5344CB8AC3E}">
        <p14:creationId xmlns:p14="http://schemas.microsoft.com/office/powerpoint/2010/main" val="12837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131</a:t>
            </a:fld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>
                <a:ea typeface="Apple SD 산돌고딕 Neo 일반체"/>
                <a:sym typeface="Verdana"/>
              </a:rPr>
              <a:t>“As a command” to produce the </a:t>
            </a:r>
            <a:r>
              <a:rPr lang="en-US" smtClean="0">
                <a:ea typeface="Apple SD 산돌고딕 Neo 일반체"/>
                <a:sym typeface="Verdana"/>
              </a:rPr>
              <a:t>tree</a:t>
            </a:r>
            <a:r>
              <a:rPr lang="en-US">
                <a:ea typeface="Apple SD 산돌고딕 Neo 일반체"/>
                <a:sym typeface="Verdana"/>
              </a:rPr>
              <a:t>.</a:t>
            </a:r>
          </a:p>
          <a:p>
            <a:pPr marL="0" indent="0">
              <a:buNone/>
            </a:pPr>
            <a:endParaRPr lang="en-US" b="1" smtClean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pPr marL="0" indent="0">
              <a:buNone/>
            </a:pPr>
            <a:endParaRPr lang="en-US" b="1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>
                <a:ea typeface="Apple SD 산돌고딕 Neo 일반체"/>
                <a:sym typeface="Verdana"/>
              </a:rPr>
              <a:t>Shift-Reduce </a:t>
            </a:r>
            <a:r>
              <a:rPr lang="en-US" smtClean="0">
                <a:ea typeface="Apple SD 산돌고딕 Neo 일반체"/>
                <a:sym typeface="Verdana"/>
              </a:rPr>
              <a:t>syntax</a:t>
            </a:r>
            <a:endParaRPr lang="en-US">
              <a:ea typeface="Apple SD 산돌고딕 Neo 일반체"/>
              <a:sym typeface="Verdana"/>
            </a:endParaRPr>
          </a:p>
          <a:p>
            <a:pPr lvl="1"/>
            <a:r>
              <a:rPr lang="en-US">
                <a:ea typeface="Apple SD 산돌고딕 Neo 일반체"/>
                <a:sym typeface="Verdana"/>
              </a:rPr>
              <a:t>Bottom-up </a:t>
            </a:r>
            <a:r>
              <a:rPr lang="en-US" smtClean="0">
                <a:ea typeface="Apple SD 산돌고딕 Neo 일반체"/>
                <a:sym typeface="Verdana"/>
              </a:rPr>
              <a:t>approach</a:t>
            </a:r>
          </a:p>
          <a:p>
            <a:pPr lvl="1"/>
            <a:r>
              <a:rPr lang="en-US">
                <a:ea typeface="Apple SD 산돌고딕 Neo 일반체"/>
                <a:sym typeface="Verdana"/>
              </a:rPr>
              <a:t>S</a:t>
            </a:r>
            <a:r>
              <a:rPr lang="en-US" smtClean="0">
                <a:ea typeface="Apple SD 산돌고딕 Neo 일반체"/>
                <a:sym typeface="Verdana"/>
              </a:rPr>
              <a:t>imilar </a:t>
            </a:r>
            <a:r>
              <a:rPr lang="en-US">
                <a:ea typeface="Apple SD 산돌고딕 Neo 일반체"/>
                <a:sym typeface="Verdana"/>
              </a:rPr>
              <a:t>to how human minds work.</a:t>
            </a:r>
          </a:p>
          <a:p>
            <a:pPr marL="0" indent="0">
              <a:buNone/>
            </a:pPr>
            <a:endParaRPr lang="en-US" b="1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How to express the Grammar Tree as a sequence?</a:t>
            </a:r>
            <a:endParaRPr lang="en-US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smtClean="0"/>
              <a:t>Proposed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express the Grammar Tree as a sequence?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132</a:t>
            </a:fld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11128758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</a:t>
            </a:r>
            <a:r>
              <a:rPr lang="en-US" dirty="0" smtClean="0">
                <a:ea typeface="Apple SD 산돌고딕 Neo 일반체"/>
                <a:sym typeface="Verdana"/>
              </a:rPr>
              <a:t>tree</a:t>
            </a:r>
            <a:br>
              <a:rPr lang="en-US" dirty="0" smtClean="0">
                <a:ea typeface="Apple SD 산돌고딕 Neo 일반체"/>
                <a:sym typeface="Verdana"/>
              </a:rPr>
            </a:b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R-1-NP s s s R-2-NP 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R-2-VP R-2-S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</a:t>
            </a:r>
            <a:r>
              <a:rPr lang="en-US" dirty="0" smtClean="0">
                <a:ea typeface="Apple SD 산돌고딕 Neo 일반체"/>
                <a:sym typeface="Verdana"/>
              </a:rPr>
              <a:t>syntax</a:t>
            </a:r>
            <a:endParaRPr lang="en-US" dirty="0">
              <a:ea typeface="Apple SD 산돌고딕 Neo 일반체"/>
              <a:sym typeface="Verdana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dirty="0" smtClean="0">
                <a:ea typeface="Apple SD 산돌고딕 Neo 일반체"/>
                <a:sym typeface="Verdana"/>
              </a:rPr>
              <a:t>corresponds to “push” in stack.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-#-XX </a:t>
            </a:r>
            <a:r>
              <a:rPr lang="en-US" dirty="0" smtClean="0">
                <a:ea typeface="Apple SD 산돌고딕 Neo 일반체"/>
                <a:sym typeface="Verdana"/>
              </a:rPr>
              <a:t>corresponds to “pop”-</a:t>
            </a:r>
            <a:r>
              <a:rPr lang="en-US" dirty="0" err="1" smtClean="0">
                <a:ea typeface="Apple SD 산돌고딕 Neo 일반체"/>
                <a:sym typeface="Verdana"/>
              </a:rPr>
              <a:t>ing</a:t>
            </a:r>
            <a:r>
              <a:rPr lang="en-US" dirty="0" smtClean="0">
                <a:ea typeface="Apple SD 산돌고딕 Neo 일반체"/>
                <a:sym typeface="Verdana"/>
              </a:rPr>
              <a:t> that  </a:t>
            </a:r>
            <a:r>
              <a:rPr lang="en-US" b="1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# </a:t>
            </a:r>
            <a:r>
              <a:rPr lang="en-US" dirty="0" smtClean="0">
                <a:ea typeface="Apple SD 산돌고딕 Neo 일반체"/>
                <a:sym typeface="Verdana"/>
              </a:rPr>
              <a:t>of elements , merging them together to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XX</a:t>
            </a:r>
            <a:r>
              <a:rPr lang="en-US" dirty="0" smtClean="0">
                <a:ea typeface="Apple SD 산돌고딕 Neo 일반체"/>
                <a:sym typeface="Verdana"/>
              </a:rPr>
              <a:t>, and pushing it back to the stack.</a:t>
            </a:r>
            <a:endParaRPr lang="en-US" b="1" dirty="0" smtClean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6287" y="104838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8650194" y="1254003"/>
            <a:ext cx="883597" cy="59464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9805857" y="1256607"/>
            <a:ext cx="332078" cy="49976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73078" y="184864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60819" y="175637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533791" y="2153469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0449416" y="2183760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809498" y="2580380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535402" y="3038530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237019" y="3007766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479954" y="330878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560726" y="3278024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45495" y="260432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8650196" y="2300451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404649" y="26961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John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85454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smtClean="0"/>
              <a:t>GBI case study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9294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3746" y="1491397"/>
            <a:ext cx="12478215" cy="4555200"/>
          </a:xfrm>
        </p:spPr>
        <p:txBody>
          <a:bodyPr>
            <a:normAutofit/>
          </a:bodyPr>
          <a:lstStyle/>
          <a:p>
            <a:r>
              <a:rPr lang="en-US" altLang="ko-KR" sz="2400">
                <a:sym typeface="Verdana"/>
              </a:rPr>
              <a:t>Comparison to decoder with constraints on each step.</a:t>
            </a:r>
          </a:p>
          <a:p>
            <a:r>
              <a:rPr lang="en-US" altLang="ko-KR" sz="2400" b="1" smtClean="0">
                <a:sym typeface="Verdana"/>
              </a:rPr>
              <a:t>Unconstrained decoding + Error signal propagation </a:t>
            </a:r>
            <a:r>
              <a:rPr lang="en-US" altLang="ko-KR" sz="2400" smtClean="0">
                <a:sym typeface="Verdana"/>
              </a:rPr>
              <a:t>can be more powerful.</a:t>
            </a:r>
            <a:endParaRPr lang="en-US" altLang="ko-KR" sz="24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Case study of GBI on parsing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2" y="2297151"/>
            <a:ext cx="9774035" cy="44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SRL has the following constraints</a:t>
            </a:r>
          </a:p>
          <a:p>
            <a:pPr lvl="1"/>
            <a:r>
              <a:rPr lang="en-US" altLang="ko-KR" sz="2400" dirty="0" smtClean="0">
                <a:sym typeface="Verdana"/>
              </a:rPr>
              <a:t>BIO </a:t>
            </a:r>
            <a:r>
              <a:rPr lang="mr-IN" altLang="ko-KR" sz="2400" dirty="0" smtClean="0">
                <a:sym typeface="Verdana"/>
              </a:rPr>
              <a:t>–</a:t>
            </a:r>
            <a:r>
              <a:rPr lang="en-US" altLang="ko-KR" sz="2400" dirty="0" smtClean="0">
                <a:sym typeface="Verdana"/>
              </a:rPr>
              <a:t> captured by </a:t>
            </a:r>
            <a:r>
              <a:rPr lang="en-US" altLang="ko-KR" sz="2400" dirty="0" err="1" smtClean="0">
                <a:sym typeface="Verdana"/>
              </a:rPr>
              <a:t>vitrebi</a:t>
            </a:r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Syntactic consistency</a:t>
            </a:r>
          </a:p>
          <a:p>
            <a:pPr lvl="1"/>
            <a:r>
              <a:rPr lang="en-US" altLang="ko-KR" sz="2400" dirty="0" smtClean="0">
                <a:sym typeface="Verdana"/>
              </a:rPr>
              <a:t>U,C,R violation</a:t>
            </a:r>
          </a:p>
          <a:p>
            <a:pPr lvl="2"/>
            <a:r>
              <a:rPr lang="en-US" altLang="ko-KR" sz="2000" dirty="0">
                <a:sym typeface="Verdana"/>
              </a:rPr>
              <a:t>Unique core (U) / Continuation (C) / Reference (R) roles</a:t>
            </a:r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SOTA models have UCR violations</a:t>
            </a:r>
          </a:p>
          <a:p>
            <a:r>
              <a:rPr lang="en-US" altLang="ko-KR" sz="2800" dirty="0" smtClean="0">
                <a:sym typeface="Verdana"/>
              </a:rPr>
              <a:t>GBI successfully reduces U,C,R violations.</a:t>
            </a:r>
          </a:p>
          <a:p>
            <a:pPr lvl="1"/>
            <a:r>
              <a:rPr lang="en-US" altLang="ko-KR" sz="2400" dirty="0" smtClean="0">
                <a:sym typeface="Verdana"/>
              </a:rPr>
              <a:t>No F1 score improvement, but the side effect of U,C,R is still unstudied as SRL output is used as an input to the following system.</a:t>
            </a:r>
            <a:endParaRPr lang="en-US" altLang="ko-KR" sz="24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>
                <a:sym typeface="Verdana"/>
              </a:rPr>
              <a:t>GBI extra experiment 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867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smtClean="0">
                <a:sym typeface="Verdana"/>
              </a:rPr>
              <a:t>Case study of GBI on transduction problem.</a:t>
            </a:r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>
                <a:sym typeface="Verdana"/>
              </a:rPr>
              <a:t>GBI on Transduction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8" y="2009719"/>
            <a:ext cx="8512052" cy="38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42761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smtClean="0"/>
              <a:t>GBI in detail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1127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>
                <a:sym typeface="Verdana"/>
              </a:rPr>
              <a:t>Optimization with constraints</a:t>
            </a: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r>
              <a:rPr lang="en-US" altLang="ko-KR" sz="2800" smtClean="0">
                <a:sym typeface="Verdana"/>
              </a:rPr>
              <a:t>Standard </a:t>
            </a:r>
            <a:r>
              <a:rPr lang="en-US" altLang="ko-KR" sz="2800" err="1" smtClean="0">
                <a:sym typeface="Verdana"/>
              </a:rPr>
              <a:t>Lagrangian</a:t>
            </a:r>
            <a:r>
              <a:rPr lang="en-US" altLang="ko-KR" sz="2800" smtClean="0">
                <a:sym typeface="Verdana"/>
              </a:rPr>
              <a:t> Relaxation</a:t>
            </a:r>
            <a:endParaRPr lang="en-US" altLang="ko-KR" sz="280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r>
              <a:rPr lang="en-US" altLang="ko-KR" sz="2800" smtClean="0">
                <a:sym typeface="Verdana"/>
              </a:rPr>
              <a:t>Modified </a:t>
            </a:r>
            <a:r>
              <a:rPr lang="en-US" altLang="ko-KR" sz="2800" err="1" smtClean="0">
                <a:sym typeface="Verdana"/>
              </a:rPr>
              <a:t>Lagrangian</a:t>
            </a:r>
            <a:r>
              <a:rPr lang="en-US" altLang="ko-KR" sz="2800" smtClean="0">
                <a:sym typeface="Verdana"/>
              </a:rPr>
              <a:t> Relaxation</a:t>
            </a:r>
          </a:p>
          <a:p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>
                <a:sym typeface="Verdana"/>
              </a:rPr>
              <a:t>Gradient-Based </a:t>
            </a:r>
            <a:r>
              <a:rPr lang="en-US" altLang="ko-KR" smtClean="0">
                <a:sym typeface="Verdana"/>
              </a:rPr>
              <a:t>Inference (GBI)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81" y="5483111"/>
            <a:ext cx="4987386" cy="5541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3" idx="1"/>
            <a:endCxn id="21" idx="6"/>
          </p:cNvCxnSpPr>
          <p:nvPr/>
        </p:nvCxnSpPr>
        <p:spPr>
          <a:xfrm flipH="1">
            <a:off x="8757424" y="4772463"/>
            <a:ext cx="747844" cy="89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05268" y="4295409"/>
            <a:ext cx="1827369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Constraint violation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6837680" y="4295409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 flipH="1">
            <a:off x="7083926" y="4818629"/>
            <a:ext cx="821190" cy="4804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01088" y="5299064"/>
            <a:ext cx="956336" cy="738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66763" y="5299063"/>
            <a:ext cx="1434325" cy="7382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553615"/>
          </a:xfrm>
        </p:spPr>
        <p:txBody>
          <a:bodyPr/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Applications.</a:t>
            </a:r>
          </a:p>
          <a:p>
            <a:endParaRPr lang="en-US" dirty="0"/>
          </a:p>
          <a:p>
            <a:r>
              <a:rPr lang="en-US" dirty="0" smtClean="0"/>
              <a:t>Inference with constraints.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AAAI19]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Learning with constraints.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345518" y="6342311"/>
            <a:ext cx="8861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* co-first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authorship with equal contribution.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415600" y="2483209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77511" y="2483209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smtClean="0">
                <a:sym typeface="Verdana"/>
              </a:rPr>
              <a:t>Standard </a:t>
            </a:r>
            <a:r>
              <a:rPr lang="en-US" altLang="ko-KR" sz="2800" err="1" smtClean="0">
                <a:sym typeface="Verdana"/>
              </a:rPr>
              <a:t>Lagrangian</a:t>
            </a:r>
            <a:r>
              <a:rPr lang="en-US" altLang="ko-KR" sz="2800" smtClean="0">
                <a:sym typeface="Verdana"/>
              </a:rPr>
              <a:t> </a:t>
            </a:r>
            <a:r>
              <a:rPr lang="en-US" altLang="ko-KR" sz="2800">
                <a:sym typeface="Verdana"/>
              </a:rPr>
              <a:t>Relaxation</a:t>
            </a: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r>
              <a:rPr lang="en-US" altLang="ko-KR" sz="2800">
                <a:sym typeface="Verdana"/>
              </a:rPr>
              <a:t>Gradient-Based </a:t>
            </a:r>
            <a:r>
              <a:rPr lang="en-US" altLang="ko-KR" sz="2800" smtClean="0">
                <a:sym typeface="Verdana"/>
              </a:rPr>
              <a:t>Inference</a:t>
            </a:r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>
                <a:sym typeface="Verdana"/>
              </a:rPr>
              <a:t>Gradient-Based </a:t>
            </a:r>
            <a:r>
              <a:rPr lang="en-US" altLang="ko-KR" smtClean="0">
                <a:sym typeface="Verdana"/>
              </a:rPr>
              <a:t>Inference (GBI)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5" y="2103114"/>
            <a:ext cx="3934884" cy="5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>
                <a:sym typeface="Verdana"/>
              </a:rPr>
              <a:t>Modified </a:t>
            </a:r>
            <a:r>
              <a:rPr lang="en-US" altLang="ko-KR" sz="2800" err="1">
                <a:sym typeface="Verdana"/>
              </a:rPr>
              <a:t>Lagrangian</a:t>
            </a:r>
            <a:r>
              <a:rPr lang="en-US" altLang="ko-KR" sz="2800">
                <a:sym typeface="Verdana"/>
              </a:rPr>
              <a:t> Relaxation</a:t>
            </a:r>
          </a:p>
          <a:p>
            <a:endParaRPr lang="en-US" altLang="ko-KR" sz="2800">
              <a:sym typeface="Verdana"/>
            </a:endParaRPr>
          </a:p>
          <a:p>
            <a:endParaRPr lang="en-US" altLang="ko-KR" sz="280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endParaRPr lang="en-US" altLang="ko-KR" sz="2800" smtClean="0">
              <a:sym typeface="Verdana"/>
            </a:endParaRPr>
          </a:p>
          <a:p>
            <a:r>
              <a:rPr lang="en-US" altLang="ko-KR" sz="2800">
                <a:sym typeface="Verdana"/>
              </a:rPr>
              <a:t>Gradient-Based </a:t>
            </a:r>
            <a:r>
              <a:rPr lang="en-US" altLang="ko-KR" sz="2800" smtClean="0">
                <a:sym typeface="Verdana"/>
              </a:rPr>
              <a:t>Inference</a:t>
            </a:r>
            <a:endParaRPr lang="en-US" altLang="ko-KR" sz="28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>
                <a:sym typeface="Verdana"/>
              </a:rPr>
              <a:t>Gradient-Based </a:t>
            </a:r>
            <a:r>
              <a:rPr lang="en-US" altLang="ko-KR" smtClean="0">
                <a:sym typeface="Verdana"/>
              </a:rPr>
              <a:t>Inference (GBI)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bg1"/>
                </a:solidFill>
              </a:rPr>
              <a:t>Motivation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/>
              <a:lstStyle/>
              <a:p>
                <a:r>
                  <a:rPr lang="en-US" altLang="ko-KR" sz="2800" b="1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smtClean="0">
                    <a:sym typeface="Verdana"/>
                  </a:rPr>
                  <a:t>Maximizing log-likelihood of (input, true output) pair.</a:t>
                </a:r>
              </a:p>
              <a:p>
                <a:pPr lvl="2"/>
                <a:r>
                  <a:rPr lang="en-US" altLang="ko-KR" sz="200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>
                    <a:sym typeface="Verdana"/>
                  </a:rPr>
                  <a:t>: score (log probability, energy</a:t>
                </a:r>
                <a:r>
                  <a:rPr lang="en-US" altLang="ko-KR" sz="200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smtClean="0">
                  <a:sym typeface="Verdana"/>
                </a:endParaRPr>
              </a:p>
              <a:p>
                <a:pPr lvl="1"/>
                <a:endParaRPr lang="en-US" altLang="ko-KR" sz="2400" smtClean="0">
                  <a:sym typeface="Verdana"/>
                </a:endParaRPr>
              </a:p>
              <a:p>
                <a:r>
                  <a:rPr lang="en-US" altLang="ko-KR" sz="2800" b="1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>
                    <a:sym typeface="Verdana"/>
                  </a:rPr>
                  <a:t>Finding the output </a:t>
                </a:r>
                <a:r>
                  <a:rPr lang="en-US" altLang="ko-KR" sz="2400" b="1" smtClean="0">
                    <a:sym typeface="Verdana"/>
                  </a:rPr>
                  <a:t>y</a:t>
                </a:r>
                <a:r>
                  <a:rPr lang="en-US" altLang="ko-KR" sz="2400" smtClean="0">
                    <a:sym typeface="Verdana"/>
                  </a:rPr>
                  <a:t> with </a:t>
                </a:r>
                <a:r>
                  <a:rPr lang="en-US" altLang="ko-KR" sz="2400">
                    <a:sym typeface="Verdana"/>
                  </a:rPr>
                  <a:t>the highest model score </a:t>
                </a:r>
                <a:r>
                  <a:rPr lang="en-US" altLang="ko-KR" sz="240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>
                    <a:sym typeface="Verdana"/>
                  </a:rPr>
                  <a:t>x: a test input</a:t>
                </a:r>
                <a:r>
                  <a:rPr lang="en-US" altLang="ko-KR" sz="2000" smtClean="0">
                    <a:sym typeface="Verdana"/>
                  </a:rPr>
                  <a:t>.</a:t>
                </a:r>
              </a:p>
              <a:p>
                <a:pPr marL="742950" lvl="2" indent="-342900"/>
                <a:endParaRPr lang="en-US" altLang="ko-KR" smtClean="0">
                  <a:sym typeface="Verdana"/>
                </a:endParaRPr>
              </a:p>
              <a:p>
                <a:pPr marL="742950" lvl="2" indent="-342900"/>
                <a:endParaRPr lang="en-US" altLang="ko-KR" sz="2400">
                  <a:sym typeface="Verdana"/>
                </a:endParaRPr>
              </a:p>
              <a:p>
                <a:endParaRPr lang="en-US" altLang="ko-KR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3"/>
                <a:stretch>
                  <a:fillRect l="-966" t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141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919787" y="491748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192238" y="5373384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6748" y="5796396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774" y="4931701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3025" y="4955359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24523" y="5296503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Training</a:t>
            </a:r>
            <a:r>
              <a:rPr lang="en-US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&amp; Inference of a neural model</a:t>
            </a:r>
          </a:p>
        </p:txBody>
      </p:sp>
    </p:spTree>
    <p:extLst>
      <p:ext uri="{BB962C8B-B14F-4D97-AF65-F5344CB8AC3E}">
        <p14:creationId xmlns:p14="http://schemas.microsoft.com/office/powerpoint/2010/main" val="10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rot="5400000">
            <a:off x="3040715" y="1794431"/>
            <a:ext cx="2495249" cy="3770389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Inference on </a:t>
            </a:r>
            <a:r>
              <a:rPr lang="en-US" smtClean="0"/>
              <a:t>sequence output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8123" y="2333619"/>
            <a:ext cx="753036" cy="2969832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x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x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x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x</a:t>
            </a:r>
            <a:r>
              <a:rPr lang="en-US" altLang="ko-KR" sz="2400" baseline="-25000" err="1" smtClean="0">
                <a:sym typeface="Verdana"/>
              </a:rPr>
              <a:t>K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951159" y="3513593"/>
            <a:ext cx="428524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159350" y="3577546"/>
            <a:ext cx="428524" cy="481978"/>
          </a:xfrm>
          <a:prstGeom prst="rightArrow">
            <a:avLst/>
          </a:prstGeom>
          <a:solidFill>
            <a:schemeClr val="bg1">
              <a:lumMod val="50000"/>
              <a:alpha val="92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5400000">
            <a:off x="1481768" y="4210940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34548" y="2886452"/>
            <a:ext cx="2844112" cy="1479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6948" y="2304453"/>
            <a:ext cx="753036" cy="2969832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y</a:t>
            </a:r>
            <a:r>
              <a:rPr lang="en-US" altLang="ko-KR" sz="2400" baseline="-25000" err="1" smtClean="0">
                <a:sym typeface="Verdana"/>
              </a:rPr>
              <a:t>T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2779" y="2959317"/>
            <a:ext cx="753036" cy="2337146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2779" y="3642213"/>
            <a:ext cx="753036" cy="165425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2779" y="4719252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1117" y="3644237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7176482" y="4205844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142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6712152" y="1709255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4737" y="176014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2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Inference on </a:t>
            </a:r>
            <a:r>
              <a:rPr lang="en-US" smtClean="0"/>
              <a:t>sequence output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143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808295" y="2432473"/>
            <a:ext cx="753036" cy="2969832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x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x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x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x</a:t>
            </a:r>
            <a:r>
              <a:rPr lang="en-US" altLang="ko-KR" sz="2400" baseline="-25000" err="1" smtClean="0">
                <a:sym typeface="Verdana"/>
              </a:rPr>
              <a:t>K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9855" y="2524971"/>
            <a:ext cx="3793852" cy="2501132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sp>
        <p:nvSpPr>
          <p:cNvPr id="18" name="Right Arrow 17"/>
          <p:cNvSpPr/>
          <p:nvPr/>
        </p:nvSpPr>
        <p:spPr>
          <a:xfrm>
            <a:off x="1561331" y="3612447"/>
            <a:ext cx="428524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769522" y="3676400"/>
            <a:ext cx="428524" cy="481978"/>
          </a:xfrm>
          <a:prstGeom prst="rightArrow">
            <a:avLst/>
          </a:prstGeom>
          <a:solidFill>
            <a:schemeClr val="bg1">
              <a:lumMod val="50000"/>
              <a:alpha val="92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5400000">
            <a:off x="1091940" y="4309794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544720" y="2985306"/>
            <a:ext cx="2844112" cy="14792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2231" y="3237196"/>
            <a:ext cx="3699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3848E4"/>
                </a:solidFill>
              </a:rPr>
              <a:t>Probability vectors </a:t>
            </a:r>
          </a:p>
          <a:p>
            <a:pPr algn="ctr"/>
            <a:r>
              <a:rPr lang="en-US" sz="3200">
                <a:solidFill>
                  <a:srgbClr val="3848E4"/>
                </a:solidFill>
              </a:rPr>
              <a:t>o</a:t>
            </a:r>
            <a:r>
              <a:rPr lang="en-US" sz="3200" smtClean="0">
                <a:solidFill>
                  <a:srgbClr val="3848E4"/>
                </a:solidFill>
              </a:rPr>
              <a:t>n output space</a:t>
            </a:r>
          </a:p>
          <a:p>
            <a:pPr algn="ctr"/>
            <a:r>
              <a:rPr lang="en-US" sz="3200" smtClean="0">
                <a:solidFill>
                  <a:srgbClr val="3848E4"/>
                </a:solidFill>
              </a:rPr>
              <a:t>{O</a:t>
            </a:r>
            <a:r>
              <a:rPr lang="en-US" sz="3200" baseline="-25000" smtClean="0">
                <a:solidFill>
                  <a:srgbClr val="3848E4"/>
                </a:solidFill>
              </a:rPr>
              <a:t>1</a:t>
            </a:r>
            <a:r>
              <a:rPr lang="en-US" sz="3200" smtClean="0">
                <a:solidFill>
                  <a:srgbClr val="3848E4"/>
                </a:solidFill>
              </a:rPr>
              <a:t>,</a:t>
            </a:r>
            <a:r>
              <a:rPr lang="en-US" sz="3200">
                <a:solidFill>
                  <a:srgbClr val="3848E4"/>
                </a:solidFill>
              </a:rPr>
              <a:t> </a:t>
            </a:r>
            <a:r>
              <a:rPr lang="en-US" sz="3200" smtClean="0">
                <a:solidFill>
                  <a:srgbClr val="3848E4"/>
                </a:solidFill>
              </a:rPr>
              <a:t>O</a:t>
            </a:r>
            <a:r>
              <a:rPr lang="en-US" sz="3200" baseline="-25000" smtClean="0">
                <a:solidFill>
                  <a:srgbClr val="3848E4"/>
                </a:solidFill>
              </a:rPr>
              <a:t>2</a:t>
            </a:r>
            <a:r>
              <a:rPr lang="en-US" sz="3200" smtClean="0">
                <a:solidFill>
                  <a:srgbClr val="3848E4"/>
                </a:solidFill>
              </a:rPr>
              <a:t>,...,</a:t>
            </a:r>
            <a:r>
              <a:rPr lang="en-US" sz="3200" baseline="-25000" smtClean="0">
                <a:solidFill>
                  <a:srgbClr val="3848E4"/>
                </a:solidFill>
              </a:rPr>
              <a:t> </a:t>
            </a:r>
            <a:r>
              <a:rPr lang="en-US" sz="3200" smtClean="0">
                <a:solidFill>
                  <a:srgbClr val="3848E4"/>
                </a:solidFill>
              </a:rPr>
              <a:t>O</a:t>
            </a:r>
            <a:r>
              <a:rPr lang="en-US" sz="3200" baseline="-25000" smtClean="0">
                <a:solidFill>
                  <a:srgbClr val="3848E4"/>
                </a:solidFill>
              </a:rPr>
              <a:t>V</a:t>
            </a:r>
            <a:r>
              <a:rPr lang="en-US" sz="3200" smtClean="0">
                <a:solidFill>
                  <a:srgbClr val="3848E4"/>
                </a:solidFill>
              </a:rPr>
              <a:t>} </a:t>
            </a:r>
            <a:endParaRPr lang="en-US" sz="3200">
              <a:solidFill>
                <a:srgbClr val="3848E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39404" y="2368520"/>
            <a:ext cx="753036" cy="2969832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y</a:t>
            </a:r>
            <a:r>
              <a:rPr lang="en-US" altLang="ko-KR" sz="2400" baseline="-25000" err="1" smtClean="0">
                <a:sym typeface="Verdana"/>
              </a:rPr>
              <a:t>T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35235" y="3023384"/>
            <a:ext cx="753036" cy="2337146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35235" y="3706280"/>
            <a:ext cx="753036" cy="165425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35235" y="4783319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43573" y="3708304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10838938" y="4269911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26" name="Right Arrow 25"/>
          <p:cNvSpPr/>
          <p:nvPr/>
        </p:nvSpPr>
        <p:spPr>
          <a:xfrm>
            <a:off x="9609617" y="3612447"/>
            <a:ext cx="428524" cy="481978"/>
          </a:xfrm>
          <a:prstGeom prst="rightArrow">
            <a:avLst/>
          </a:prstGeom>
          <a:solidFill>
            <a:schemeClr val="bg1">
              <a:lumMod val="50000"/>
              <a:alpha val="92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Inference on </a:t>
            </a:r>
            <a:r>
              <a:rPr lang="en-US" smtClean="0"/>
              <a:t>sequence output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144</a:t>
            </a:fld>
            <a:endParaRPr lang="en"/>
          </a:p>
        </p:txBody>
      </p:sp>
      <p:sp>
        <p:nvSpPr>
          <p:cNvPr id="59" name="TextBox 58"/>
          <p:cNvSpPr txBox="1"/>
          <p:nvPr/>
        </p:nvSpPr>
        <p:spPr>
          <a:xfrm>
            <a:off x="7448396" y="179666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3848E4"/>
                </a:solidFill>
              </a:rPr>
              <a:t>V</a:t>
            </a:r>
            <a:endParaRPr lang="en-US" sz="2400" b="1">
              <a:solidFill>
                <a:srgbClr val="3848E4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475640" y="2229508"/>
            <a:ext cx="2261624" cy="68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5639" y="2443105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475638" y="2994725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75637" y="3546345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75637" y="4781135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baseline="-25000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 rot="5400000">
            <a:off x="7619743" y="4152020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31" name="TextBox 30"/>
          <p:cNvSpPr txBox="1"/>
          <p:nvPr/>
        </p:nvSpPr>
        <p:spPr>
          <a:xfrm>
            <a:off x="808295" y="2432473"/>
            <a:ext cx="753036" cy="2969832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x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x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x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x</a:t>
            </a:r>
            <a:r>
              <a:rPr lang="en-US" altLang="ko-KR" sz="2400" baseline="-25000" err="1" smtClean="0">
                <a:sym typeface="Verdana"/>
              </a:rPr>
              <a:t>K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89855" y="2524971"/>
            <a:ext cx="3793852" cy="2501132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sp>
        <p:nvSpPr>
          <p:cNvPr id="33" name="Right Arrow 32"/>
          <p:cNvSpPr/>
          <p:nvPr/>
        </p:nvSpPr>
        <p:spPr>
          <a:xfrm>
            <a:off x="1561331" y="3612447"/>
            <a:ext cx="428524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769522" y="3676400"/>
            <a:ext cx="428524" cy="481978"/>
          </a:xfrm>
          <a:prstGeom prst="rightArrow">
            <a:avLst/>
          </a:prstGeom>
          <a:solidFill>
            <a:schemeClr val="bg1">
              <a:lumMod val="50000"/>
              <a:alpha val="92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5400000">
            <a:off x="1091940" y="4309794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544720" y="2985306"/>
            <a:ext cx="2844112" cy="14792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539404" y="2368520"/>
            <a:ext cx="753036" cy="2969832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y</a:t>
            </a:r>
            <a:r>
              <a:rPr lang="en-US" altLang="ko-KR" sz="2400" baseline="-25000" err="1" smtClean="0">
                <a:sym typeface="Verdana"/>
              </a:rPr>
              <a:t>T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35235" y="3023384"/>
            <a:ext cx="753036" cy="2337146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35235" y="3706280"/>
            <a:ext cx="753036" cy="165425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535235" y="4783319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43573" y="3708304"/>
            <a:ext cx="753036" cy="584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10838938" y="4269911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45" name="Right Brace 44"/>
          <p:cNvSpPr/>
          <p:nvPr/>
        </p:nvSpPr>
        <p:spPr>
          <a:xfrm>
            <a:off x="9499563" y="2474027"/>
            <a:ext cx="481263" cy="2849309"/>
          </a:xfrm>
          <a:prstGeom prst="rightBrace">
            <a:avLst>
              <a:gd name="adj1" fmla="val 8333"/>
              <a:gd name="adj2" fmla="val 41796"/>
            </a:avLst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riped Right Arrow 45"/>
          <p:cNvSpPr/>
          <p:nvPr/>
        </p:nvSpPr>
        <p:spPr>
          <a:xfrm>
            <a:off x="9422974" y="3606507"/>
            <a:ext cx="1356096" cy="481978"/>
          </a:xfrm>
          <a:prstGeom prst="stripedRightArrow">
            <a:avLst>
              <a:gd name="adj1" fmla="val 69970"/>
              <a:gd name="adj2" fmla="val 51426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sym typeface="Verdana"/>
              </a:rPr>
              <a:t>Inference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Inference on </a:t>
            </a:r>
            <a:r>
              <a:rPr lang="en-US" smtClean="0"/>
              <a:t>sequence output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50079"/>
                <a:ext cx="11360800" cy="5192341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en-US" altLang="ko-KR" dirty="0" smtClean="0">
                    <a:sym typeface="Verdana"/>
                  </a:rPr>
                  <a:t>The complexity of finding max scoring </a:t>
                </a:r>
                <a:r>
                  <a:rPr lang="en-US" altLang="ko-KR" b="1" dirty="0" smtClean="0">
                    <a:sym typeface="Verdana"/>
                  </a:rPr>
                  <a:t>Y:</a:t>
                </a: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no dependence between output.</a:t>
                </a:r>
              </a:p>
              <a:p>
                <a:pPr marL="1200150" lvl="3" indent="-342900"/>
                <a:r>
                  <a:rPr lang="en-US" altLang="ko-KR" sz="2400" dirty="0" smtClean="0">
                    <a:sym typeface="Verdana"/>
                  </a:rPr>
                  <a:t>Greedy: 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O(TV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</a:t>
                </a:r>
              </a:p>
              <a:p>
                <a:pPr marL="1200150" lvl="3" indent="-342900"/>
                <a:endParaRPr lang="en-US" altLang="ko-KR" sz="2400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1</a:t>
                </a:r>
                <a:r>
                  <a:rPr lang="en-US" altLang="ko-KR" baseline="30000" dirty="0">
                    <a:sym typeface="Verdana"/>
                  </a:rPr>
                  <a:t>st</a:t>
                </a:r>
                <a:r>
                  <a:rPr lang="en-US" altLang="ko-KR" dirty="0">
                    <a:sym typeface="Verdana"/>
                  </a:rPr>
                  <a:t>-order constraint</a:t>
                </a:r>
                <a:r>
                  <a:rPr lang="en-US" altLang="ko-KR" dirty="0" smtClean="0">
                    <a:sym typeface="Verdana"/>
                  </a:rPr>
                  <a:t>. </a:t>
                </a: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O(TV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2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</a:t>
                </a:r>
                <a:endParaRPr lang="en-US" altLang="ko-KR" sz="2400" dirty="0"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Global constraint  </a:t>
                </a:r>
                <a:r>
                  <a:rPr lang="en-US" altLang="ko-KR" sz="2000" dirty="0">
                    <a:sym typeface="Verdana"/>
                  </a:rPr>
                  <a:t>e.g. sum(</a:t>
                </a:r>
                <a:r>
                  <a:rPr lang="en-US" altLang="ko-KR" sz="2000" dirty="0" err="1">
                    <a:sym typeface="Verdana"/>
                  </a:rPr>
                  <a:t>y</a:t>
                </a:r>
                <a:r>
                  <a:rPr lang="en-US" altLang="ko-KR" sz="2000" baseline="-25000" dirty="0" err="1">
                    <a:sym typeface="Verdana"/>
                  </a:rPr>
                  <a:t>i</a:t>
                </a:r>
                <a:r>
                  <a:rPr lang="en-US" altLang="ko-KR" sz="2000" dirty="0">
                    <a:sym typeface="Verdana"/>
                  </a:rPr>
                  <a:t> , y</a:t>
                </a:r>
                <a:r>
                  <a:rPr lang="en-US" altLang="ko-KR" sz="2000" baseline="-25000" dirty="0">
                    <a:sym typeface="Verdana"/>
                  </a:rPr>
                  <a:t>i+1</a:t>
                </a:r>
                <a:r>
                  <a:rPr lang="en-US" altLang="ko-KR" sz="2000" dirty="0">
                    <a:sym typeface="Verdana"/>
                  </a:rPr>
                  <a:t> ,</a:t>
                </a:r>
                <a:r>
                  <a:rPr lang="mr-IN" altLang="ko-KR" sz="2000" dirty="0">
                    <a:sym typeface="Verdana"/>
                  </a:rPr>
                  <a:t>…</a:t>
                </a:r>
                <a:r>
                  <a:rPr lang="en-US" altLang="ko-KR" sz="2000" dirty="0">
                    <a:sym typeface="Verdana"/>
                  </a:rPr>
                  <a:t>, </a:t>
                </a:r>
                <a:r>
                  <a:rPr lang="en-US" altLang="ko-KR" sz="2000" dirty="0" err="1">
                    <a:sym typeface="Verdana"/>
                  </a:rPr>
                  <a:t>y</a:t>
                </a:r>
                <a:r>
                  <a:rPr lang="en-US" altLang="ko-KR" sz="2000" baseline="-25000" dirty="0" err="1">
                    <a:sym typeface="Verdana"/>
                  </a:rPr>
                  <a:t>i+k</a:t>
                </a:r>
                <a:r>
                  <a:rPr lang="en-US" altLang="ko-KR" sz="2000" dirty="0">
                    <a:sym typeface="Verdana"/>
                  </a:rPr>
                  <a:t> )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≤</m:t>
                    </m:r>
                    <m:r>
                      <a:rPr lang="en-US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𝑘</m:t>
                    </m:r>
                  </m:oMath>
                </a14:m>
                <a:endParaRPr lang="en-US" altLang="ko-KR" sz="2000" dirty="0" smtClean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  (A* algorithm is often used)</a:t>
                </a:r>
                <a:endParaRPr lang="en-US" altLang="ko-KR" sz="2400" dirty="0">
                  <a:sym typeface="Verdana"/>
                </a:endParaRPr>
              </a:p>
              <a:p>
                <a:pPr marL="1200150" lvl="3" indent="-342900"/>
                <a:endParaRPr lang="en-US" altLang="ko-KR" dirty="0" smtClean="0">
                  <a:sym typeface="Verdana"/>
                </a:endParaRPr>
              </a:p>
              <a:p>
                <a:pPr marL="1200150" lvl="3" indent="-342900"/>
                <a:endParaRPr lang="en-US" altLang="ko-KR" dirty="0"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1200150" lvl="3" indent="-342900"/>
                <a:endParaRPr lang="en-US" altLang="ko-KR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endParaRPr lang="en-US" altLang="ko-KR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1200150" lvl="3" indent="-342900"/>
                <a:endParaRPr lang="en-US" altLang="ko-KR" dirty="0" smtClean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50079"/>
                <a:ext cx="11360800" cy="5192341"/>
              </a:xfrm>
              <a:blipFill rotWithShape="0">
                <a:blip r:embed="rId3"/>
                <a:stretch>
                  <a:fillRect l="-966" t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145</a:t>
            </a:fld>
            <a:endParaRPr lang="en"/>
          </a:p>
        </p:txBody>
      </p:sp>
      <p:sp>
        <p:nvSpPr>
          <p:cNvPr id="43" name="Right Brace 42"/>
          <p:cNvSpPr/>
          <p:nvPr/>
        </p:nvSpPr>
        <p:spPr>
          <a:xfrm>
            <a:off x="10197007" y="3275873"/>
            <a:ext cx="481263" cy="2849309"/>
          </a:xfrm>
          <a:prstGeom prst="rightBrace">
            <a:avLst>
              <a:gd name="adj1" fmla="val 8333"/>
              <a:gd name="adj2" fmla="val 41796"/>
            </a:avLst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riped Right Arrow 43"/>
          <p:cNvSpPr/>
          <p:nvPr/>
        </p:nvSpPr>
        <p:spPr>
          <a:xfrm>
            <a:off x="10120418" y="4408353"/>
            <a:ext cx="1356096" cy="481978"/>
          </a:xfrm>
          <a:prstGeom prst="stripedRightArrow">
            <a:avLst>
              <a:gd name="adj1" fmla="val 69970"/>
              <a:gd name="adj2" fmla="val 51426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sym typeface="Verdana"/>
              </a:rPr>
              <a:t>Inference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92248" y="3244951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5400000">
            <a:off x="8436352" y="4953866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54" name="TextBox 53"/>
          <p:cNvSpPr txBox="1"/>
          <p:nvPr/>
        </p:nvSpPr>
        <p:spPr>
          <a:xfrm>
            <a:off x="9866589" y="406767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3848E4"/>
                </a:solidFill>
              </a:rPr>
              <a:t>T</a:t>
            </a:r>
            <a:endParaRPr lang="en-US" sz="2400" b="1">
              <a:solidFill>
                <a:srgbClr val="3848E4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292249" y="3031354"/>
            <a:ext cx="2261624" cy="68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825449" y="3222138"/>
            <a:ext cx="2978" cy="2931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292247" y="3796571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292246" y="4348191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3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92246" y="5582981"/>
            <a:ext cx="2416021" cy="542201"/>
          </a:xfrm>
          <a:prstGeom prst="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1</a:t>
            </a:r>
            <a:r>
              <a:rPr lang="en-US" smtClean="0">
                <a:solidFill>
                  <a:schemeClr val="tx1"/>
                </a:solidFill>
              </a:rPr>
              <a:t>)   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 smtClean="0">
                <a:solidFill>
                  <a:schemeClr val="tx1"/>
                </a:solidFill>
              </a:rPr>
              <a:t>2</a:t>
            </a:r>
            <a:r>
              <a:rPr lang="en-US" smtClean="0">
                <a:solidFill>
                  <a:schemeClr val="tx1"/>
                </a:solidFill>
              </a:rPr>
              <a:t>)  </a:t>
            </a:r>
            <a:r>
              <a:rPr lang="mr-IN" smtClean="0">
                <a:solidFill>
                  <a:schemeClr val="tx1"/>
                </a:solidFill>
              </a:rPr>
              <a:t>…</a:t>
            </a:r>
            <a:r>
              <a:rPr lang="en-US" smtClean="0">
                <a:solidFill>
                  <a:schemeClr val="tx1"/>
                </a:solidFill>
              </a:rPr>
              <a:t> P</a:t>
            </a:r>
            <a:r>
              <a:rPr lang="en-US" baseline="-25000">
                <a:solidFill>
                  <a:schemeClr val="tx1"/>
                </a:solidFill>
              </a:rPr>
              <a:t>T</a:t>
            </a:r>
            <a:r>
              <a:rPr lang="en-US" baseline="-25000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(O</a:t>
            </a:r>
            <a:r>
              <a:rPr lang="en-US" baseline="-25000">
                <a:solidFill>
                  <a:schemeClr val="tx1"/>
                </a:solidFill>
              </a:rPr>
              <a:t>V</a:t>
            </a:r>
            <a:r>
              <a:rPr lang="en-US" smtClean="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5400000">
            <a:off x="11551420" y="5182368"/>
            <a:ext cx="39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smtClean="0"/>
              <a:t>…</a:t>
            </a:r>
            <a:endParaRPr lang="en-US" sz="2800" b="1"/>
          </a:p>
        </p:txBody>
      </p:sp>
      <p:sp>
        <p:nvSpPr>
          <p:cNvPr id="61" name="TextBox 60"/>
          <p:cNvSpPr txBox="1"/>
          <p:nvPr/>
        </p:nvSpPr>
        <p:spPr>
          <a:xfrm>
            <a:off x="11275173" y="3247789"/>
            <a:ext cx="753036" cy="2969832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2</a:t>
            </a:r>
            <a:r>
              <a:rPr lang="en-US" altLang="ko-KR" sz="240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 </a:t>
            </a:r>
            <a:r>
              <a:rPr lang="en-US" altLang="ko-KR" sz="2400">
                <a:sym typeface="Verdana"/>
              </a:rPr>
              <a:t>y</a:t>
            </a:r>
            <a:r>
              <a:rPr lang="en-US" altLang="ko-KR" sz="2400" baseline="-25000" smtClean="0">
                <a:sym typeface="Verdana"/>
              </a:rPr>
              <a:t>3</a:t>
            </a:r>
            <a:r>
              <a:rPr lang="mr-IN" altLang="ko-KR" sz="2400" smtClean="0">
                <a:sym typeface="Verdana"/>
              </a:rPr>
              <a:t> </a:t>
            </a:r>
            <a:endParaRPr lang="en-US" altLang="ko-KR" sz="240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 err="1" smtClean="0">
                <a:sym typeface="Verdana"/>
              </a:rPr>
              <a:t>y</a:t>
            </a:r>
            <a:r>
              <a:rPr lang="en-US" altLang="ko-KR" sz="2400" baseline="-25000" err="1">
                <a:sym typeface="Verdana"/>
              </a:rPr>
              <a:t>T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65005" y="2598514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3848E4"/>
                </a:solidFill>
              </a:rPr>
              <a:t>V</a:t>
            </a:r>
            <a:endParaRPr lang="en-US" sz="2400" b="1">
              <a:solidFill>
                <a:srgbClr val="3848E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38467" y="3222585"/>
            <a:ext cx="753036" cy="2969832"/>
          </a:xfrm>
          <a:prstGeom prst="rect">
            <a:avLst/>
          </a:prstGeom>
          <a:noFill/>
          <a:ln w="38100" cmpd="sng"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 smtClean="0">
                <a:sym typeface="Verdana"/>
              </a:rPr>
              <a:t>P</a:t>
            </a:r>
            <a:r>
              <a:rPr lang="en-US" altLang="ko-KR" sz="2400" baseline="-25000" dirty="0" smtClean="0">
                <a:sym typeface="Verdana"/>
              </a:rPr>
              <a:t>1</a:t>
            </a:r>
            <a:br>
              <a:rPr lang="en-US" altLang="ko-KR" sz="2400" baseline="-25000" dirty="0" smtClean="0">
                <a:sym typeface="Verdana"/>
              </a:rPr>
            </a:br>
            <a:endParaRPr lang="en-US" altLang="ko-KR" sz="1200" dirty="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P</a:t>
            </a:r>
            <a:r>
              <a:rPr lang="en-US" altLang="ko-KR" sz="2400" baseline="-25000" dirty="0" smtClean="0">
                <a:sym typeface="Verdana"/>
              </a:rPr>
              <a:t>2</a:t>
            </a:r>
            <a:r>
              <a:rPr lang="en-US" altLang="ko-KR" sz="2400" dirty="0" smtClean="0">
                <a:sym typeface="Verdana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altLang="ko-KR" sz="1600" dirty="0" smtClean="0">
                <a:sym typeface="Verdana"/>
              </a:rPr>
              <a:t> </a:t>
            </a:r>
            <a:endParaRPr lang="en-US" altLang="ko-KR" sz="2400" dirty="0" smtClean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dirty="0" smtClean="0">
                <a:sym typeface="Verdana"/>
              </a:rPr>
              <a:t>  </a:t>
            </a:r>
            <a:r>
              <a:rPr lang="en-US" altLang="ko-KR" sz="2400" dirty="0">
                <a:sym typeface="Verdana"/>
              </a:rPr>
              <a:t>P</a:t>
            </a:r>
            <a:r>
              <a:rPr lang="en-US" altLang="ko-KR" sz="2400" baseline="-25000" dirty="0" smtClean="0">
                <a:sym typeface="Verdana"/>
              </a:rPr>
              <a:t>3</a:t>
            </a:r>
            <a:r>
              <a:rPr lang="mr-IN" altLang="ko-KR" sz="2400" dirty="0" smtClean="0">
                <a:sym typeface="Verdana"/>
              </a:rPr>
              <a:t> </a:t>
            </a:r>
            <a:endParaRPr lang="en-US" altLang="ko-KR" sz="2400" dirty="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 dirty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 dirty="0" smtClean="0">
              <a:sym typeface="Verdana"/>
            </a:endParaRPr>
          </a:p>
          <a:p>
            <a:pPr algn="ctr">
              <a:lnSpc>
                <a:spcPct val="90000"/>
              </a:lnSpc>
            </a:pPr>
            <a:endParaRPr lang="en-US" altLang="ko-KR" sz="2400" dirty="0"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P</a:t>
            </a:r>
            <a:r>
              <a:rPr lang="en-US" altLang="ko-KR" sz="2400" baseline="-25000" dirty="0" smtClean="0">
                <a:sym typeface="Verdana"/>
              </a:rPr>
              <a:t>T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9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Inference on </a:t>
            </a:r>
            <a:r>
              <a:rPr lang="en-US" smtClean="0"/>
              <a:t>sequence output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50079"/>
                <a:ext cx="11360800" cy="5192341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en-US" altLang="ko-KR" dirty="0" smtClean="0">
                    <a:sym typeface="Verdana"/>
                  </a:rPr>
                  <a:t>The complexity of finding max scoring </a:t>
                </a:r>
                <a:r>
                  <a:rPr lang="en-US" altLang="ko-KR" b="1" dirty="0" smtClean="0">
                    <a:sym typeface="Verdana"/>
                  </a:rPr>
                  <a:t>Y:</a:t>
                </a: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no dependence between output.</a:t>
                </a:r>
              </a:p>
              <a:p>
                <a:pPr marL="1200150" lvl="3" indent="-342900"/>
                <a:r>
                  <a:rPr lang="en-US" altLang="ko-KR" sz="2400" dirty="0" smtClean="0">
                    <a:sym typeface="Verdana"/>
                  </a:rPr>
                  <a:t>Greedy: 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O(TV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</a:t>
                </a:r>
              </a:p>
              <a:p>
                <a:pPr marL="1200150" lvl="3" indent="-342900"/>
                <a:endParaRPr lang="en-US" altLang="ko-KR" sz="2400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1</a:t>
                </a:r>
                <a:r>
                  <a:rPr lang="en-US" altLang="ko-KR" baseline="30000" dirty="0">
                    <a:sym typeface="Verdana"/>
                  </a:rPr>
                  <a:t>st</a:t>
                </a:r>
                <a:r>
                  <a:rPr lang="en-US" altLang="ko-KR" dirty="0">
                    <a:sym typeface="Verdana"/>
                  </a:rPr>
                  <a:t>-order constraint</a:t>
                </a:r>
                <a:r>
                  <a:rPr lang="en-US" altLang="ko-KR" dirty="0" smtClean="0">
                    <a:sym typeface="Verdana"/>
                  </a:rPr>
                  <a:t>. </a:t>
                </a: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O(TV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2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</a:t>
                </a:r>
                <a:endParaRPr lang="en-US" altLang="ko-KR" sz="2400" dirty="0"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Global constraint  </a:t>
                </a:r>
                <a:r>
                  <a:rPr lang="en-US" altLang="ko-KR" sz="2000" dirty="0">
                    <a:sym typeface="Verdana"/>
                  </a:rPr>
                  <a:t>e.g. sum(</a:t>
                </a:r>
                <a:r>
                  <a:rPr lang="en-US" altLang="ko-KR" sz="2000" dirty="0" err="1">
                    <a:sym typeface="Verdana"/>
                  </a:rPr>
                  <a:t>y</a:t>
                </a:r>
                <a:r>
                  <a:rPr lang="en-US" altLang="ko-KR" sz="2000" baseline="-25000" dirty="0" err="1">
                    <a:sym typeface="Verdana"/>
                  </a:rPr>
                  <a:t>i</a:t>
                </a:r>
                <a:r>
                  <a:rPr lang="en-US" altLang="ko-KR" sz="2000" dirty="0">
                    <a:sym typeface="Verdana"/>
                  </a:rPr>
                  <a:t> , y</a:t>
                </a:r>
                <a:r>
                  <a:rPr lang="en-US" altLang="ko-KR" sz="2000" baseline="-25000" dirty="0">
                    <a:sym typeface="Verdana"/>
                  </a:rPr>
                  <a:t>i+1</a:t>
                </a:r>
                <a:r>
                  <a:rPr lang="en-US" altLang="ko-KR" sz="2000" dirty="0">
                    <a:sym typeface="Verdana"/>
                  </a:rPr>
                  <a:t> ,</a:t>
                </a:r>
                <a:r>
                  <a:rPr lang="mr-IN" altLang="ko-KR" sz="2000" dirty="0">
                    <a:sym typeface="Verdana"/>
                  </a:rPr>
                  <a:t>…</a:t>
                </a:r>
                <a:r>
                  <a:rPr lang="en-US" altLang="ko-KR" sz="2000" dirty="0">
                    <a:sym typeface="Verdana"/>
                  </a:rPr>
                  <a:t>, </a:t>
                </a:r>
                <a:r>
                  <a:rPr lang="en-US" altLang="ko-KR" sz="2000" dirty="0" err="1">
                    <a:sym typeface="Verdana"/>
                  </a:rPr>
                  <a:t>y</a:t>
                </a:r>
                <a:r>
                  <a:rPr lang="en-US" altLang="ko-KR" sz="2000" baseline="-25000" dirty="0" err="1">
                    <a:sym typeface="Verdana"/>
                  </a:rPr>
                  <a:t>i+k</a:t>
                </a:r>
                <a:r>
                  <a:rPr lang="en-US" altLang="ko-KR" sz="2000" dirty="0">
                    <a:sym typeface="Verdana"/>
                  </a:rPr>
                  <a:t> )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≤</m:t>
                    </m:r>
                    <m:r>
                      <a:rPr lang="en-US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𝑘</m:t>
                    </m:r>
                  </m:oMath>
                </a14:m>
                <a:endParaRPr lang="en-US" altLang="ko-KR" sz="2000" dirty="0" smtClean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  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(A* algorithm is often used)</a:t>
                </a:r>
                <a:endParaRPr lang="en-US" altLang="ko-KR" sz="2400" dirty="0">
                  <a:sym typeface="Verdana"/>
                </a:endParaRPr>
              </a:p>
              <a:p>
                <a:pPr marL="1200150" lvl="3" indent="-342900"/>
                <a:endParaRPr lang="en-US" altLang="ko-KR" dirty="0" smtClean="0">
                  <a:sym typeface="Verdana"/>
                </a:endParaRPr>
              </a:p>
              <a:p>
                <a:pPr marL="1200150" lvl="3" indent="-342900"/>
                <a:endParaRPr lang="en-US" altLang="ko-KR" dirty="0"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endParaRPr lang="en-US" altLang="ko-KR" b="1" i="1" dirty="0" smtClean="0">
                  <a:solidFill>
                    <a:srgbClr val="3848E4"/>
                  </a:solidFill>
                  <a:sym typeface="Verdana"/>
                </a:endParaRPr>
              </a:p>
              <a:p>
                <a:pPr marL="1200150" lvl="3" indent="-342900"/>
                <a:endParaRPr lang="en-US" altLang="ko-KR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742950" lvl="2" indent="-342900"/>
                <a:endParaRPr lang="en-US" altLang="ko-KR" b="1" i="1" dirty="0">
                  <a:solidFill>
                    <a:srgbClr val="3848E4"/>
                  </a:solidFill>
                  <a:sym typeface="Verdana"/>
                </a:endParaRPr>
              </a:p>
              <a:p>
                <a:pPr marL="1200150" lvl="3" indent="-342900"/>
                <a:endParaRPr lang="en-US" altLang="ko-KR" dirty="0" smtClean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50079"/>
                <a:ext cx="11360800" cy="5192341"/>
              </a:xfrm>
              <a:blipFill rotWithShape="0">
                <a:blip r:embed="rId3"/>
                <a:stretch>
                  <a:fillRect l="-966" t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146</a:t>
            </a:fld>
            <a:endParaRPr lang="en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220390" y="3075330"/>
            <a:ext cx="2801470" cy="1264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flipH="1">
            <a:off x="6021858" y="2301348"/>
            <a:ext cx="593221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Post-processing is often used instead:</a:t>
            </a:r>
          </a:p>
          <a:p>
            <a:r>
              <a:rPr lang="en-US" sz="2800"/>
              <a:t/>
            </a:r>
            <a:br>
              <a:rPr lang="en-US" sz="2800"/>
            </a:br>
            <a:r>
              <a:rPr lang="en-US" sz="2800" smtClean="0"/>
              <a:t>Get multiple candidates and filter out constraint-violating candidates.</a:t>
            </a:r>
          </a:p>
        </p:txBody>
      </p:sp>
    </p:spTree>
    <p:extLst>
      <p:ext uri="{BB962C8B-B14F-4D97-AF65-F5344CB8AC3E}">
        <p14:creationId xmlns:p14="http://schemas.microsoft.com/office/powerpoint/2010/main" val="20376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</p:spPr>
            <p:txBody>
              <a:bodyPr/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 smtClean="0">
                    <a:sym typeface="Verdana"/>
                  </a:rPr>
                  <a:t>Maximizing log-likelihood of (input, true output) pair using</a:t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stochastic 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labeled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</a:t>
                </a:r>
                <a:r>
                  <a:rPr lang="en-US" altLang="ko-KR" sz="2400" dirty="0">
                    <a:sym typeface="Verdana"/>
                  </a:rPr>
                  <a:t>the highest model score </a:t>
                </a:r>
                <a:r>
                  <a:rPr lang="en-US" altLang="ko-KR" sz="2400" dirty="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 dirty="0" smtClean="0">
                    <a:sym typeface="Verdana"/>
                  </a:rPr>
                  <a:t>x: a test input.</a:t>
                </a:r>
              </a:p>
              <a:p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Global constraint</a:t>
                </a:r>
                <a:endParaRPr lang="en-US" altLang="ko-KR" sz="2000" dirty="0" smtClean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  (A* algorithm is often used)</a:t>
                </a:r>
                <a:endParaRPr lang="en-US" altLang="ko-KR" sz="2400" dirty="0" smtClean="0">
                  <a:sym typeface="Verdana"/>
                </a:endParaRPr>
              </a:p>
              <a:p>
                <a:endParaRPr lang="en-US" altLang="ko-KR" dirty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  <a:blipFill rotWithShape="0">
                <a:blip r:embed="rId3"/>
                <a:stretch>
                  <a:fillRect l="-966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147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066904" y="4553762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339355" y="5009658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3865" y="5432670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1" y="4567975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80142" y="4591633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1640" y="4932777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Change </a:t>
            </a:r>
            <a:r>
              <a:rPr lang="en-US" altLang="ko-KR" smtClean="0"/>
              <a:t>of perspective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7469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Agreement constraint to promote coherence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constraint loss definition.</a:t>
            </a:r>
          </a:p>
          <a:p>
            <a:r>
              <a:rPr lang="en-US" dirty="0" smtClean="0"/>
              <a:t>However, rather than comparing to the definitive rule, now we compare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148</a:t>
            </a:fld>
            <a:endParaRPr lang="en"/>
          </a:p>
        </p:txBody>
      </p:sp>
      <p:pic>
        <p:nvPicPr>
          <p:cNvPr id="5" name="Google Shape;3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5767" y="4085401"/>
            <a:ext cx="1926499" cy="27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463" y="3172600"/>
            <a:ext cx="6131500" cy="9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9;p31"/>
          <p:cNvSpPr/>
          <p:nvPr/>
        </p:nvSpPr>
        <p:spPr>
          <a:xfrm>
            <a:off x="4523961" y="3172598"/>
            <a:ext cx="612876" cy="52362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10;p31"/>
          <p:cNvSpPr/>
          <p:nvPr/>
        </p:nvSpPr>
        <p:spPr>
          <a:xfrm>
            <a:off x="5061441" y="3172599"/>
            <a:ext cx="576800" cy="52583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" name="Google Shape;311;p31"/>
          <p:cNvCxnSpPr/>
          <p:nvPr/>
        </p:nvCxnSpPr>
        <p:spPr>
          <a:xfrm flipH="1">
            <a:off x="4830011" y="3696222"/>
            <a:ext cx="18328" cy="1134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2;p31"/>
          <p:cNvCxnSpPr/>
          <p:nvPr/>
        </p:nvCxnSpPr>
        <p:spPr>
          <a:xfrm flipH="1">
            <a:off x="5355441" y="3527643"/>
            <a:ext cx="2800" cy="777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13;p31"/>
          <p:cNvSpPr txBox="1"/>
          <p:nvPr/>
        </p:nvSpPr>
        <p:spPr>
          <a:xfrm>
            <a:off x="4669172" y="4694455"/>
            <a:ext cx="7359037" cy="6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47643" indent="-237483">
              <a:lnSpc>
                <a:spcPct val="144444"/>
              </a:lnSpc>
              <a:buClr>
                <a:srgbClr val="262626"/>
              </a:buClr>
              <a:buSzPts val="1500"/>
              <a:buChar char="•"/>
            </a:pPr>
            <a:r>
              <a:rPr lang="en" sz="2000">
                <a:solidFill>
                  <a:srgbClr val="262626"/>
                </a:solidFill>
              </a:rPr>
              <a:t>The best possible </a:t>
            </a:r>
            <a:r>
              <a:rPr lang="en-US" sz="2000" smtClean="0">
                <a:solidFill>
                  <a:srgbClr val="262626"/>
                </a:solidFill>
              </a:rPr>
              <a:t>out given multi-view (ensemble, voting)</a:t>
            </a:r>
            <a:endParaRPr sz="2000" i="1"/>
          </a:p>
        </p:txBody>
      </p:sp>
      <p:sp>
        <p:nvSpPr>
          <p:cNvPr id="12" name="Google Shape;314;p31"/>
          <p:cNvSpPr/>
          <p:nvPr/>
        </p:nvSpPr>
        <p:spPr>
          <a:xfrm>
            <a:off x="4155505" y="3172598"/>
            <a:ext cx="464455" cy="52362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" name="Google Shape;315;p31"/>
          <p:cNvCxnSpPr/>
          <p:nvPr/>
        </p:nvCxnSpPr>
        <p:spPr>
          <a:xfrm flipH="1">
            <a:off x="4375370" y="3696222"/>
            <a:ext cx="16624" cy="16359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316;p31"/>
          <p:cNvSpPr txBox="1"/>
          <p:nvPr/>
        </p:nvSpPr>
        <p:spPr>
          <a:xfrm>
            <a:off x="4155506" y="5104856"/>
            <a:ext cx="7452080" cy="79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47643" indent="-237483">
              <a:lnSpc>
                <a:spcPct val="144444"/>
              </a:lnSpc>
              <a:buClr>
                <a:srgbClr val="262626"/>
              </a:buClr>
              <a:buSzPts val="1500"/>
              <a:buChar char="•"/>
            </a:pPr>
            <a:r>
              <a:rPr lang="en" sz="2000">
                <a:solidFill>
                  <a:srgbClr val="262626"/>
                </a:solidFill>
              </a:rPr>
              <a:t>A score function </a:t>
            </a:r>
            <a:r>
              <a:rPr lang="en-US" sz="2000" smtClean="0">
                <a:solidFill>
                  <a:srgbClr val="262626"/>
                </a:solidFill>
              </a:rPr>
              <a:t>to measure </a:t>
            </a:r>
            <a:r>
              <a:rPr lang="en" sz="2000" smtClean="0">
                <a:solidFill>
                  <a:srgbClr val="262626"/>
                </a:solidFill>
              </a:rPr>
              <a:t>“How </a:t>
            </a:r>
            <a:r>
              <a:rPr lang="en-US" sz="2000" smtClean="0">
                <a:solidFill>
                  <a:srgbClr val="262626"/>
                </a:solidFill>
              </a:rPr>
              <a:t>similar </a:t>
            </a:r>
            <a:r>
              <a:rPr lang="en" sz="2000" smtClean="0">
                <a:solidFill>
                  <a:srgbClr val="262626"/>
                </a:solidFill>
              </a:rPr>
              <a:t>the prediction</a:t>
            </a:r>
            <a:r>
              <a:rPr lang="en-US" sz="2000" smtClean="0">
                <a:solidFill>
                  <a:srgbClr val="262626"/>
                </a:solidFill>
              </a:rPr>
              <a:t>s</a:t>
            </a:r>
            <a:r>
              <a:rPr lang="en" sz="2000" smtClean="0">
                <a:solidFill>
                  <a:srgbClr val="262626"/>
                </a:solidFill>
              </a:rPr>
              <a:t> are”</a:t>
            </a:r>
            <a:r>
              <a:rPr lang="en-US" sz="2000" smtClean="0">
                <a:solidFill>
                  <a:srgbClr val="262626"/>
                </a:solidFill>
              </a:rPr>
              <a:t> between </a:t>
            </a:r>
            <a:r>
              <a:rPr lang="en-US" sz="2000" i="1" smtClean="0"/>
              <a:t>y* and </a:t>
            </a:r>
            <a:r>
              <a:rPr lang="en-US" sz="2000" i="1" err="1" smtClean="0"/>
              <a:t>y</a:t>
            </a:r>
            <a:r>
              <a:rPr lang="en-US" sz="2000" i="1" baseline="30000" err="1" smtClean="0"/>
              <a:t>vi</a:t>
            </a:r>
            <a:r>
              <a:rPr lang="en-US" sz="2000" i="1" smtClean="0"/>
              <a:t>  </a:t>
            </a:r>
            <a:br>
              <a:rPr lang="en-US" sz="2000" i="1" smtClean="0"/>
            </a:br>
            <a:r>
              <a:rPr lang="en-US" sz="2000" smtClean="0"/>
              <a:t>(If the output is similar then learn more)</a:t>
            </a:r>
            <a:endParaRPr lang="en-US" sz="2000" smtClean="0">
              <a:solidFill>
                <a:srgbClr val="262626"/>
              </a:solidFill>
            </a:endParaRPr>
          </a:p>
        </p:txBody>
      </p:sp>
      <p:sp>
        <p:nvSpPr>
          <p:cNvPr id="15" name="Google Shape;317;p31"/>
          <p:cNvSpPr txBox="1"/>
          <p:nvPr/>
        </p:nvSpPr>
        <p:spPr>
          <a:xfrm>
            <a:off x="5224496" y="4129487"/>
            <a:ext cx="498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47643" indent="-237483">
              <a:lnSpc>
                <a:spcPct val="144444"/>
              </a:lnSpc>
              <a:buClr>
                <a:srgbClr val="262626"/>
              </a:buClr>
              <a:buSzPts val="1500"/>
              <a:buChar char="•"/>
            </a:pPr>
            <a:r>
              <a:rPr lang="en" sz="2000">
                <a:solidFill>
                  <a:srgbClr val="262626"/>
                </a:solidFill>
              </a:rPr>
              <a:t>Predicted </a:t>
            </a:r>
            <a:r>
              <a:rPr lang="en-US" sz="2000" smtClean="0">
                <a:solidFill>
                  <a:srgbClr val="262626"/>
                </a:solidFill>
              </a:rPr>
              <a:t>out </a:t>
            </a:r>
            <a:r>
              <a:rPr lang="en" sz="2000" smtClean="0">
                <a:solidFill>
                  <a:srgbClr val="262626"/>
                </a:solidFill>
              </a:rPr>
              <a:t>for </a:t>
            </a:r>
            <a:r>
              <a:rPr lang="en" sz="2000">
                <a:solidFill>
                  <a:srgbClr val="262626"/>
                </a:solidFill>
              </a:rPr>
              <a:t>each model</a:t>
            </a:r>
            <a:endParaRPr sz="2000" i="1"/>
          </a:p>
        </p:txBody>
      </p:sp>
    </p:spTree>
    <p:extLst>
      <p:ext uri="{BB962C8B-B14F-4D97-AF65-F5344CB8AC3E}">
        <p14:creationId xmlns:p14="http://schemas.microsoft.com/office/powerpoint/2010/main" val="194422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</a:t>
            </a:r>
            <a:r>
              <a:rPr lang="en-US"/>
              <a:t>p</a:t>
            </a:r>
            <a:r>
              <a:rPr lang="en-US" smtClean="0"/>
              <a:t>arsing (sequence-to-sequence</a:t>
            </a:r>
            <a:r>
              <a:rPr lang="en-US"/>
              <a:t>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>
                <a:sym typeface="Verdana"/>
              </a:rPr>
              <a:t>Syntactic </a:t>
            </a:r>
            <a:r>
              <a:rPr lang="en-US" altLang="ko-KR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000000"/>
                </a:solidFill>
              </a:rPr>
              <a:t>John </a:t>
            </a:r>
            <a:r>
              <a:rPr lang="en-US" sz="3000" smtClean="0">
                <a:solidFill>
                  <a:srgbClr val="000000"/>
                </a:solidFill>
              </a:rPr>
              <a:t>has </a:t>
            </a:r>
            <a:r>
              <a:rPr lang="en-US" sz="3000">
                <a:solidFill>
                  <a:srgbClr val="000000"/>
                </a:solidFill>
              </a:rPr>
              <a:t>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chemeClr val="accent6"/>
                </a:solidFill>
                <a:ea typeface="Apple SD 산돌고딕 Neo 일반체"/>
                <a:sym typeface="Verdana"/>
              </a:rPr>
              <a:t>True output: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 ) )</a:t>
            </a:r>
          </a:p>
        </p:txBody>
      </p:sp>
    </p:spTree>
    <p:extLst>
      <p:ext uri="{BB962C8B-B14F-4D97-AF65-F5344CB8AC3E}">
        <p14:creationId xmlns:p14="http://schemas.microsoft.com/office/powerpoint/2010/main" val="113633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Co-meta overall objective (SSL)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149</a:t>
            </a:fld>
            <a:endParaRPr lang="en"/>
          </a:p>
        </p:txBody>
      </p:sp>
      <p:sp>
        <p:nvSpPr>
          <p:cNvPr id="5" name="Google Shape;325;p32"/>
          <p:cNvSpPr txBox="1"/>
          <p:nvPr/>
        </p:nvSpPr>
        <p:spPr>
          <a:xfrm>
            <a:off x="877824" y="2182419"/>
            <a:ext cx="10937276" cy="191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47643" indent="-279816">
              <a:lnSpc>
                <a:spcPct val="144444"/>
              </a:lnSpc>
              <a:buClr>
                <a:srgbClr val="262626"/>
              </a:buClr>
              <a:buSzPts val="2000"/>
              <a:buFont typeface="Arial"/>
              <a:buChar char="•"/>
            </a:pPr>
            <a:r>
              <a:rPr lang="en" sz="2400" dirty="0">
                <a:solidFill>
                  <a:srgbClr val="262626"/>
                </a:solidFill>
              </a:rPr>
              <a:t>When we have Training set T and Unlabeled set U, our Joint-loss is as:</a:t>
            </a:r>
            <a:endParaRPr sz="2133" dirty="0">
              <a:solidFill>
                <a:srgbClr val="262626"/>
              </a:solidFill>
            </a:endParaRPr>
          </a:p>
        </p:txBody>
      </p:sp>
      <p:grpSp>
        <p:nvGrpSpPr>
          <p:cNvPr id="6" name="Google Shape;331;p32"/>
          <p:cNvGrpSpPr/>
          <p:nvPr/>
        </p:nvGrpSpPr>
        <p:grpSpPr>
          <a:xfrm>
            <a:off x="1115568" y="2852928"/>
            <a:ext cx="10424159" cy="2359151"/>
            <a:chOff x="1283974" y="3415800"/>
            <a:chExt cx="7209626" cy="1740975"/>
          </a:xfrm>
        </p:grpSpPr>
        <p:pic>
          <p:nvPicPr>
            <p:cNvPr id="7" name="Google Shape;332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83974" y="3415800"/>
              <a:ext cx="4893824" cy="174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33;p32"/>
            <p:cNvSpPr/>
            <p:nvPr/>
          </p:nvSpPr>
          <p:spPr>
            <a:xfrm>
              <a:off x="6458700" y="3415800"/>
              <a:ext cx="227100" cy="6951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34;p32"/>
            <p:cNvSpPr/>
            <p:nvPr/>
          </p:nvSpPr>
          <p:spPr>
            <a:xfrm>
              <a:off x="6458700" y="4406000"/>
              <a:ext cx="227100" cy="6951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335;p32"/>
            <p:cNvSpPr txBox="1"/>
            <p:nvPr/>
          </p:nvSpPr>
          <p:spPr>
            <a:xfrm>
              <a:off x="6685800" y="3558150"/>
              <a:ext cx="152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47643" indent="-237483">
                <a:lnSpc>
                  <a:spcPct val="144444"/>
                </a:lnSpc>
                <a:buClr>
                  <a:srgbClr val="262626"/>
                </a:buClr>
                <a:buSzPts val="1500"/>
                <a:buChar char="•"/>
              </a:pPr>
              <a:r>
                <a:rPr lang="en" sz="2000">
                  <a:solidFill>
                    <a:srgbClr val="262626"/>
                  </a:solidFill>
                </a:rPr>
                <a:t>Supervised</a:t>
              </a:r>
              <a:endParaRPr sz="2000" i="1"/>
            </a:p>
          </p:txBody>
        </p:sp>
        <p:sp>
          <p:nvSpPr>
            <p:cNvPr id="11" name="Google Shape;336;p32"/>
            <p:cNvSpPr txBox="1"/>
            <p:nvPr/>
          </p:nvSpPr>
          <p:spPr>
            <a:xfrm>
              <a:off x="6685800" y="4548350"/>
              <a:ext cx="1807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47643" indent="-237483">
                <a:lnSpc>
                  <a:spcPct val="144444"/>
                </a:lnSpc>
                <a:buClr>
                  <a:srgbClr val="262626"/>
                </a:buClr>
                <a:buSzPts val="1500"/>
                <a:buChar char="•"/>
              </a:pPr>
              <a:r>
                <a:rPr lang="en" sz="2000">
                  <a:solidFill>
                    <a:srgbClr val="262626"/>
                  </a:solidFill>
                </a:rPr>
                <a:t>Unsupervised</a:t>
              </a:r>
              <a:endParaRPr sz="2000" i="1"/>
            </a:p>
          </p:txBody>
        </p:sp>
      </p:grpSp>
      <p:pic>
        <p:nvPicPr>
          <p:cNvPr id="12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5589632"/>
            <a:ext cx="5613977" cy="10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US" smtClean="0"/>
              <a:t>Similar to SSL work with SRL (syntactic constraint injection)</a:t>
            </a:r>
          </a:p>
        </p:txBody>
      </p:sp>
    </p:spTree>
    <p:extLst>
      <p:ext uri="{BB962C8B-B14F-4D97-AF65-F5344CB8AC3E}">
        <p14:creationId xmlns:p14="http://schemas.microsoft.com/office/powerpoint/2010/main" val="46087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</a:t>
            </a:r>
            <a:r>
              <a:rPr lang="en-US"/>
              <a:t>p</a:t>
            </a:r>
            <a:r>
              <a:rPr lang="en-US" smtClean="0"/>
              <a:t>arsing (sequence-to-sequence</a:t>
            </a:r>
            <a:r>
              <a:rPr lang="en-US"/>
              <a:t>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>
                <a:sym typeface="Verdana"/>
              </a:rPr>
              <a:t>Syntactic Parsing</a:t>
            </a:r>
          </a:p>
          <a:p>
            <a:pPr lvl="1"/>
            <a:r>
              <a:rPr lang="en-US" altLang="ko-KR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000000"/>
                </a:solidFill>
              </a:rPr>
              <a:t>John </a:t>
            </a:r>
            <a:r>
              <a:rPr lang="en-US" sz="3000" smtClean="0">
                <a:solidFill>
                  <a:srgbClr val="000000"/>
                </a:solidFill>
              </a:rPr>
              <a:t>has </a:t>
            </a:r>
            <a:r>
              <a:rPr lang="en-US" sz="3000">
                <a:solidFill>
                  <a:srgbClr val="000000"/>
                </a:solidFill>
              </a:rPr>
              <a:t>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chemeClr val="accent6"/>
                </a:solidFill>
                <a:ea typeface="Apple SD 산돌고딕 Neo 일반체"/>
                <a:sym typeface="Verdana"/>
              </a:rPr>
              <a:t>True output: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xx(NP xx xx</a:t>
            </a:r>
            <a:r>
              <a:rPr lang="en-US" sz="24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) ) )</a:t>
            </a:r>
            <a:endParaRPr lang="en-US" sz="24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934039" y="4750584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3"/>
            <a:endCxn id="15" idx="0"/>
          </p:cNvCxnSpPr>
          <p:nvPr/>
        </p:nvCxnSpPr>
        <p:spPr>
          <a:xfrm>
            <a:off x="8436659" y="4709374"/>
            <a:ext cx="564467" cy="43923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01201" y="5304481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68289" y="514861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548018" y="5446433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34737" y="5469152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04798" y="576661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299227" y="6110229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825439" y="6087156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16631" y="632063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27210" y="629755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31796" y="578457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934040" y="5643337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49879" y="594008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6259" y="567360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70985" y="4512471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8765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2" grpId="0"/>
      <p:bldP spid="24" grpId="0"/>
      <p:bldP spid="25" grpId="0"/>
      <p:bldP spid="27" grpId="0"/>
      <p:bldP spid="2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</a:t>
            </a:r>
            <a:r>
              <a:rPr lang="en-US"/>
              <a:t>p</a:t>
            </a:r>
            <a:r>
              <a:rPr lang="en-US" smtClean="0"/>
              <a:t>arsing (sequence-to-sequence</a:t>
            </a:r>
            <a:r>
              <a:rPr lang="en-US"/>
              <a:t>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>
                <a:sym typeface="Verdana"/>
              </a:rPr>
              <a:t>Syntactic </a:t>
            </a:r>
            <a:r>
              <a:rPr lang="en-US" altLang="ko-KR" i="1" dirty="0" smtClean="0">
                <a:sym typeface="Verdana"/>
              </a:rPr>
              <a:t>Parsing</a:t>
            </a:r>
          </a:p>
          <a:p>
            <a:pPr lvl="1"/>
            <a:r>
              <a:rPr lang="en-US" altLang="ko-KR" dirty="0" smtClean="0">
                <a:sym typeface="Verdana"/>
              </a:rPr>
              <a:t>Finding structure of the provided (input) sentence.</a:t>
            </a:r>
            <a:endParaRPr lang="en-US" altLang="ko-KR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000000"/>
                </a:solidFill>
              </a:rPr>
              <a:t>John </a:t>
            </a:r>
            <a:r>
              <a:rPr lang="en-US" sz="3000" smtClean="0">
                <a:solidFill>
                  <a:srgbClr val="000000"/>
                </a:solidFill>
              </a:rPr>
              <a:t>has </a:t>
            </a:r>
            <a:r>
              <a:rPr lang="en-US" sz="3000">
                <a:solidFill>
                  <a:srgbClr val="000000"/>
                </a:solidFill>
              </a:rPr>
              <a:t>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chemeClr val="accent6"/>
                </a:solidFill>
                <a:ea typeface="Apple SD 산돌고딕 Neo 일반체"/>
                <a:sym typeface="Verdana"/>
              </a:rPr>
              <a:t>True output: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</a:t>
            </a:r>
            <a:r>
              <a:rPr lang="en-US" sz="24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) ) )</a:t>
            </a:r>
            <a:endParaRPr lang="en-US" sz="2400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Others possible output:</a:t>
            </a:r>
            <a:endParaRPr lang="en-US" sz="2400" b="1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 ) 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 (S (NP xx) (VP xx (NP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) )(VP xx (NP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xx) 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xx)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17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</a:t>
            </a:r>
            <a:r>
              <a:rPr lang="en-US"/>
              <a:t>p</a:t>
            </a:r>
            <a:r>
              <a:rPr lang="en-US" smtClean="0"/>
              <a:t>arsing (sequence-to-sequence</a:t>
            </a:r>
            <a:r>
              <a:rPr lang="en-US"/>
              <a:t>)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 smtClean="0">
                <a:sym typeface="Verdana"/>
              </a:rPr>
              <a:t>Syntactic Parsing</a:t>
            </a:r>
          </a:p>
          <a:p>
            <a:pPr lvl="1"/>
            <a:r>
              <a:rPr lang="en-US" altLang="ko-KR" dirty="0" smtClean="0">
                <a:sym typeface="Verdana"/>
              </a:rPr>
              <a:t>Finding structure of the provided (input) sentence.</a:t>
            </a:r>
            <a:endParaRPr lang="en-US" altLang="ko-KR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000000"/>
                </a:solidFill>
              </a:rPr>
              <a:t>John </a:t>
            </a:r>
            <a:r>
              <a:rPr lang="en-US" sz="3000" smtClean="0">
                <a:solidFill>
                  <a:srgbClr val="000000"/>
                </a:solidFill>
              </a:rPr>
              <a:t>has </a:t>
            </a:r>
            <a:r>
              <a:rPr lang="en-US" sz="3000">
                <a:solidFill>
                  <a:srgbClr val="000000"/>
                </a:solidFill>
              </a:rPr>
              <a:t>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chemeClr val="accent6"/>
                </a:solidFill>
                <a:ea typeface="Apple SD 산돌고딕 Neo 일반체"/>
                <a:sym typeface="Verdana"/>
              </a:rPr>
              <a:t>True output: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</a:t>
            </a:r>
            <a:r>
              <a:rPr lang="en-US" sz="2400" dirty="0" smtClean="0">
                <a:solidFill>
                  <a:srgbClr val="000000"/>
                </a:solidFill>
                <a:ea typeface="Apple SD 산돌고딕 Neo 일반체"/>
                <a:sym typeface="Verdana"/>
              </a:rPr>
              <a:t>) ) </a:t>
            </a: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 smtClean="0">
                <a:ea typeface="Apple SD 산돌고딕 Neo 일반체"/>
                <a:sym typeface="Verdana"/>
              </a:rPr>
              <a:t>Constraint:</a:t>
            </a:r>
            <a:endParaRPr lang="en-US" sz="2400" b="1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 smtClean="0">
                <a:ea typeface="Apple SD 산돌고딕 Neo 일반체"/>
                <a:sym typeface="Verdana"/>
              </a:rPr>
            </a:br>
            <a:r>
              <a:rPr lang="en-US" sz="2400" dirty="0" smtClean="0">
                <a:ea typeface="Apple SD 산돌고딕 Neo 일반체"/>
                <a:sym typeface="Verdana"/>
              </a:rPr>
              <a:t># of children on the tree”</a:t>
            </a:r>
            <a:endParaRPr lang="en-US" sz="2400" dirty="0"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Others </a:t>
            </a: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possible output: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 )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) )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 )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 ) 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xx </a:t>
            </a:r>
            <a:r>
              <a:rPr lang="en-US" sz="2400" dirty="0" smtClean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655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26" name="Text Placeholder 1"/>
          <p:cNvSpPr>
            <a:spLocks noGrp="1"/>
          </p:cNvSpPr>
          <p:nvPr>
            <p:ph type="body" idx="1"/>
          </p:nvPr>
        </p:nvSpPr>
        <p:spPr>
          <a:xfrm>
            <a:off x="415600" y="4035307"/>
            <a:ext cx="11360800" cy="3414363"/>
          </a:xfrm>
        </p:spPr>
        <p:txBody>
          <a:bodyPr>
            <a:normAutofit/>
          </a:bodyPr>
          <a:lstStyle/>
          <a:p>
            <a:pPr marL="571500" indent="-514350"/>
            <a:endParaRPr lang="en-US" altLang="ko-KR" dirty="0" smtClean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1" dirty="0">
                <a:sym typeface="Verdana"/>
              </a:rPr>
              <a:t>Semantic Role Labeling (SRL)</a:t>
            </a:r>
          </a:p>
          <a:p>
            <a:pPr lvl="1"/>
            <a:r>
              <a:rPr lang="en-US" altLang="ko-KR" dirty="0">
                <a:sym typeface="Verdana"/>
              </a:rPr>
              <a:t>Given verb predicate and a </a:t>
            </a:r>
            <a:r>
              <a:rPr lang="en-US" altLang="ko-KR" dirty="0" smtClean="0">
                <a:sym typeface="Verdana"/>
              </a:rPr>
              <a:t>sentence,</a:t>
            </a:r>
            <a:r>
              <a:rPr lang="en-US" altLang="ko-KR" dirty="0">
                <a:sym typeface="Verdana"/>
              </a:rPr>
              <a:t/>
            </a:r>
            <a:br>
              <a:rPr lang="en-US" altLang="ko-KR" dirty="0">
                <a:sym typeface="Verdana"/>
              </a:rPr>
            </a:br>
            <a:r>
              <a:rPr lang="en-US" altLang="ko-KR" dirty="0">
                <a:sym typeface="Verdana"/>
              </a:rPr>
              <a:t>a</a:t>
            </a:r>
            <a:r>
              <a:rPr lang="en-US" altLang="ko-KR" dirty="0" smtClean="0">
                <a:sym typeface="Verdana"/>
              </a:rPr>
              <a:t>nswers </a:t>
            </a:r>
            <a:r>
              <a:rPr lang="en-US" sz="2400" i="1" dirty="0"/>
              <a:t>who, what, where, when, why, how </a:t>
            </a:r>
            <a:r>
              <a:rPr lang="en-US" sz="2400" dirty="0" smtClean="0"/>
              <a:t>(</a:t>
            </a:r>
            <a:r>
              <a:rPr lang="en-US" altLang="ko-KR" sz="2400" dirty="0" smtClean="0">
                <a:sym typeface="Verdana"/>
              </a:rPr>
              <a:t>5W1H) </a:t>
            </a:r>
            <a:br>
              <a:rPr lang="en-US" altLang="ko-KR" sz="2400" dirty="0" smtClean="0">
                <a:sym typeface="Verdana"/>
              </a:rPr>
            </a:br>
            <a:endParaRPr lang="en-US" altLang="ko-KR" sz="2400" dirty="0" smtClean="0">
              <a:sym typeface="Verdana"/>
            </a:endParaRPr>
          </a:p>
        </p:txBody>
      </p:sp>
      <p:sp>
        <p:nvSpPr>
          <p:cNvPr id="72" name="Google Shape;151;p21"/>
          <p:cNvSpPr/>
          <p:nvPr/>
        </p:nvSpPr>
        <p:spPr>
          <a:xfrm>
            <a:off x="4318480" y="4192773"/>
            <a:ext cx="78300" cy="2269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52;p21"/>
          <p:cNvSpPr/>
          <p:nvPr/>
        </p:nvSpPr>
        <p:spPr>
          <a:xfrm>
            <a:off x="511417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53;p21"/>
          <p:cNvSpPr/>
          <p:nvPr/>
        </p:nvSpPr>
        <p:spPr>
          <a:xfrm>
            <a:off x="616380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54;p21"/>
          <p:cNvSpPr/>
          <p:nvPr/>
        </p:nvSpPr>
        <p:spPr>
          <a:xfrm>
            <a:off x="699978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55;p21"/>
          <p:cNvSpPr/>
          <p:nvPr/>
        </p:nvSpPr>
        <p:spPr>
          <a:xfrm>
            <a:off x="7930330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55;p21"/>
          <p:cNvSpPr/>
          <p:nvPr/>
        </p:nvSpPr>
        <p:spPr>
          <a:xfrm>
            <a:off x="8479755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Rectangle 77"/>
          <p:cNvSpPr/>
          <p:nvPr/>
        </p:nvSpPr>
        <p:spPr>
          <a:xfrm>
            <a:off x="3005202" y="4443969"/>
            <a:ext cx="7131711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SRL model</a:t>
            </a:r>
            <a:endParaRPr lang="en-US" sz="3600" b="1"/>
          </a:p>
        </p:txBody>
      </p:sp>
      <p:sp>
        <p:nvSpPr>
          <p:cNvPr id="80" name="Google Shape;155;p21"/>
          <p:cNvSpPr/>
          <p:nvPr/>
        </p:nvSpPr>
        <p:spPr>
          <a:xfrm>
            <a:off x="920206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55;p21"/>
          <p:cNvSpPr/>
          <p:nvPr/>
        </p:nvSpPr>
        <p:spPr>
          <a:xfrm>
            <a:off x="9971173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49;p21"/>
          <p:cNvSpPr txBox="1">
            <a:spLocks/>
          </p:cNvSpPr>
          <p:nvPr/>
        </p:nvSpPr>
        <p:spPr>
          <a:xfrm>
            <a:off x="3860799" y="3525751"/>
            <a:ext cx="6445725" cy="6597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John   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broke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the</a:t>
            </a: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window with  a  hammer    </a:t>
            </a:r>
            <a:r>
              <a:rPr lang="en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" sz="24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2400" dirty="0" smtClean="0">
                <a:solidFill>
                  <a:srgbClr val="000000"/>
                </a:solidFill>
              </a:rPr>
              <a:t>                             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97424" y="3787957"/>
            <a:ext cx="1320780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7" name="Google Shape;149;p21"/>
          <p:cNvSpPr txBox="1">
            <a:spLocks/>
          </p:cNvSpPr>
          <p:nvPr/>
        </p:nvSpPr>
        <p:spPr>
          <a:xfrm>
            <a:off x="4013709" y="5021114"/>
            <a:ext cx="6292816" cy="9004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Actor </a:t>
            </a:r>
            <a:r>
              <a:rPr lang="en-US" sz="2000" dirty="0" smtClean="0">
                <a:solidFill>
                  <a:srgbClr val="9900FF"/>
                </a:solidFill>
              </a:rPr>
              <a:t>   Verb</a:t>
            </a:r>
            <a:r>
              <a:rPr lang="en" sz="2000" dirty="0" smtClean="0">
                <a:solidFill>
                  <a:srgbClr val="9900FF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</a:t>
            </a:r>
            <a:r>
              <a:rPr lang="en-US" sz="2000" dirty="0" smtClean="0">
                <a:solidFill>
                  <a:srgbClr val="38761D"/>
                </a:solidFill>
              </a:rPr>
              <a:t>Patient  Patient.    </a:t>
            </a:r>
            <a:r>
              <a:rPr lang="en-US" sz="2000" dirty="0" smtClean="0">
                <a:solidFill>
                  <a:srgbClr val="000000"/>
                </a:solidFill>
              </a:rPr>
              <a:t>NA   </a:t>
            </a:r>
            <a:r>
              <a:rPr lang="en-US" sz="2000" dirty="0" smtClean="0">
                <a:solidFill>
                  <a:srgbClr val="00B0F0"/>
                </a:solidFill>
              </a:rPr>
              <a:t>Tool    Tool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NA	   </a:t>
            </a:r>
            <a:r>
              <a:rPr lang="en-US" sz="2000" dirty="0" smtClean="0">
                <a:solidFill>
                  <a:srgbClr val="9900FF"/>
                </a:solidFill>
              </a:rPr>
              <a:t>Predicate</a:t>
            </a:r>
            <a:endParaRPr lang="en" sz="2000" dirty="0">
              <a:solidFill>
                <a:srgbClr val="9900FF"/>
              </a:solidFill>
            </a:endParaRPr>
          </a:p>
          <a:p>
            <a:pPr marL="0" indent="0"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2000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08" name="Google Shape;159;p21"/>
          <p:cNvSpPr/>
          <p:nvPr/>
        </p:nvSpPr>
        <p:spPr>
          <a:xfrm>
            <a:off x="431848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60;p21"/>
          <p:cNvSpPr/>
          <p:nvPr/>
        </p:nvSpPr>
        <p:spPr>
          <a:xfrm>
            <a:off x="511417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61;p21"/>
          <p:cNvSpPr/>
          <p:nvPr/>
        </p:nvSpPr>
        <p:spPr>
          <a:xfrm>
            <a:off x="616380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62;p21"/>
          <p:cNvSpPr/>
          <p:nvPr/>
        </p:nvSpPr>
        <p:spPr>
          <a:xfrm>
            <a:off x="6999782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63;p21"/>
          <p:cNvSpPr/>
          <p:nvPr/>
        </p:nvSpPr>
        <p:spPr>
          <a:xfrm>
            <a:off x="793033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55;p21"/>
          <p:cNvSpPr/>
          <p:nvPr/>
        </p:nvSpPr>
        <p:spPr>
          <a:xfrm>
            <a:off x="8479755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TextBox 113"/>
          <p:cNvSpPr txBox="1"/>
          <p:nvPr/>
        </p:nvSpPr>
        <p:spPr>
          <a:xfrm>
            <a:off x="1997423" y="5274745"/>
            <a:ext cx="1320781" cy="393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15" name="Google Shape;155;p21"/>
          <p:cNvSpPr/>
          <p:nvPr/>
        </p:nvSpPr>
        <p:spPr>
          <a:xfrm>
            <a:off x="9202062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55;p21"/>
          <p:cNvSpPr/>
          <p:nvPr/>
        </p:nvSpPr>
        <p:spPr>
          <a:xfrm>
            <a:off x="9971173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0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100" grpId="0"/>
      <p:bldP spid="103" grpId="0" animBg="1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z="3600" b="1" dirty="0" smtClean="0">
                <a:solidFill>
                  <a:srgbClr val="40404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What do I mean by “output constraints”?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Injecting </a:t>
            </a:r>
            <a:r>
              <a:rPr lang="en-US" sz="4000" b="1" dirty="0" smtClean="0">
                <a:solidFill>
                  <a:srgbClr val="0070C0"/>
                </a:solidFill>
              </a:rPr>
              <a:t>output constraints</a:t>
            </a:r>
            <a:r>
              <a:rPr lang="en-US" sz="4000" dirty="0" smtClean="0"/>
              <a:t> </a:t>
            </a:r>
            <a:r>
              <a:rPr lang="en-US" sz="4000" dirty="0"/>
              <a:t>into </a:t>
            </a:r>
            <a:br>
              <a:rPr lang="en-US" sz="4000" dirty="0"/>
            </a:br>
            <a:r>
              <a:rPr lang="en-US" sz="4000" dirty="0"/>
              <a:t>neural NLP </a:t>
            </a:r>
            <a:r>
              <a:rPr lang="en-US" sz="4000" dirty="0" smtClean="0"/>
              <a:t>models</a:t>
            </a:r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9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ym typeface="Verdana"/>
              </a:rPr>
              <a:t>SRL can be viewed as a “span labeling” </a:t>
            </a:r>
            <a:r>
              <a:rPr lang="en-US" altLang="ko-KR" dirty="0" smtClean="0">
                <a:sym typeface="Verdana"/>
              </a:rPr>
              <a:t>problem.</a:t>
            </a:r>
            <a:endParaRPr lang="en-US" altLang="ko-KR" sz="2000" dirty="0">
              <a:sym typeface="Verdana"/>
            </a:endParaRPr>
          </a:p>
        </p:txBody>
      </p:sp>
      <p:sp>
        <p:nvSpPr>
          <p:cNvPr id="44" name="Google Shape;151;p21"/>
          <p:cNvSpPr/>
          <p:nvPr/>
        </p:nvSpPr>
        <p:spPr>
          <a:xfrm>
            <a:off x="4318480" y="4192773"/>
            <a:ext cx="78300" cy="2269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52;p21"/>
          <p:cNvSpPr/>
          <p:nvPr/>
        </p:nvSpPr>
        <p:spPr>
          <a:xfrm>
            <a:off x="511417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3;p21"/>
          <p:cNvSpPr/>
          <p:nvPr/>
        </p:nvSpPr>
        <p:spPr>
          <a:xfrm>
            <a:off x="616380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4;p21"/>
          <p:cNvSpPr/>
          <p:nvPr/>
        </p:nvSpPr>
        <p:spPr>
          <a:xfrm>
            <a:off x="699978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55;p21"/>
          <p:cNvSpPr/>
          <p:nvPr/>
        </p:nvSpPr>
        <p:spPr>
          <a:xfrm>
            <a:off x="7930330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55;p21"/>
          <p:cNvSpPr/>
          <p:nvPr/>
        </p:nvSpPr>
        <p:spPr>
          <a:xfrm>
            <a:off x="8479755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Rectangle 49"/>
          <p:cNvSpPr/>
          <p:nvPr/>
        </p:nvSpPr>
        <p:spPr>
          <a:xfrm>
            <a:off x="3005202" y="4443969"/>
            <a:ext cx="7131711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SRL model</a:t>
            </a:r>
            <a:endParaRPr lang="en-US" sz="3600" b="1"/>
          </a:p>
        </p:txBody>
      </p:sp>
      <p:sp>
        <p:nvSpPr>
          <p:cNvPr id="51" name="Google Shape;155;p21"/>
          <p:cNvSpPr/>
          <p:nvPr/>
        </p:nvSpPr>
        <p:spPr>
          <a:xfrm>
            <a:off x="920206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55;p21"/>
          <p:cNvSpPr/>
          <p:nvPr/>
        </p:nvSpPr>
        <p:spPr>
          <a:xfrm>
            <a:off x="9971173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1997424" y="3787957"/>
            <a:ext cx="1320780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5" name="Google Shape;149;p21"/>
          <p:cNvSpPr txBox="1">
            <a:spLocks/>
          </p:cNvSpPr>
          <p:nvPr/>
        </p:nvSpPr>
        <p:spPr>
          <a:xfrm>
            <a:off x="4013709" y="5021114"/>
            <a:ext cx="6292816" cy="9004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Actor </a:t>
            </a:r>
            <a:r>
              <a:rPr lang="en-US" sz="2000" dirty="0" smtClean="0">
                <a:solidFill>
                  <a:srgbClr val="9900FF"/>
                </a:solidFill>
              </a:rPr>
              <a:t>   Verb</a:t>
            </a:r>
            <a:r>
              <a:rPr lang="en" sz="2000" dirty="0" smtClean="0">
                <a:solidFill>
                  <a:srgbClr val="9900FF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</a:t>
            </a:r>
            <a:r>
              <a:rPr lang="en-US" sz="2000" dirty="0" smtClean="0">
                <a:solidFill>
                  <a:srgbClr val="38761D"/>
                </a:solidFill>
              </a:rPr>
              <a:t>Patient  Patient.    </a:t>
            </a:r>
            <a:r>
              <a:rPr lang="en-US" sz="2000" dirty="0" smtClean="0">
                <a:solidFill>
                  <a:srgbClr val="000000"/>
                </a:solidFill>
              </a:rPr>
              <a:t>NA   </a:t>
            </a:r>
            <a:r>
              <a:rPr lang="en-US" sz="2000" dirty="0" smtClean="0">
                <a:solidFill>
                  <a:srgbClr val="00B0F0"/>
                </a:solidFill>
              </a:rPr>
              <a:t>Tool    Tool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NA	   </a:t>
            </a:r>
            <a:r>
              <a:rPr lang="en-US" sz="2000" dirty="0" smtClean="0">
                <a:solidFill>
                  <a:srgbClr val="9900FF"/>
                </a:solidFill>
              </a:rPr>
              <a:t>Predicate</a:t>
            </a:r>
            <a:endParaRPr lang="en" sz="2000" dirty="0">
              <a:solidFill>
                <a:srgbClr val="9900FF"/>
              </a:solidFill>
            </a:endParaRPr>
          </a:p>
          <a:p>
            <a:pPr marL="0" indent="0"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2000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56" name="Google Shape;159;p21"/>
          <p:cNvSpPr/>
          <p:nvPr/>
        </p:nvSpPr>
        <p:spPr>
          <a:xfrm>
            <a:off x="431848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60;p21"/>
          <p:cNvSpPr/>
          <p:nvPr/>
        </p:nvSpPr>
        <p:spPr>
          <a:xfrm>
            <a:off x="511417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61;p21"/>
          <p:cNvSpPr/>
          <p:nvPr/>
        </p:nvSpPr>
        <p:spPr>
          <a:xfrm>
            <a:off x="616380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62;p21"/>
          <p:cNvSpPr/>
          <p:nvPr/>
        </p:nvSpPr>
        <p:spPr>
          <a:xfrm>
            <a:off x="6999782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63;p21"/>
          <p:cNvSpPr/>
          <p:nvPr/>
        </p:nvSpPr>
        <p:spPr>
          <a:xfrm>
            <a:off x="793033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5;p21"/>
          <p:cNvSpPr/>
          <p:nvPr/>
        </p:nvSpPr>
        <p:spPr>
          <a:xfrm>
            <a:off x="8479755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1997423" y="5274745"/>
            <a:ext cx="1320781" cy="393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63" name="Google Shape;155;p21"/>
          <p:cNvSpPr/>
          <p:nvPr/>
        </p:nvSpPr>
        <p:spPr>
          <a:xfrm>
            <a:off x="9202062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5;p21"/>
          <p:cNvSpPr/>
          <p:nvPr/>
        </p:nvSpPr>
        <p:spPr>
          <a:xfrm>
            <a:off x="9971173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49;p21"/>
          <p:cNvSpPr txBox="1">
            <a:spLocks/>
          </p:cNvSpPr>
          <p:nvPr/>
        </p:nvSpPr>
        <p:spPr>
          <a:xfrm>
            <a:off x="3860799" y="3525751"/>
            <a:ext cx="6445725" cy="6597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John   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broke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the</a:t>
            </a: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window with  a  hammer    </a:t>
            </a:r>
            <a:r>
              <a:rPr lang="en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" sz="24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2400" dirty="0" smtClean="0">
                <a:solidFill>
                  <a:srgbClr val="000000"/>
                </a:solidFill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4178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Semantic Role Labelin</a:t>
            </a:r>
            <a:r>
              <a:rPr lang="en-US" dirty="0"/>
              <a:t>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ym typeface="Verdana"/>
              </a:rPr>
              <a:t>SRL can be viewed as a “span labeling” </a:t>
            </a:r>
            <a:r>
              <a:rPr lang="en-US" altLang="ko-KR" dirty="0" smtClean="0">
                <a:sym typeface="Verdana"/>
              </a:rPr>
              <a:t>problem.</a:t>
            </a:r>
            <a:endParaRPr lang="en-US" altLang="ko-KR" sz="16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sym typeface="Verdana"/>
              </a:rPr>
              <a:t>“Span” identification   (Span= sequence of words</a:t>
            </a:r>
            <a:r>
              <a:rPr lang="en-US" altLang="ko-KR" dirty="0" smtClean="0">
                <a:sym typeface="Verdana"/>
              </a:rPr>
              <a:t>.)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>
              <a:sym typeface="Verdana"/>
            </a:endParaRPr>
          </a:p>
        </p:txBody>
      </p:sp>
      <p:sp>
        <p:nvSpPr>
          <p:cNvPr id="44" name="Google Shape;151;p21"/>
          <p:cNvSpPr/>
          <p:nvPr/>
        </p:nvSpPr>
        <p:spPr>
          <a:xfrm>
            <a:off x="4318480" y="4192773"/>
            <a:ext cx="78300" cy="2269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52;p21"/>
          <p:cNvSpPr/>
          <p:nvPr/>
        </p:nvSpPr>
        <p:spPr>
          <a:xfrm>
            <a:off x="511417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3;p21"/>
          <p:cNvSpPr/>
          <p:nvPr/>
        </p:nvSpPr>
        <p:spPr>
          <a:xfrm>
            <a:off x="616380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4;p21"/>
          <p:cNvSpPr/>
          <p:nvPr/>
        </p:nvSpPr>
        <p:spPr>
          <a:xfrm>
            <a:off x="699978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55;p21"/>
          <p:cNvSpPr/>
          <p:nvPr/>
        </p:nvSpPr>
        <p:spPr>
          <a:xfrm>
            <a:off x="7930330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55;p21"/>
          <p:cNvSpPr/>
          <p:nvPr/>
        </p:nvSpPr>
        <p:spPr>
          <a:xfrm>
            <a:off x="8479755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Rectangle 49"/>
          <p:cNvSpPr/>
          <p:nvPr/>
        </p:nvSpPr>
        <p:spPr>
          <a:xfrm>
            <a:off x="3005202" y="4443969"/>
            <a:ext cx="7131711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SRL model</a:t>
            </a:r>
            <a:endParaRPr lang="en-US" sz="3600" b="1"/>
          </a:p>
        </p:txBody>
      </p:sp>
      <p:sp>
        <p:nvSpPr>
          <p:cNvPr id="51" name="Google Shape;155;p21"/>
          <p:cNvSpPr/>
          <p:nvPr/>
        </p:nvSpPr>
        <p:spPr>
          <a:xfrm>
            <a:off x="920206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55;p21"/>
          <p:cNvSpPr/>
          <p:nvPr/>
        </p:nvSpPr>
        <p:spPr>
          <a:xfrm>
            <a:off x="9971173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1997424" y="3787957"/>
            <a:ext cx="1320780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5" name="Google Shape;149;p21"/>
          <p:cNvSpPr txBox="1">
            <a:spLocks/>
          </p:cNvSpPr>
          <p:nvPr/>
        </p:nvSpPr>
        <p:spPr>
          <a:xfrm>
            <a:off x="4013709" y="5021114"/>
            <a:ext cx="6292816" cy="9004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Actor </a:t>
            </a:r>
            <a:r>
              <a:rPr lang="en-US" sz="2000" dirty="0" smtClean="0">
                <a:solidFill>
                  <a:srgbClr val="9900FF"/>
                </a:solidFill>
              </a:rPr>
              <a:t>   Verb</a:t>
            </a:r>
            <a:r>
              <a:rPr lang="en" sz="2000" dirty="0" smtClean="0">
                <a:solidFill>
                  <a:srgbClr val="9900FF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</a:t>
            </a:r>
            <a:r>
              <a:rPr lang="en-US" sz="2000" dirty="0" smtClean="0">
                <a:solidFill>
                  <a:srgbClr val="38761D"/>
                </a:solidFill>
              </a:rPr>
              <a:t>Patient  Patient.    </a:t>
            </a:r>
            <a:r>
              <a:rPr lang="en-US" sz="2000" dirty="0" smtClean="0">
                <a:solidFill>
                  <a:srgbClr val="000000"/>
                </a:solidFill>
              </a:rPr>
              <a:t>NA   </a:t>
            </a:r>
            <a:r>
              <a:rPr lang="en-US" sz="2000" dirty="0" smtClean="0">
                <a:solidFill>
                  <a:srgbClr val="00B0F0"/>
                </a:solidFill>
              </a:rPr>
              <a:t>Tool    Tool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NA	   </a:t>
            </a:r>
            <a:r>
              <a:rPr lang="en-US" sz="2000" dirty="0" smtClean="0">
                <a:solidFill>
                  <a:srgbClr val="9900FF"/>
                </a:solidFill>
              </a:rPr>
              <a:t>Predicate</a:t>
            </a:r>
            <a:endParaRPr lang="en" sz="2000" dirty="0">
              <a:solidFill>
                <a:srgbClr val="9900FF"/>
              </a:solidFill>
            </a:endParaRPr>
          </a:p>
          <a:p>
            <a:pPr marL="0" indent="0"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2000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56" name="Google Shape;159;p21"/>
          <p:cNvSpPr/>
          <p:nvPr/>
        </p:nvSpPr>
        <p:spPr>
          <a:xfrm>
            <a:off x="431848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60;p21"/>
          <p:cNvSpPr/>
          <p:nvPr/>
        </p:nvSpPr>
        <p:spPr>
          <a:xfrm>
            <a:off x="511417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61;p21"/>
          <p:cNvSpPr/>
          <p:nvPr/>
        </p:nvSpPr>
        <p:spPr>
          <a:xfrm>
            <a:off x="616380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62;p21"/>
          <p:cNvSpPr/>
          <p:nvPr/>
        </p:nvSpPr>
        <p:spPr>
          <a:xfrm>
            <a:off x="6999782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63;p21"/>
          <p:cNvSpPr/>
          <p:nvPr/>
        </p:nvSpPr>
        <p:spPr>
          <a:xfrm>
            <a:off x="793033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5;p21"/>
          <p:cNvSpPr/>
          <p:nvPr/>
        </p:nvSpPr>
        <p:spPr>
          <a:xfrm>
            <a:off x="8479755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1997423" y="5274745"/>
            <a:ext cx="1320781" cy="393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63" name="Google Shape;155;p21"/>
          <p:cNvSpPr/>
          <p:nvPr/>
        </p:nvSpPr>
        <p:spPr>
          <a:xfrm>
            <a:off x="9202062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5;p21"/>
          <p:cNvSpPr/>
          <p:nvPr/>
        </p:nvSpPr>
        <p:spPr>
          <a:xfrm>
            <a:off x="9971173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9;p21"/>
          <p:cNvSpPr txBox="1">
            <a:spLocks/>
          </p:cNvSpPr>
          <p:nvPr/>
        </p:nvSpPr>
        <p:spPr>
          <a:xfrm>
            <a:off x="3610982" y="3537906"/>
            <a:ext cx="6955418" cy="6597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>
              <a:rPr lang="en-US" sz="2400" b="1" dirty="0">
                <a:solidFill>
                  <a:srgbClr val="3848E4"/>
                </a:solidFill>
              </a:rPr>
              <a:t>)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</a:rPr>
              <a:t>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broke</a:t>
            </a:r>
            <a:r>
              <a:rPr lang="en-US" sz="2400" b="1" dirty="0" smtClean="0">
                <a:solidFill>
                  <a:srgbClr val="3848E4"/>
                </a:solidFill>
              </a:rPr>
              <a:t>)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window</a:t>
            </a:r>
            <a:r>
              <a:rPr lang="en-US" sz="2400" b="1" dirty="0" smtClean="0">
                <a:solidFill>
                  <a:srgbClr val="3848E4"/>
                </a:solidFill>
              </a:rPr>
              <a:t>)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</a:t>
            </a:r>
            <a:r>
              <a:rPr lang="en-US" sz="2400" b="1" dirty="0" smtClean="0">
                <a:solidFill>
                  <a:srgbClr val="3848E4"/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 hammer</a:t>
            </a:r>
            <a:r>
              <a:rPr lang="en-US" sz="2400" b="1" dirty="0" smtClean="0">
                <a:solidFill>
                  <a:srgbClr val="3848E4"/>
                </a:solidFill>
              </a:rPr>
              <a:t>)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</a:t>
            </a:r>
          </a:p>
        </p:txBody>
      </p:sp>
      <p:sp>
        <p:nvSpPr>
          <p:cNvPr id="31" name="Google Shape;149;p21"/>
          <p:cNvSpPr txBox="1">
            <a:spLocks/>
          </p:cNvSpPr>
          <p:nvPr/>
        </p:nvSpPr>
        <p:spPr>
          <a:xfrm>
            <a:off x="3860799" y="3525751"/>
            <a:ext cx="6445725" cy="6597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John   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broke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the</a:t>
            </a:r>
            <a:r>
              <a:rPr lang="e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window with  a  hammer    </a:t>
            </a:r>
            <a:r>
              <a:rPr lang="en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" sz="24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2400" dirty="0" smtClean="0">
                <a:solidFill>
                  <a:srgbClr val="000000"/>
                </a:solidFill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927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ym typeface="Verdana"/>
              </a:rPr>
              <a:t>SRL can be viewed as a “span labeling” </a:t>
            </a:r>
            <a:r>
              <a:rPr lang="en-US" altLang="ko-KR" dirty="0" smtClean="0">
                <a:sym typeface="Verdana"/>
              </a:rPr>
              <a:t>problem.</a:t>
            </a:r>
            <a:endParaRPr lang="en-US" altLang="ko-KR" sz="1600" dirty="0">
              <a:sym typeface="Verdan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sym typeface="Verdana"/>
              </a:rPr>
              <a:t>“Span” identification   (Span= sequence of words</a:t>
            </a:r>
            <a:r>
              <a:rPr lang="en-US" altLang="ko-KR" dirty="0" smtClean="0">
                <a:sym typeface="Verdana"/>
              </a:rPr>
              <a:t>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sym typeface="Verdana"/>
              </a:rPr>
              <a:t>“Labeling” of provided span.</a:t>
            </a:r>
          </a:p>
          <a:p>
            <a:pPr marL="514350" indent="-457200"/>
            <a:r>
              <a:rPr lang="en-US" altLang="ko-KR" dirty="0" smtClean="0">
                <a:sym typeface="Verdana"/>
              </a:rPr>
              <a:t>Many neural models solve the two jointly.</a:t>
            </a:r>
          </a:p>
        </p:txBody>
      </p:sp>
      <p:sp>
        <p:nvSpPr>
          <p:cNvPr id="32" name="Google Shape;151;p21"/>
          <p:cNvSpPr/>
          <p:nvPr/>
        </p:nvSpPr>
        <p:spPr>
          <a:xfrm>
            <a:off x="4331180" y="4192773"/>
            <a:ext cx="78300" cy="2269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52;p21"/>
          <p:cNvSpPr/>
          <p:nvPr/>
        </p:nvSpPr>
        <p:spPr>
          <a:xfrm>
            <a:off x="512687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53;p21"/>
          <p:cNvSpPr/>
          <p:nvPr/>
        </p:nvSpPr>
        <p:spPr>
          <a:xfrm>
            <a:off x="6176504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54;p21"/>
          <p:cNvSpPr/>
          <p:nvPr/>
        </p:nvSpPr>
        <p:spPr>
          <a:xfrm>
            <a:off x="701248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55;p21"/>
          <p:cNvSpPr/>
          <p:nvPr/>
        </p:nvSpPr>
        <p:spPr>
          <a:xfrm>
            <a:off x="7943030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55;p21"/>
          <p:cNvSpPr/>
          <p:nvPr/>
        </p:nvSpPr>
        <p:spPr>
          <a:xfrm>
            <a:off x="8492455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3017902" y="4443969"/>
            <a:ext cx="7131711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SRL model</a:t>
            </a:r>
            <a:endParaRPr lang="en-US" sz="3600" b="1"/>
          </a:p>
        </p:txBody>
      </p:sp>
      <p:sp>
        <p:nvSpPr>
          <p:cNvPr id="40" name="Google Shape;155;p21"/>
          <p:cNvSpPr/>
          <p:nvPr/>
        </p:nvSpPr>
        <p:spPr>
          <a:xfrm>
            <a:off x="9214762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5;p21"/>
          <p:cNvSpPr/>
          <p:nvPr/>
        </p:nvSpPr>
        <p:spPr>
          <a:xfrm>
            <a:off x="9983873" y="4198365"/>
            <a:ext cx="783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2010124" y="3787957"/>
            <a:ext cx="1320780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6" name="Google Shape;149;p21"/>
          <p:cNvSpPr txBox="1">
            <a:spLocks/>
          </p:cNvSpPr>
          <p:nvPr/>
        </p:nvSpPr>
        <p:spPr>
          <a:xfrm>
            <a:off x="4026409" y="5021114"/>
            <a:ext cx="6292816" cy="9004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Actor </a:t>
            </a:r>
            <a:r>
              <a:rPr lang="en-US" sz="2000" dirty="0" smtClean="0">
                <a:solidFill>
                  <a:srgbClr val="9900FF"/>
                </a:solidFill>
              </a:rPr>
              <a:t>   Verb</a:t>
            </a:r>
            <a:r>
              <a:rPr lang="en" sz="2000" dirty="0" smtClean="0">
                <a:solidFill>
                  <a:srgbClr val="9900FF"/>
                </a:solidFill>
              </a:rPr>
              <a:t> </a:t>
            </a:r>
            <a:r>
              <a:rPr lang="en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    </a:t>
            </a:r>
            <a:r>
              <a:rPr lang="en-US" sz="2000" dirty="0" smtClean="0">
                <a:solidFill>
                  <a:srgbClr val="38761D"/>
                </a:solidFill>
              </a:rPr>
              <a:t>Patient  Patient.    </a:t>
            </a:r>
            <a:r>
              <a:rPr lang="en-US" sz="2000" dirty="0" smtClean="0">
                <a:solidFill>
                  <a:srgbClr val="000000"/>
                </a:solidFill>
              </a:rPr>
              <a:t>NA   </a:t>
            </a:r>
            <a:r>
              <a:rPr lang="en-US" sz="2000" dirty="0" smtClean="0">
                <a:solidFill>
                  <a:srgbClr val="00B0F0"/>
                </a:solidFill>
              </a:rPr>
              <a:t>Tool    Tool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NA	   </a:t>
            </a:r>
            <a:r>
              <a:rPr lang="en-US" sz="2000" dirty="0" smtClean="0">
                <a:solidFill>
                  <a:srgbClr val="9900FF"/>
                </a:solidFill>
              </a:rPr>
              <a:t>Predicate</a:t>
            </a:r>
            <a:endParaRPr lang="en" sz="2000" dirty="0">
              <a:solidFill>
                <a:srgbClr val="9900FF"/>
              </a:solidFill>
            </a:endParaRPr>
          </a:p>
          <a:p>
            <a:pPr marL="0" indent="0"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2000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67" name="Google Shape;159;p21"/>
          <p:cNvSpPr/>
          <p:nvPr/>
        </p:nvSpPr>
        <p:spPr>
          <a:xfrm>
            <a:off x="433118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60;p21"/>
          <p:cNvSpPr/>
          <p:nvPr/>
        </p:nvSpPr>
        <p:spPr>
          <a:xfrm>
            <a:off x="512687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61;p21"/>
          <p:cNvSpPr/>
          <p:nvPr/>
        </p:nvSpPr>
        <p:spPr>
          <a:xfrm>
            <a:off x="6176504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62;p21"/>
          <p:cNvSpPr/>
          <p:nvPr/>
        </p:nvSpPr>
        <p:spPr>
          <a:xfrm>
            <a:off x="7012482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63;p21"/>
          <p:cNvSpPr/>
          <p:nvPr/>
        </p:nvSpPr>
        <p:spPr>
          <a:xfrm>
            <a:off x="7943030" y="4940790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55;p21"/>
          <p:cNvSpPr/>
          <p:nvPr/>
        </p:nvSpPr>
        <p:spPr>
          <a:xfrm>
            <a:off x="8492455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72"/>
          <p:cNvSpPr txBox="1"/>
          <p:nvPr/>
        </p:nvSpPr>
        <p:spPr>
          <a:xfrm>
            <a:off x="2010123" y="5274745"/>
            <a:ext cx="1320781" cy="393199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74" name="Google Shape;155;p21"/>
          <p:cNvSpPr/>
          <p:nvPr/>
        </p:nvSpPr>
        <p:spPr>
          <a:xfrm>
            <a:off x="9214762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55;p21"/>
          <p:cNvSpPr/>
          <p:nvPr/>
        </p:nvSpPr>
        <p:spPr>
          <a:xfrm>
            <a:off x="9983873" y="4977145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49;p21"/>
          <p:cNvSpPr txBox="1">
            <a:spLocks/>
          </p:cNvSpPr>
          <p:nvPr/>
        </p:nvSpPr>
        <p:spPr>
          <a:xfrm>
            <a:off x="3632201" y="3539407"/>
            <a:ext cx="6934199" cy="6597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(John) </a:t>
            </a:r>
            <a:r>
              <a:rPr lang="en-US" sz="2400" u="sng" dirty="0">
                <a:solidFill>
                  <a:srgbClr val="9900FF"/>
                </a:solidFill>
              </a:rPr>
              <a:t>(broke)</a:t>
            </a:r>
            <a:r>
              <a:rPr lang="en-US" sz="2400" dirty="0">
                <a:solidFill>
                  <a:srgbClr val="38761D"/>
                </a:solidFill>
              </a:rPr>
              <a:t> (the</a:t>
            </a:r>
            <a:r>
              <a:rPr lang="en" sz="2400" dirty="0">
                <a:solidFill>
                  <a:srgbClr val="38761D"/>
                </a:solidFill>
              </a:rPr>
              <a:t> </a:t>
            </a:r>
            <a:r>
              <a:rPr lang="en-US" sz="2400" dirty="0">
                <a:solidFill>
                  <a:srgbClr val="38761D"/>
                </a:solidFill>
              </a:rPr>
              <a:t> window) </a:t>
            </a:r>
            <a:r>
              <a:rPr lang="en-US" sz="2400" dirty="0">
                <a:solidFill>
                  <a:schemeClr val="tx1"/>
                </a:solidFill>
              </a:rPr>
              <a:t>with  </a:t>
            </a:r>
            <a:r>
              <a:rPr lang="en-US" sz="2400" dirty="0">
                <a:solidFill>
                  <a:srgbClr val="00B0F0"/>
                </a:solidFill>
              </a:rPr>
              <a:t>(a  hammer) </a:t>
            </a:r>
            <a:r>
              <a:rPr lang="ko-KR" altLang="en-US" sz="2400" dirty="0" smtClean="0">
                <a:solidFill>
                  <a:srgbClr val="00B0F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" sz="24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2400" dirty="0" smtClean="0">
                <a:solidFill>
                  <a:srgbClr val="000000"/>
                </a:solidFill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496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>
                <a:sym typeface="Verdana"/>
              </a:rPr>
              <a:t>Traditionally, </a:t>
            </a:r>
            <a:r>
              <a:rPr lang="en-US" altLang="ko-KR" sz="2800" dirty="0" smtClean="0">
                <a:sym typeface="Verdana"/>
              </a:rPr>
              <a:t>SRL span </a:t>
            </a:r>
            <a:r>
              <a:rPr lang="en-US" altLang="ko-KR" sz="2800" dirty="0">
                <a:sym typeface="Verdana"/>
              </a:rPr>
              <a:t>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</a:t>
            </a:r>
            <a:r>
              <a:rPr lang="en-US" altLang="ko-KR" sz="2800" dirty="0" smtClean="0">
                <a:sym typeface="Verdana"/>
              </a:rPr>
              <a:t>syntactic tree. 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63" y="2534441"/>
            <a:ext cx="2294518" cy="2750488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>
                <a:sym typeface="Verdana"/>
              </a:rPr>
              <a:t>Traditionally, </a:t>
            </a:r>
            <a:r>
              <a:rPr lang="en-US" altLang="ko-KR" sz="2800" dirty="0" smtClean="0">
                <a:sym typeface="Verdana"/>
              </a:rPr>
              <a:t>SRL span </a:t>
            </a:r>
            <a:r>
              <a:rPr lang="en-US" altLang="ko-KR" sz="2800" dirty="0">
                <a:sym typeface="Verdana"/>
              </a:rPr>
              <a:t>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</a:t>
            </a:r>
            <a:r>
              <a:rPr lang="en-US" altLang="ko-KR" sz="2800" dirty="0" smtClean="0">
                <a:sym typeface="Verdana"/>
              </a:rPr>
              <a:t>syntactic tree. 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4651" y="31544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4144" y="3163755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6735144" y="2693841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307747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3075371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5280450" y="31403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3115060" y="3725320"/>
            <a:ext cx="464737" cy="520713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uble Bracket 20"/>
          <p:cNvSpPr/>
          <p:nvPr/>
        </p:nvSpPr>
        <p:spPr>
          <a:xfrm>
            <a:off x="3518428" y="4111834"/>
            <a:ext cx="785445" cy="784758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uble Bracket 21"/>
          <p:cNvSpPr/>
          <p:nvPr/>
        </p:nvSpPr>
        <p:spPr>
          <a:xfrm>
            <a:off x="4242072" y="4723039"/>
            <a:ext cx="207393" cy="784758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uble Bracket 23"/>
          <p:cNvSpPr/>
          <p:nvPr/>
        </p:nvSpPr>
        <p:spPr>
          <a:xfrm>
            <a:off x="4462552" y="4724770"/>
            <a:ext cx="834455" cy="784758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uble Bracket 26"/>
          <p:cNvSpPr/>
          <p:nvPr/>
        </p:nvSpPr>
        <p:spPr>
          <a:xfrm>
            <a:off x="4160832" y="4393761"/>
            <a:ext cx="1095996" cy="1125605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uble Bracket 27"/>
          <p:cNvSpPr/>
          <p:nvPr/>
        </p:nvSpPr>
        <p:spPr>
          <a:xfrm>
            <a:off x="3344517" y="3725321"/>
            <a:ext cx="1952490" cy="1946446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uble Bracket 30"/>
          <p:cNvSpPr/>
          <p:nvPr/>
        </p:nvSpPr>
        <p:spPr>
          <a:xfrm>
            <a:off x="2661660" y="3294749"/>
            <a:ext cx="2717163" cy="2690685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1906635" y="31031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75421" y="25975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3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63" y="2534441"/>
            <a:ext cx="2294518" cy="2750488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31544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75421" y="25975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3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Traditionally, SRL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tree. 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735144" y="2693841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68" name="Left Brace 67"/>
          <p:cNvSpPr/>
          <p:nvPr/>
        </p:nvSpPr>
        <p:spPr>
          <a:xfrm rot="10800000">
            <a:off x="10100936" y="307747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/>
          <p:cNvSpPr/>
          <p:nvPr/>
        </p:nvSpPr>
        <p:spPr>
          <a:xfrm>
            <a:off x="6308560" y="3075371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73840" y="2412848"/>
            <a:ext cx="4832884" cy="257824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195" y="2921768"/>
            <a:ext cx="359880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0366793" y="3313955"/>
            <a:ext cx="1730555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Constraint space</a:t>
            </a:r>
            <a:endParaRPr lang="en-US" sz="2800" b="1"/>
          </a:p>
        </p:txBody>
      </p:sp>
      <p:sp>
        <p:nvSpPr>
          <p:cNvPr id="44" name="Rectangle 43"/>
          <p:cNvSpPr/>
          <p:nvPr/>
        </p:nvSpPr>
        <p:spPr>
          <a:xfrm>
            <a:off x="6316571" y="5452760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Constraint violating</a:t>
            </a:r>
            <a:endParaRPr lang="en-US" sz="2400"/>
          </a:p>
        </p:txBody>
      </p:sp>
      <p:sp>
        <p:nvSpPr>
          <p:cNvPr id="45" name="Rectangle 44"/>
          <p:cNvSpPr/>
          <p:nvPr/>
        </p:nvSpPr>
        <p:spPr>
          <a:xfrm>
            <a:off x="4581384" y="5914425"/>
            <a:ext cx="7129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mtClean="0">
                <a:sym typeface="Verdana"/>
              </a:rPr>
              <a:t>If output has a span that is not on the constraint space</a:t>
            </a:r>
            <a:endParaRPr lang="en-US" sz="2400" b="1"/>
          </a:p>
        </p:txBody>
      </p:sp>
      <p:sp>
        <p:nvSpPr>
          <p:cNvPr id="47" name="Right Arrow 46"/>
          <p:cNvSpPr/>
          <p:nvPr/>
        </p:nvSpPr>
        <p:spPr>
          <a:xfrm>
            <a:off x="5280450" y="31403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906635" y="31031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84144" y="3163755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755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31544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How about neural SRL models?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455668" y="2743233"/>
            <a:ext cx="535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In contrast, 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neural model without syntactic information </a:t>
            </a:r>
            <a:r>
              <a:rPr lang="en-US" altLang="ko-KR" sz="2400" dirty="0">
                <a:solidFill>
                  <a:srgbClr val="3848E4"/>
                </a:solidFill>
                <a:sym typeface="Verdana"/>
              </a:rPr>
              <a:t>can 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 generate </a:t>
            </a:r>
            <a:br>
              <a:rPr lang="en-US" altLang="ko-KR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all </a:t>
            </a:r>
            <a:r>
              <a:rPr lang="en-US" altLang="ko-KR" sz="2400" b="1" dirty="0">
                <a:solidFill>
                  <a:srgbClr val="3848E4"/>
                </a:solidFill>
                <a:sym typeface="Verdana"/>
              </a:rPr>
              <a:t>possible </a:t>
            </a:r>
            <a:r>
              <a:rPr lang="en-US" altLang="ko-KR" sz="2400" dirty="0">
                <a:solidFill>
                  <a:srgbClr val="3848E4"/>
                </a:solidFill>
                <a:sym typeface="Verdana"/>
              </a:rPr>
              <a:t>“spans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” given sentence.</a:t>
            </a:r>
            <a:endParaRPr lang="en-US" altLang="ko-KR" sz="2000" b="1" dirty="0">
              <a:solidFill>
                <a:srgbClr val="3848E4"/>
              </a:solidFill>
              <a:sym typeface="Verdana"/>
            </a:endParaRPr>
          </a:p>
          <a:p>
            <a:pPr algn="ctr"/>
            <a:endParaRPr lang="en-US" sz="2400" dirty="0">
              <a:solidFill>
                <a:srgbClr val="3848E4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2578" y="25100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8381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31403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31031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1" name="TextBox 20"/>
          <p:cNvSpPr txBox="1"/>
          <p:nvPr/>
        </p:nvSpPr>
        <p:spPr>
          <a:xfrm>
            <a:off x="377500" y="2604226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22281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9138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31544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45180" y="262069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He)(walked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in the 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421" y="25975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2578" y="25481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8381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31403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31031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6190762" y="268389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flipH="1">
            <a:off x="10487979" y="268808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6379435" y="222989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500" y="2604226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7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How about neural SRL models?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832291" y="5486341"/>
            <a:ext cx="535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In contrast, 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neural model without syntactic information </a:t>
            </a:r>
            <a:r>
              <a:rPr lang="en-US" altLang="ko-KR" sz="2400" dirty="0">
                <a:solidFill>
                  <a:srgbClr val="3848E4"/>
                </a:solidFill>
                <a:sym typeface="Verdana"/>
              </a:rPr>
              <a:t>can 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 generate </a:t>
            </a:r>
            <a:br>
              <a:rPr lang="en-US" altLang="ko-KR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all </a:t>
            </a:r>
            <a:r>
              <a:rPr lang="en-US" altLang="ko-KR" sz="2400" b="1" dirty="0">
                <a:solidFill>
                  <a:srgbClr val="3848E4"/>
                </a:solidFill>
                <a:sym typeface="Verdana"/>
              </a:rPr>
              <a:t>possible </a:t>
            </a:r>
            <a:r>
              <a:rPr lang="en-US" altLang="ko-KR" sz="2400" dirty="0">
                <a:solidFill>
                  <a:srgbClr val="3848E4"/>
                </a:solidFill>
                <a:sym typeface="Verdana"/>
              </a:rPr>
              <a:t>“spans</a:t>
            </a:r>
            <a:r>
              <a:rPr lang="en-US" altLang="ko-KR" sz="2400" dirty="0" smtClean="0">
                <a:solidFill>
                  <a:srgbClr val="3848E4"/>
                </a:solidFill>
                <a:sym typeface="Verdana"/>
              </a:rPr>
              <a:t>” given sentence.</a:t>
            </a:r>
            <a:endParaRPr lang="en-US" altLang="ko-KR" sz="2000" b="1" dirty="0">
              <a:solidFill>
                <a:srgbClr val="3848E4"/>
              </a:solidFill>
              <a:sym typeface="Verdana"/>
            </a:endParaRPr>
          </a:p>
          <a:p>
            <a:pPr algn="ctr"/>
            <a:endParaRPr lang="en-US" sz="2400" dirty="0">
              <a:solidFill>
                <a:srgbClr val="384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0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45180" y="218889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He) (walked in)(the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(He)(walked in the park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421" y="21657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2578" y="21163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4063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27085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26713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806019" y="5069318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46" name="Left Brace 45"/>
          <p:cNvSpPr/>
          <p:nvPr/>
        </p:nvSpPr>
        <p:spPr>
          <a:xfrm rot="10800000">
            <a:off x="10171811" y="5481527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>
            <a:off x="6379435" y="547942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601070" y="4792284"/>
            <a:ext cx="5285600" cy="210034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70" y="5325821"/>
            <a:ext cx="359880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0" name="TextBox 49"/>
          <p:cNvSpPr txBox="1"/>
          <p:nvPr/>
        </p:nvSpPr>
        <p:spPr>
          <a:xfrm>
            <a:off x="10437668" y="5718008"/>
            <a:ext cx="1730555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Constraint space</a:t>
            </a:r>
            <a:endParaRPr lang="en-US" sz="2800" b="1"/>
          </a:p>
        </p:txBody>
      </p:sp>
      <p:sp>
        <p:nvSpPr>
          <p:cNvPr id="26" name="TextBox 25"/>
          <p:cNvSpPr txBox="1"/>
          <p:nvPr/>
        </p:nvSpPr>
        <p:spPr>
          <a:xfrm>
            <a:off x="6584144" y="5418014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28" name="Left Brace 27"/>
          <p:cNvSpPr/>
          <p:nvPr/>
        </p:nvSpPr>
        <p:spPr>
          <a:xfrm>
            <a:off x="6190762" y="225209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10487979" y="225628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79435" y="179809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8848" y="5550910"/>
            <a:ext cx="5458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Comparing to the </a:t>
            </a:r>
            <a:r>
              <a:rPr lang="ko-KR" altLang="en-US" sz="2400" b="1" dirty="0" smtClean="0">
                <a:solidFill>
                  <a:srgbClr val="3848E4"/>
                </a:solidFill>
                <a:sym typeface="Verdana"/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  <a:sym typeface="Verdana"/>
              </a:rPr>
              <a:t>constraint space </a:t>
            </a:r>
            <a:r>
              <a:rPr lang="en-US" sz="2400" dirty="0" smtClean="0">
                <a:solidFill>
                  <a:srgbClr val="3848E4"/>
                </a:solidFill>
                <a:sym typeface="Verdana"/>
              </a:rPr>
              <a:t/>
            </a:r>
            <a:br>
              <a:rPr lang="en-US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sz="2400" dirty="0" smtClean="0">
                <a:solidFill>
                  <a:srgbClr val="3848E4"/>
                </a:solidFill>
                <a:sym typeface="Verdana"/>
              </a:rPr>
              <a:t>obtained from the parse tree.</a:t>
            </a:r>
            <a:endParaRPr lang="en-US" sz="2400" dirty="0">
              <a:solidFill>
                <a:srgbClr val="3848E4"/>
              </a:solidFill>
            </a:endParaRPr>
          </a:p>
        </p:txBody>
      </p:sp>
      <p:sp>
        <p:nvSpPr>
          <p:cNvPr id="40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How about neural SRL models?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0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45180" y="218889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>
                <a:solidFill>
                  <a:srgbClr val="FF0000"/>
                </a:solidFill>
              </a:rPr>
              <a:t>(walked in)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walked) (in the park)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 walked in the)(park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(He)(walked in the 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421" y="21657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2578" y="21163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4063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27085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26713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>
            <a:off x="6190762" y="225209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 flipH="1">
            <a:off x="10487979" y="225628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06019" y="5069318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33" name="Left Brace 32"/>
          <p:cNvSpPr/>
          <p:nvPr/>
        </p:nvSpPr>
        <p:spPr>
          <a:xfrm rot="10800000">
            <a:off x="10171811" y="5481527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6379435" y="547942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601070" y="4792284"/>
            <a:ext cx="5285600" cy="210034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70" y="5325821"/>
            <a:ext cx="359880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10437668" y="5718008"/>
            <a:ext cx="1730555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Constraint space</a:t>
            </a:r>
            <a:endParaRPr lang="en-US" sz="2800" b="1"/>
          </a:p>
        </p:txBody>
      </p:sp>
      <p:sp>
        <p:nvSpPr>
          <p:cNvPr id="44" name="TextBox 43"/>
          <p:cNvSpPr txBox="1"/>
          <p:nvPr/>
        </p:nvSpPr>
        <p:spPr>
          <a:xfrm>
            <a:off x="6584144" y="5418014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658848" y="5550910"/>
            <a:ext cx="5458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Comparing to the </a:t>
            </a:r>
            <a:r>
              <a:rPr lang="ko-KR" altLang="en-US" sz="2400" b="1" dirty="0" smtClean="0">
                <a:solidFill>
                  <a:srgbClr val="3848E4"/>
                </a:solidFill>
                <a:sym typeface="Verdana"/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  <a:sym typeface="Verdana"/>
              </a:rPr>
              <a:t>constraint space </a:t>
            </a:r>
            <a:r>
              <a:rPr lang="en-US" sz="2400" dirty="0" smtClean="0">
                <a:solidFill>
                  <a:srgbClr val="3848E4"/>
                </a:solidFill>
                <a:sym typeface="Verdana"/>
              </a:rPr>
              <a:t/>
            </a:r>
            <a:br>
              <a:rPr lang="en-US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sz="2400" dirty="0" smtClean="0">
                <a:solidFill>
                  <a:srgbClr val="3848E4"/>
                </a:solidFill>
                <a:sym typeface="Verdana"/>
              </a:rPr>
              <a:t>obtained from the parse tree.</a:t>
            </a:r>
            <a:endParaRPr lang="en-US" sz="2400" dirty="0">
              <a:solidFill>
                <a:srgbClr val="3848E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79435" y="179809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How about neural SRL models?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2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smtClean="0">
                <a:sym typeface="Verdana"/>
              </a:rPr>
              <a:t>Example of a grammar</a:t>
            </a:r>
          </a:p>
          <a:p>
            <a:pPr lvl="1"/>
            <a:r>
              <a:rPr lang="en-US" altLang="ko-KR" sz="2400" u="sng" smtClean="0">
                <a:sym typeface="Verdana"/>
              </a:rPr>
              <a:t>I are</a:t>
            </a:r>
            <a:r>
              <a:rPr lang="en-US" altLang="ko-KR" sz="2400" smtClean="0">
                <a:sym typeface="Verdana"/>
              </a:rPr>
              <a:t> presenting </a:t>
            </a:r>
            <a:r>
              <a:rPr lang="en-US" altLang="ko-KR" sz="2400">
                <a:sym typeface="Verdana"/>
              </a:rPr>
              <a:t>virtually.</a:t>
            </a:r>
            <a:endParaRPr lang="en-US" altLang="ko-KR" sz="2400" smtClean="0">
              <a:sym typeface="Verdana"/>
            </a:endParaRPr>
          </a:p>
          <a:p>
            <a:pPr lvl="1"/>
            <a:r>
              <a:rPr lang="en-US" altLang="ko-KR" sz="2400" u="sng" smtClean="0">
                <a:sym typeface="Verdana"/>
              </a:rPr>
              <a:t>I am</a:t>
            </a:r>
            <a:r>
              <a:rPr lang="en-US" altLang="ko-KR" sz="2400">
                <a:sym typeface="Verdana"/>
              </a:rPr>
              <a:t> presenting virtually.</a:t>
            </a:r>
            <a:r>
              <a:rPr lang="en-US" altLang="ko-KR" sz="2400" u="sng" smtClean="0">
                <a:sym typeface="Verdana"/>
              </a:rPr>
              <a:t> </a:t>
            </a:r>
          </a:p>
          <a:p>
            <a:pPr lvl="1"/>
            <a:endParaRPr lang="en-US" altLang="ko-KR" sz="2400">
              <a:sym typeface="Verdana"/>
            </a:endParaRPr>
          </a:p>
          <a:p>
            <a:pPr lvl="1"/>
            <a:r>
              <a:rPr lang="en-US" altLang="ko-KR" sz="2400" smtClean="0">
                <a:sym typeface="Verdana"/>
              </a:rPr>
              <a:t>The </a:t>
            </a:r>
            <a:r>
              <a:rPr lang="en-US" altLang="ko-KR" sz="2400" u="sng" smtClean="0">
                <a:sym typeface="Verdana"/>
              </a:rPr>
              <a:t>keys is</a:t>
            </a:r>
            <a:r>
              <a:rPr lang="en-US" altLang="ko-KR" sz="2400" smtClean="0">
                <a:sym typeface="Verdana"/>
              </a:rPr>
              <a:t> on the table.</a:t>
            </a:r>
          </a:p>
          <a:p>
            <a:pPr lvl="1"/>
            <a:r>
              <a:rPr lang="en-US" altLang="ko-KR" sz="2400" smtClean="0">
                <a:sym typeface="Verdana"/>
              </a:rPr>
              <a:t>The </a:t>
            </a:r>
            <a:r>
              <a:rPr lang="en-US" altLang="ko-KR" sz="2400" u="sng" smtClean="0">
                <a:sym typeface="Verdana"/>
              </a:rPr>
              <a:t>keys are</a:t>
            </a:r>
            <a:r>
              <a:rPr lang="en-US" altLang="ko-KR" sz="2400" smtClean="0">
                <a:sym typeface="Verdana"/>
              </a:rPr>
              <a:t> on the table. </a:t>
            </a:r>
          </a:p>
          <a:p>
            <a:pPr lvl="1"/>
            <a:endParaRPr lang="en-US" altLang="ko-KR" sz="2400">
              <a:sym typeface="Verdana"/>
            </a:endParaRPr>
          </a:p>
          <a:p>
            <a:pPr lvl="1"/>
            <a:r>
              <a:rPr lang="en-US" altLang="ko-KR" sz="2400" smtClean="0">
                <a:sym typeface="Verdana"/>
              </a:rPr>
              <a:t>The </a:t>
            </a:r>
            <a:r>
              <a:rPr lang="en-US" altLang="ko-KR" sz="2400" u="sng" smtClean="0">
                <a:sym typeface="Verdana"/>
              </a:rPr>
              <a:t>keys</a:t>
            </a:r>
            <a:r>
              <a:rPr lang="en-US" altLang="ko-KR" sz="2400" smtClean="0">
                <a:sym typeface="Verdana"/>
              </a:rPr>
              <a:t> to the cabinet </a:t>
            </a:r>
            <a:r>
              <a:rPr lang="en-US" altLang="ko-KR" sz="2400" u="sng" smtClean="0">
                <a:sym typeface="Verdana"/>
              </a:rPr>
              <a:t>is </a:t>
            </a:r>
            <a:r>
              <a:rPr lang="en-US" altLang="ko-KR" sz="240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>
                <a:sym typeface="Verdana"/>
              </a:rPr>
              <a:t>The </a:t>
            </a:r>
            <a:r>
              <a:rPr lang="en-US" altLang="ko-KR" sz="2400" u="sng" smtClean="0">
                <a:sym typeface="Verdana"/>
              </a:rPr>
              <a:t>keys</a:t>
            </a:r>
            <a:r>
              <a:rPr lang="en-US" altLang="ko-KR" sz="2400" smtClean="0">
                <a:sym typeface="Verdana"/>
              </a:rPr>
              <a:t> to </a:t>
            </a:r>
            <a:r>
              <a:rPr lang="en-US" altLang="ko-KR" sz="2400">
                <a:sym typeface="Verdana"/>
              </a:rPr>
              <a:t>the cabinet </a:t>
            </a:r>
            <a:r>
              <a:rPr lang="en-US" altLang="ko-KR" sz="2400" u="sng" smtClean="0">
                <a:sym typeface="Verdana"/>
              </a:rPr>
              <a:t>are</a:t>
            </a:r>
            <a:r>
              <a:rPr lang="en-US" altLang="ko-KR" sz="2400" smtClean="0">
                <a:sym typeface="Verdana"/>
              </a:rPr>
              <a:t> </a:t>
            </a:r>
            <a:r>
              <a:rPr lang="en-US" altLang="ko-KR" sz="2400">
                <a:sym typeface="Verdana"/>
              </a:rPr>
              <a:t>on the table.</a:t>
            </a: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>
              <a:sym typeface="Verdana"/>
            </a:endParaRPr>
          </a:p>
          <a:p>
            <a:pPr lvl="1"/>
            <a:endParaRPr lang="en-US" altLang="ko-KR" sz="2400" smtClean="0">
              <a:sym typeface="Verdana"/>
            </a:endParaRPr>
          </a:p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8861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Some examples are from 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Dependencies,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45180" y="218889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>
                <a:solidFill>
                  <a:srgbClr val="FF0000"/>
                </a:solidFill>
              </a:rPr>
              <a:t>(walked in)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smtClean="0">
                <a:solidFill>
                  <a:srgbClr val="FF0000"/>
                </a:solidFill>
              </a:rPr>
              <a:t>(</a:t>
            </a:r>
            <a:r>
              <a:rPr lang="en-US" sz="2800" strike="sngStrike">
                <a:solidFill>
                  <a:srgbClr val="FF0000"/>
                </a:solidFill>
              </a:rPr>
              <a:t>He walked) 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 in the)(park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(He)(walked in the 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421" y="21657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3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>
                <a:sym typeface="Verdana"/>
              </a:rPr>
              <a:t>How about neural SRL models</a:t>
            </a:r>
            <a:r>
              <a:rPr lang="en-US" altLang="ko-KR" sz="2800" smtClean="0">
                <a:sym typeface="Verdana"/>
              </a:rPr>
              <a:t>?</a:t>
            </a:r>
            <a:endParaRPr lang="en-US" altLang="ko-KR" sz="2800" b="1" i="1">
              <a:sym typeface="Verdan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82578" y="21163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4063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27085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26713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>
            <a:off x="6190762" y="225209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flipH="1">
            <a:off x="10487979" y="225628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06019" y="5069318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29" name="Left Brace 28"/>
          <p:cNvSpPr/>
          <p:nvPr/>
        </p:nvSpPr>
        <p:spPr>
          <a:xfrm rot="10800000">
            <a:off x="10171811" y="5481527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6379435" y="547942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601070" y="4792284"/>
            <a:ext cx="5285600" cy="210034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70" y="5325821"/>
            <a:ext cx="359880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0437668" y="5718008"/>
            <a:ext cx="1730555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Constraint space</a:t>
            </a:r>
            <a:endParaRPr lang="en-US" sz="2800" b="1"/>
          </a:p>
        </p:txBody>
      </p:sp>
      <p:sp>
        <p:nvSpPr>
          <p:cNvPr id="35" name="TextBox 34"/>
          <p:cNvSpPr txBox="1"/>
          <p:nvPr/>
        </p:nvSpPr>
        <p:spPr>
          <a:xfrm>
            <a:off x="6584144" y="5418014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40" name="TextBox 39"/>
          <p:cNvSpPr txBox="1"/>
          <p:nvPr/>
        </p:nvSpPr>
        <p:spPr>
          <a:xfrm>
            <a:off x="6379435" y="179809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8848" y="5550910"/>
            <a:ext cx="5458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Comparing to the </a:t>
            </a:r>
            <a:r>
              <a:rPr lang="ko-KR" altLang="en-US" sz="2400" b="1" dirty="0" smtClean="0">
                <a:solidFill>
                  <a:srgbClr val="3848E4"/>
                </a:solidFill>
                <a:sym typeface="Verdana"/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  <a:sym typeface="Verdana"/>
              </a:rPr>
              <a:t>constraint space </a:t>
            </a:r>
            <a:r>
              <a:rPr lang="en-US" sz="2400" dirty="0" smtClean="0">
                <a:solidFill>
                  <a:srgbClr val="3848E4"/>
                </a:solidFill>
                <a:sym typeface="Verdana"/>
              </a:rPr>
              <a:t/>
            </a:r>
            <a:br>
              <a:rPr lang="en-US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sz="2400" dirty="0" smtClean="0">
                <a:solidFill>
                  <a:srgbClr val="3848E4"/>
                </a:solidFill>
                <a:sym typeface="Verdana"/>
              </a:rPr>
              <a:t>obtained from the parse tree.</a:t>
            </a:r>
            <a:endParaRPr lang="en-US" sz="2400" dirty="0">
              <a:solidFill>
                <a:srgbClr val="384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Syntactic constraint on SRL</a:t>
            </a:r>
            <a:endParaRPr lang="e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“He walked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545180" y="218889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>
                <a:solidFill>
                  <a:srgbClr val="FF0000"/>
                </a:solidFill>
              </a:rPr>
              <a:t>(walked in)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walked) 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(He)(walked in the 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Left Brace 42"/>
          <p:cNvSpPr/>
          <p:nvPr/>
        </p:nvSpPr>
        <p:spPr>
          <a:xfrm>
            <a:off x="6190762" y="225209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75421" y="2165713"/>
            <a:ext cx="1644283" cy="42101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flipH="1">
            <a:off x="10487979" y="225628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582578" y="2116321"/>
            <a:ext cx="2703684" cy="2246768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2913868" y="2406395"/>
            <a:ext cx="2207451" cy="174906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280450" y="2708566"/>
            <a:ext cx="1009490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906635" y="2671336"/>
            <a:ext cx="544264" cy="354703"/>
          </a:xfrm>
          <a:prstGeom prst="rightArrow">
            <a:avLst/>
          </a:prstGeom>
          <a:solidFill>
            <a:srgbClr val="3848E4"/>
          </a:solidFill>
          <a:ln>
            <a:solidFill>
              <a:srgbClr val="3848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06019" y="5069318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Possible span candidate</a:t>
            </a:r>
            <a:endParaRPr lang="en-US" sz="2400"/>
          </a:p>
        </p:txBody>
      </p:sp>
      <p:sp>
        <p:nvSpPr>
          <p:cNvPr id="51" name="Left Brace 50"/>
          <p:cNvSpPr/>
          <p:nvPr/>
        </p:nvSpPr>
        <p:spPr>
          <a:xfrm rot="10800000">
            <a:off x="10171811" y="5481527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/>
          <p:cNvSpPr/>
          <p:nvPr/>
        </p:nvSpPr>
        <p:spPr>
          <a:xfrm>
            <a:off x="6379435" y="5479424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601070" y="4792284"/>
            <a:ext cx="5285600" cy="210034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070" y="5325821"/>
            <a:ext cx="359880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10437668" y="5718008"/>
            <a:ext cx="1730555" cy="95410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mtClean="0"/>
              <a:t>Constraint space</a:t>
            </a:r>
            <a:endParaRPr lang="en-US" sz="2800" b="1"/>
          </a:p>
        </p:txBody>
      </p:sp>
      <p:sp>
        <p:nvSpPr>
          <p:cNvPr id="57" name="TextBox 56"/>
          <p:cNvSpPr txBox="1"/>
          <p:nvPr/>
        </p:nvSpPr>
        <p:spPr>
          <a:xfrm>
            <a:off x="6584144" y="5418014"/>
            <a:ext cx="370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(He</a:t>
            </a:r>
            <a:r>
              <a:rPr lang="en-US" sz="2400" smtClean="0"/>
              <a:t>), (</a:t>
            </a:r>
            <a:r>
              <a:rPr lang="en-US" sz="2400"/>
              <a:t>walked</a:t>
            </a:r>
            <a:r>
              <a:rPr lang="en-US" sz="2400" smtClean="0"/>
              <a:t>),(in),(the park), (</a:t>
            </a:r>
            <a:r>
              <a:rPr lang="en-US" sz="2400"/>
              <a:t>in the park</a:t>
            </a:r>
            <a:r>
              <a:rPr lang="en-US" sz="2400" smtClean="0"/>
              <a:t>), </a:t>
            </a:r>
          </a:p>
          <a:p>
            <a:r>
              <a:rPr lang="en-US" sz="2400" smtClean="0"/>
              <a:t>(walked in the park),</a:t>
            </a:r>
            <a:br>
              <a:rPr lang="en-US" sz="2400" smtClean="0"/>
            </a:br>
            <a:r>
              <a:rPr lang="en-US" sz="2400" smtClean="0"/>
              <a:t>(He walked in the park)</a:t>
            </a:r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6379435" y="179809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848" y="5550910"/>
            <a:ext cx="5458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848E4"/>
                </a:solidFill>
                <a:sym typeface="Verdana"/>
              </a:rPr>
              <a:t>Comparing to the </a:t>
            </a:r>
            <a:r>
              <a:rPr lang="ko-KR" altLang="en-US" sz="2400" b="1" dirty="0" smtClean="0">
                <a:solidFill>
                  <a:srgbClr val="3848E4"/>
                </a:solidFill>
                <a:sym typeface="Verdana"/>
              </a:rPr>
              <a:t> </a:t>
            </a:r>
            <a:r>
              <a:rPr lang="en-US" sz="2400" b="1" dirty="0" smtClean="0">
                <a:solidFill>
                  <a:srgbClr val="3848E4"/>
                </a:solidFill>
                <a:sym typeface="Verdana"/>
              </a:rPr>
              <a:t>constraint space </a:t>
            </a:r>
            <a:r>
              <a:rPr lang="en-US" sz="2400" dirty="0" smtClean="0">
                <a:solidFill>
                  <a:srgbClr val="3848E4"/>
                </a:solidFill>
                <a:sym typeface="Verdana"/>
              </a:rPr>
              <a:t/>
            </a:r>
            <a:br>
              <a:rPr lang="en-US" sz="2400" dirty="0" smtClean="0">
                <a:solidFill>
                  <a:srgbClr val="3848E4"/>
                </a:solidFill>
                <a:sym typeface="Verdana"/>
              </a:rPr>
            </a:br>
            <a:r>
              <a:rPr lang="en-US" sz="2400" dirty="0" smtClean="0">
                <a:solidFill>
                  <a:srgbClr val="3848E4"/>
                </a:solidFill>
                <a:sym typeface="Verdana"/>
              </a:rPr>
              <a:t>obtained from the parse tree.</a:t>
            </a:r>
            <a:endParaRPr lang="en-US" sz="2400" dirty="0">
              <a:solidFill>
                <a:srgbClr val="3848E4"/>
              </a:solidFill>
            </a:endParaRPr>
          </a:p>
        </p:txBody>
      </p:sp>
      <p:sp>
        <p:nvSpPr>
          <p:cNvPr id="31" name="Text Placeholder 10"/>
          <p:cNvSpPr>
            <a:spLocks noGrp="1"/>
          </p:cNvSpPr>
          <p:nvPr>
            <p:ph type="body" idx="1"/>
          </p:nvPr>
        </p:nvSpPr>
        <p:spPr>
          <a:xfrm>
            <a:off x="415600" y="1549333"/>
            <a:ext cx="11360800" cy="4555200"/>
          </a:xfrm>
        </p:spPr>
        <p:txBody>
          <a:bodyPr/>
          <a:lstStyle/>
          <a:p>
            <a:r>
              <a:rPr lang="en-US" altLang="ko-KR" sz="2800" dirty="0" smtClean="0">
                <a:sym typeface="Verdana"/>
              </a:rPr>
              <a:t>How about neural SRL models?</a:t>
            </a:r>
            <a:endParaRPr lang="en-US" altLang="ko-KR" sz="2800" b="1" i="1" dirty="0">
              <a:sym typeface="Verdan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Constraint function on SRL.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33693" y="1864562"/>
            <a:ext cx="12155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6">
                    <a:lumMod val="50000"/>
                  </a:schemeClr>
                </a:solidFill>
              </a:rPr>
              <a:t> g(y, L</a:t>
            </a:r>
            <a:r>
              <a:rPr lang="en-US" sz="2800" u="sng" baseline="30000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sz="2800" u="sng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0.33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0.5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1.0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0.0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0.0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08566" y="4127937"/>
                <a:ext cx="6632720" cy="845168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g(y, L</a:t>
                </a:r>
                <a:r>
                  <a:rPr lang="en-US" sz="2800" baseline="30000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spans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parse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tree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/>
                            </a:solidFill>
                          </a:rPr>
                          <m:t>#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spans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</a:rPr>
                          <m:t>emitted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66" y="4127937"/>
                <a:ext cx="6632720" cy="845168"/>
              </a:xfrm>
              <a:prstGeom prst="rect">
                <a:avLst/>
              </a:prstGeom>
              <a:blipFill rotWithShape="0">
                <a:blip r:embed="rId3"/>
                <a:stretch>
                  <a:fillRect l="-1930" b="-2158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/>
          <p:cNvSpPr/>
          <p:nvPr/>
        </p:nvSpPr>
        <p:spPr>
          <a:xfrm>
            <a:off x="7752775" y="384646"/>
            <a:ext cx="2268812" cy="995082"/>
          </a:xfrm>
          <a:prstGeom prst="cloud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rgbClr val="A8C8FB"/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Rules/ Constraint</a:t>
            </a:r>
            <a:endParaRPr 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765" y="402793"/>
            <a:ext cx="1187071" cy="958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r="42932"/>
          <a:stretch/>
        </p:blipFill>
        <p:spPr>
          <a:xfrm>
            <a:off x="9898455" y="135746"/>
            <a:ext cx="1098491" cy="4083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10096147" y="674268"/>
            <a:ext cx="749429" cy="2784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56706" cy="45552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Verdana"/>
              </a:rPr>
              <a:t>Measuring degree of constraint violation.</a:t>
            </a:r>
          </a:p>
          <a:p>
            <a:endParaRPr lang="en-US" altLang="ko-KR" dirty="0" smtClean="0">
              <a:sym typeface="Verdana"/>
            </a:endParaRPr>
          </a:p>
          <a:p>
            <a:r>
              <a:rPr lang="en-US" dirty="0" smtClean="0"/>
              <a:t>g(y</a:t>
            </a:r>
            <a:r>
              <a:rPr lang="en-US" dirty="0"/>
              <a:t>, L</a:t>
            </a:r>
            <a:r>
              <a:rPr lang="en-US" baseline="30000" dirty="0"/>
              <a:t>x</a:t>
            </a:r>
            <a:r>
              <a:rPr lang="en-US" dirty="0"/>
              <a:t>) </a:t>
            </a:r>
            <a:r>
              <a:rPr lang="en-US" altLang="ko-KR" dirty="0" smtClean="0">
                <a:sym typeface="Verdana"/>
              </a:rPr>
              <a:t>as </a:t>
            </a:r>
            <a:r>
              <a:rPr lang="en-US" altLang="ko-KR" i="1" dirty="0" smtClean="0">
                <a:sym typeface="Verdana"/>
              </a:rPr>
              <a:t>normalized error counts.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76011" y="2255369"/>
            <a:ext cx="40003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>
                <a:solidFill>
                  <a:srgbClr val="FF0000"/>
                </a:solidFill>
              </a:rPr>
              <a:t>(walked in)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walked) </a:t>
            </a:r>
            <a:r>
              <a:rPr lang="en-US" sz="2800" strike="sngStrike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(He)(walked in the park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He walked in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the park)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7421593" y="2318561"/>
            <a:ext cx="286294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flipH="1">
            <a:off x="11718810" y="2322754"/>
            <a:ext cx="378540" cy="251622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610266" y="1864562"/>
            <a:ext cx="4279377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Subset of all the possible </a:t>
            </a:r>
            <a:r>
              <a:rPr lang="en-US" sz="2000" b="1" dirty="0" smtClean="0">
                <a:solidFill>
                  <a:srgbClr val="C00000"/>
                </a:solidFill>
              </a:rPr>
              <a:t>output space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4" name="Left-Right Arrow 43"/>
          <p:cNvSpPr/>
          <p:nvPr/>
        </p:nvSpPr>
        <p:spPr>
          <a:xfrm>
            <a:off x="8878940" y="5544473"/>
            <a:ext cx="560418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030" y="5412051"/>
            <a:ext cx="1820527" cy="55800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/>
          <a:srcRect l="35516" t="50905" r="25816" b="16322"/>
          <a:stretch/>
        </p:blipFill>
        <p:spPr>
          <a:xfrm>
            <a:off x="7845917" y="5456640"/>
            <a:ext cx="1092820" cy="4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1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2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constraint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02609"/>
              </p:ext>
            </p:extLst>
          </p:nvPr>
        </p:nvGraphicFramePr>
        <p:xfrm>
          <a:off x="415600" y="1806094"/>
          <a:ext cx="11360801" cy="2349346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2531156"/>
                <a:gridCol w="2698902"/>
                <a:gridCol w="3070750"/>
                <a:gridCol w="3059993"/>
              </a:tblGrid>
              <a:tr h="7847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</a:rPr>
                        <a:t>Task</a:t>
                      </a:r>
                      <a:endParaRPr lang="en-US" sz="2400" b="1" dirty="0">
                        <a:effectLst/>
                      </a:endParaRPr>
                    </a:p>
                  </a:txBody>
                  <a:tcPr marL="38100" marR="38100" marT="25400" marB="254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model</a:t>
                      </a:r>
                      <a:endParaRPr lang="en-US" sz="2400" b="1" dirty="0">
                        <a:effectLst/>
                      </a:endParaRPr>
                    </a:p>
                  </a:txBody>
                  <a:tcPr marL="38100" marR="38100" marT="25400" marB="254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Source</a:t>
                      </a:r>
                      <a:r>
                        <a:rPr lang="en-US" sz="2400" baseline="0" dirty="0" smtClean="0">
                          <a:effectLst/>
                        </a:rPr>
                        <a:t> of constraint</a:t>
                      </a:r>
                      <a:endParaRPr lang="en-US" sz="2400" b="1" dirty="0">
                        <a:effectLst/>
                      </a:endParaRPr>
                    </a:p>
                  </a:txBody>
                  <a:tcPr marL="38100" marR="38100" marT="25400" marB="2540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Checking</a:t>
                      </a:r>
                      <a:r>
                        <a:rPr lang="en-US" sz="2400" baseline="0" dirty="0" smtClean="0">
                          <a:effectLst/>
                        </a:rPr>
                        <a:t> constraint</a:t>
                      </a:r>
                      <a:endParaRPr lang="en-US" sz="2400" b="1" dirty="0">
                        <a:effectLst/>
                      </a:endParaRPr>
                    </a:p>
                  </a:txBody>
                  <a:tcPr marL="38100" marR="38100" marT="25400" marB="2540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effectLst/>
                        </a:rPr>
                        <a:t>Syntactic </a:t>
                      </a:r>
                      <a:r>
                        <a:rPr lang="en-US" sz="2400" dirty="0" smtClean="0">
                          <a:effectLst/>
                        </a:rPr>
                        <a:t>Parsing 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seq2seq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input-output relation</a:t>
                      </a:r>
                    </a:p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+ output-only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Count comparison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SRL</a:t>
                      </a:r>
                    </a:p>
                  </a:txBody>
                  <a:tcPr marL="38100" marR="38100" marT="25400" marB="254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Sequence tagger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Exterior </a:t>
                      </a:r>
                      <a:r>
                        <a:rPr lang="en-US" sz="2400" dirty="0">
                          <a:effectLst/>
                        </a:rPr>
                        <a:t>knowledge 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</a:rPr>
                        <a:t>Existence</a:t>
                      </a:r>
                      <a:r>
                        <a:rPr lang="en-US" sz="2400" baseline="0" dirty="0" smtClean="0">
                          <a:effectLst/>
                        </a:rPr>
                        <a:t> in </a:t>
                      </a:r>
                    </a:p>
                    <a:p>
                      <a:pPr algn="ctr" rtl="0" fontAlgn="b"/>
                      <a:r>
                        <a:rPr lang="en-US" sz="2400" baseline="0" dirty="0" smtClean="0">
                          <a:effectLst/>
                        </a:rPr>
                        <a:t>constraint space</a:t>
                      </a:r>
                      <a:endParaRPr lang="en-US" sz="2400" dirty="0">
                        <a:effectLst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loud 7"/>
          <p:cNvSpPr/>
          <p:nvPr/>
        </p:nvSpPr>
        <p:spPr>
          <a:xfrm>
            <a:off x="2717800" y="4604567"/>
            <a:ext cx="6997700" cy="1870420"/>
          </a:xfrm>
          <a:prstGeom prst="cloud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rgbClr val="A8C8FB"/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enforce constraints </a:t>
            </a:r>
            <a:r>
              <a:rPr lang="en-US" sz="280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neural models ?</a:t>
            </a:r>
            <a:endParaRPr lang="en-US" sz="2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1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553615"/>
          </a:xfrm>
        </p:spPr>
        <p:txBody>
          <a:bodyPr>
            <a:normAutofit/>
          </a:bodyPr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Inference with constraints.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AAAI19]</a:t>
            </a:r>
            <a:b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 smtClean="0"/>
              <a:t>                                                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Wick, Tristan,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AKBC17]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Learning with constraints.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(Ch.4) [Mehta*, Lee*,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345518" y="6342311"/>
            <a:ext cx="8861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* co-first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authorship with equal contribution.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415600" y="2483209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77511" y="2483209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345518" y="6342311"/>
            <a:ext cx="8861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* co-first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authorship with equal contribution.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412100" y="3373550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74011" y="3373550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553615"/>
          </a:xfrm>
        </p:spPr>
        <p:txBody>
          <a:bodyPr>
            <a:normAutofit/>
          </a:bodyPr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Inference with constraints.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AAAI19]</a:t>
            </a:r>
            <a:b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 smtClean="0"/>
              <a:t>                                                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[Lee,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Wick, Tristan,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AKBC17]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Learning with constraints.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(Ch.4) [Mehta*, Lee*,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05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Overview for “Inference with constraints”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Can we enforce global constraints in the inference process without searching exponential space ?</a:t>
            </a:r>
          </a:p>
          <a:p>
            <a:pPr lvl="1"/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Proposed method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Gradient-Based Inference (GBI).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U</a:t>
            </a:r>
            <a:r>
              <a:rPr lang="en-US" sz="2400" dirty="0" smtClean="0">
                <a:solidFill>
                  <a:schemeClr val="tx1"/>
                </a:solidFill>
              </a:rPr>
              <a:t>pdating model parameter to search constraint-satisfying output.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Take away</a:t>
            </a:r>
          </a:p>
          <a:p>
            <a:pPr lvl="1"/>
            <a:r>
              <a:rPr lang="en-US" sz="2400" dirty="0"/>
              <a:t>Constraint violation signal </a:t>
            </a:r>
            <a:r>
              <a:rPr lang="en-US" sz="2400" dirty="0" smtClean="0"/>
              <a:t>can </a:t>
            </a:r>
            <a:r>
              <a:rPr lang="en-US" sz="2400" dirty="0"/>
              <a:t>guide </a:t>
            </a:r>
            <a:r>
              <a:rPr lang="en-US" sz="2400" dirty="0" smtClean="0"/>
              <a:t>the model </a:t>
            </a:r>
            <a:r>
              <a:rPr lang="en-US" sz="2400" dirty="0"/>
              <a:t>weight </a:t>
            </a:r>
            <a:r>
              <a:rPr lang="en-US" sz="2400" dirty="0" smtClean="0"/>
              <a:t>updates. 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Leading to better &amp; faster results to competing method.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964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Training</a:t>
            </a:r>
            <a:r>
              <a:rPr lang="en-US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&amp; Inference of a neural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</a:t>
                </a:r>
                <a:r>
                  <a:rPr lang="en-US" altLang="ko-KR" sz="2400" dirty="0" smtClean="0">
                    <a:sym typeface="Verdana"/>
                  </a:rPr>
                  <a:t/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using stochastic </a:t>
                </a:r>
                <a:r>
                  <a:rPr lang="en-US" altLang="ko-KR" sz="2400" dirty="0">
                    <a:sym typeface="Verdana"/>
                  </a:rPr>
                  <a:t>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 smtClean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the highest model score (probability).</a:t>
                </a:r>
              </a:p>
              <a:p>
                <a:pPr lvl="2"/>
                <a:r>
                  <a:rPr lang="en-US" altLang="ko-KR" sz="2000" dirty="0" smtClean="0">
                    <a:sym typeface="Verdana"/>
                  </a:rPr>
                  <a:t>x: a test input</a:t>
                </a:r>
              </a:p>
              <a:p>
                <a:pPr lvl="2"/>
                <a:r>
                  <a:rPr lang="en-US" altLang="ko-KR" sz="2000" dirty="0" smtClean="0">
                    <a:sym typeface="Verdana"/>
                  </a:rPr>
                  <a:t>y: length T, vocab size V</a:t>
                </a:r>
                <a:br>
                  <a:rPr lang="en-US" altLang="ko-KR" sz="2000" dirty="0" smtClean="0">
                    <a:sym typeface="Verdana"/>
                  </a:rPr>
                </a:b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Greedy: </a:t>
                </a:r>
                <a:r>
                  <a:rPr lang="en-US" altLang="ko-KR" b="1" i="1" dirty="0" smtClean="0">
                    <a:solidFill>
                      <a:srgbClr val="3848E4"/>
                    </a:solidFill>
                    <a:sym typeface="Verdana"/>
                  </a:rPr>
                  <a:t>O(TV)</a:t>
                </a: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Global constraint</a:t>
                </a:r>
                <a:endParaRPr lang="en-US" altLang="ko-KR" sz="2000" dirty="0" smtClean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)  (A* algorithm is often used)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18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5"/>
                <a:stretch>
                  <a:fillRect l="-805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0896" y="3621024"/>
            <a:ext cx="4681728" cy="272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1665" y="4005542"/>
            <a:ext cx="4681728" cy="272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0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</a:t>
                </a:r>
                <a:r>
                  <a:rPr lang="en-US" altLang="ko-KR" sz="2400" dirty="0" smtClean="0">
                    <a:sym typeface="Verdana"/>
                  </a:rPr>
                  <a:t/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using stochastic </a:t>
                </a:r>
                <a:r>
                  <a:rPr lang="en-US" altLang="ko-KR" sz="2400" dirty="0">
                    <a:sym typeface="Verdana"/>
                  </a:rPr>
                  <a:t>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</a:t>
                </a:r>
                <a:r>
                  <a:rPr lang="en-US" altLang="ko-KR" sz="2400" dirty="0">
                    <a:sym typeface="Verdana"/>
                  </a:rPr>
                  <a:t>the highest model score </a:t>
                </a:r>
                <a:r>
                  <a:rPr lang="en-US" altLang="ko-KR" sz="2400" dirty="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x: a test </a:t>
                </a:r>
                <a:r>
                  <a:rPr lang="en-US" altLang="ko-KR" sz="2000" dirty="0" smtClean="0">
                    <a:sym typeface="Verdana"/>
                  </a:rPr>
                  <a:t>input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y</a:t>
                </a:r>
                <a:r>
                  <a:rPr lang="en-US" altLang="ko-KR" sz="2000" dirty="0" smtClean="0">
                    <a:sym typeface="Verdana"/>
                  </a:rPr>
                  <a:t>: length T, vocab size V</a:t>
                </a:r>
                <a:br>
                  <a:rPr lang="en-US" altLang="ko-KR" sz="2000" dirty="0" smtClean="0">
                    <a:sym typeface="Verdana"/>
                  </a:rPr>
                </a:b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Greedy</a:t>
                </a:r>
                <a:r>
                  <a:rPr lang="en-US" altLang="ko-KR" dirty="0">
                    <a:sym typeface="Verdana"/>
                  </a:rPr>
                  <a:t>: </a:t>
                </a:r>
                <a:r>
                  <a:rPr lang="en-US" altLang="ko-KR" b="1" i="1" dirty="0">
                    <a:solidFill>
                      <a:srgbClr val="3848E4"/>
                    </a:solidFill>
                    <a:sym typeface="Verdana"/>
                  </a:rPr>
                  <a:t>O(TV)</a:t>
                </a:r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Global constraint</a:t>
                </a:r>
                <a:endParaRPr lang="en-US" altLang="ko-KR" sz="2000" dirty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)  (A* algorithm is often 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used)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3"/>
                <a:stretch>
                  <a:fillRect l="-805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919787" y="491748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192238" y="5373384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6748" y="5796396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774" y="4931701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3025" y="4955359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24523" y="5296503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>
            <a:no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Training</a:t>
            </a:r>
            <a:r>
              <a:rPr lang="en-US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&amp; Inference of a neural model</a:t>
            </a:r>
          </a:p>
        </p:txBody>
      </p:sp>
    </p:spTree>
    <p:extLst>
      <p:ext uri="{BB962C8B-B14F-4D97-AF65-F5344CB8AC3E}">
        <p14:creationId xmlns:p14="http://schemas.microsoft.com/office/powerpoint/2010/main" val="10650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066904" y="4553762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339355" y="5009658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3865" y="5432670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91" y="4567975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80142" y="4591633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1640" y="4932777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</a:t>
                </a:r>
                <a:r>
                  <a:rPr lang="en-US" altLang="ko-KR" sz="2400" dirty="0" smtClean="0">
                    <a:sym typeface="Verdana"/>
                  </a:rPr>
                  <a:t/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using stochastic </a:t>
                </a:r>
                <a:r>
                  <a:rPr lang="en-US" altLang="ko-KR" sz="2400" dirty="0">
                    <a:sym typeface="Verdana"/>
                  </a:rPr>
                  <a:t>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</a:t>
                </a:r>
                <a:r>
                  <a:rPr lang="en-US" altLang="ko-KR" sz="2400" dirty="0">
                    <a:sym typeface="Verdana"/>
                  </a:rPr>
                  <a:t>the highest model score </a:t>
                </a:r>
                <a:r>
                  <a:rPr lang="en-US" altLang="ko-KR" sz="2400" dirty="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x: a test </a:t>
                </a:r>
                <a:r>
                  <a:rPr lang="en-US" altLang="ko-KR" sz="2000" dirty="0" smtClean="0">
                    <a:sym typeface="Verdana"/>
                  </a:rPr>
                  <a:t>input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y</a:t>
                </a:r>
                <a:r>
                  <a:rPr lang="en-US" altLang="ko-KR" sz="2000" dirty="0" smtClean="0">
                    <a:sym typeface="Verdana"/>
                  </a:rPr>
                  <a:t>: length T, vocab size V</a:t>
                </a:r>
                <a:br>
                  <a:rPr lang="en-US" altLang="ko-KR" sz="2000" dirty="0" smtClean="0">
                    <a:sym typeface="Verdana"/>
                  </a:rPr>
                </a:b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Greedy</a:t>
                </a:r>
                <a:r>
                  <a:rPr lang="en-US" altLang="ko-KR" dirty="0">
                    <a:sym typeface="Verdana"/>
                  </a:rPr>
                  <a:t>: </a:t>
                </a:r>
                <a:r>
                  <a:rPr lang="en-US" altLang="ko-KR" b="1" i="1" dirty="0">
                    <a:solidFill>
                      <a:srgbClr val="3848E4"/>
                    </a:solidFill>
                    <a:sym typeface="Verdana"/>
                  </a:rPr>
                  <a:t>O(TV</a:t>
                </a:r>
                <a:r>
                  <a:rPr lang="en-US" altLang="ko-KR" b="1" i="1" dirty="0" smtClean="0">
                    <a:solidFill>
                      <a:srgbClr val="3848E4"/>
                    </a:solidFill>
                    <a:sym typeface="Verdana"/>
                  </a:rPr>
                  <a:t>)</a:t>
                </a: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Global constraint</a:t>
                </a:r>
                <a:endParaRPr lang="en-US" altLang="ko-KR" sz="2000" dirty="0" smtClean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 smtClean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)  (A* algorithm is often 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used)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23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6"/>
                <a:stretch>
                  <a:fillRect l="-805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Constraints?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sym typeface="Verdana"/>
              </a:rPr>
              <a:t>Example of a </a:t>
            </a:r>
            <a:r>
              <a:rPr lang="en-US" altLang="ko-KR" b="1" dirty="0" smtClean="0">
                <a:sym typeface="Verdana"/>
              </a:rPr>
              <a:t>grammar</a:t>
            </a:r>
          </a:p>
          <a:p>
            <a:pPr lvl="1"/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 are</a:t>
            </a:r>
            <a:r>
              <a:rPr lang="en-US" altLang="ko-KR" sz="2400" dirty="0" smtClean="0">
                <a:sym typeface="Verdana"/>
              </a:rPr>
              <a:t> presenting virtually.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u="sng" dirty="0" smtClean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</a:t>
            </a:r>
            <a:r>
              <a:rPr lang="en-US" altLang="ko-KR" sz="2400" dirty="0" smtClean="0">
                <a:sym typeface="Verdana"/>
              </a:rPr>
              <a:t>virtually.</a:t>
            </a:r>
            <a:endParaRPr lang="en-US" altLang="ko-KR" sz="2400" u="sng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 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 are</a:t>
            </a:r>
            <a:r>
              <a:rPr lang="en-US" altLang="ko-KR" sz="2400" dirty="0" smtClean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 smtClean="0">
                <a:sym typeface="Verdana"/>
              </a:rPr>
              <a:t>The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keys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to the cabinet </a:t>
            </a:r>
            <a:r>
              <a:rPr lang="en-US" altLang="ko-KR" sz="2400" u="sng" dirty="0" smtClean="0">
                <a:solidFill>
                  <a:srgbClr val="FF0000"/>
                </a:solidFill>
                <a:sym typeface="Verdana"/>
              </a:rPr>
              <a:t>is</a:t>
            </a:r>
            <a:r>
              <a:rPr lang="en-US" altLang="ko-KR" sz="2400" dirty="0" smtClean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 smtClean="0">
                <a:sym typeface="Verdana"/>
              </a:rPr>
              <a:t>on </a:t>
            </a:r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dirty="0" smtClean="0">
                <a:sym typeface="Verdana"/>
              </a:rPr>
              <a:t>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 smtClean="0">
                <a:sym typeface="Verdana"/>
              </a:rPr>
              <a:t>keys</a:t>
            </a:r>
            <a:r>
              <a:rPr lang="en-US" altLang="ko-KR" sz="2400" dirty="0" smtClean="0">
                <a:sym typeface="Verdana"/>
              </a:rPr>
              <a:t> to </a:t>
            </a:r>
            <a:r>
              <a:rPr lang="en-US" altLang="ko-KR" sz="2400" dirty="0">
                <a:sym typeface="Verdana"/>
              </a:rPr>
              <a:t>the cabinet </a:t>
            </a:r>
            <a:r>
              <a:rPr lang="en-US" altLang="ko-KR" sz="2400" u="sng" dirty="0" smtClean="0">
                <a:sym typeface="Verdana"/>
              </a:rPr>
              <a:t>are</a:t>
            </a:r>
            <a:r>
              <a:rPr lang="en-US" altLang="ko-KR" sz="2400" dirty="0" smtClean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9695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Some examples are from </a:t>
            </a:r>
          </a:p>
          <a:p>
            <a:r>
              <a:rPr lang="en-US" err="1" smtClean="0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 et al, Assessing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the Ability of LSTMs to Learn Syntax-Sensitive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Dependencies, TACL 2016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56714" y="2733458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Constraint violating</a:t>
            </a:r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7179248" y="3195123"/>
            <a:ext cx="3562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Verdana"/>
              </a:rPr>
              <a:t>If subject, verb pair does not agree.</a:t>
            </a:r>
          </a:p>
          <a:p>
            <a:pPr algn="ctr"/>
            <a:r>
              <a:rPr lang="en-US" b="1" smtClean="0">
                <a:sym typeface="Verdana"/>
              </a:rPr>
              <a:t>(singular/plural)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92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</a:t>
                </a:r>
                <a:r>
                  <a:rPr lang="en-US" altLang="ko-KR" sz="2400" dirty="0" smtClean="0">
                    <a:sym typeface="Verdana"/>
                  </a:rPr>
                  <a:t/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using stochastic </a:t>
                </a:r>
                <a:r>
                  <a:rPr lang="en-US" altLang="ko-KR" sz="2400" dirty="0">
                    <a:sym typeface="Verdana"/>
                  </a:rPr>
                  <a:t>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</a:t>
                </a:r>
                <a:r>
                  <a:rPr lang="en-US" altLang="ko-KR" sz="2400" dirty="0">
                    <a:sym typeface="Verdana"/>
                  </a:rPr>
                  <a:t>the highest model score </a:t>
                </a:r>
                <a:r>
                  <a:rPr lang="en-US" altLang="ko-KR" sz="2400" dirty="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x: a test </a:t>
                </a:r>
                <a:r>
                  <a:rPr lang="en-US" altLang="ko-KR" sz="2000" dirty="0" smtClean="0">
                    <a:sym typeface="Verdana"/>
                  </a:rPr>
                  <a:t>input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y</a:t>
                </a:r>
                <a:r>
                  <a:rPr lang="en-US" altLang="ko-KR" sz="2000" dirty="0" smtClean="0">
                    <a:sym typeface="Verdana"/>
                  </a:rPr>
                  <a:t>: length T, vocab size V</a:t>
                </a:r>
                <a:br>
                  <a:rPr lang="en-US" altLang="ko-KR" sz="2000" dirty="0" smtClean="0">
                    <a:sym typeface="Verdana"/>
                  </a:rPr>
                </a:b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Greedy</a:t>
                </a:r>
                <a:r>
                  <a:rPr lang="en-US" altLang="ko-KR" dirty="0">
                    <a:sym typeface="Verdana"/>
                  </a:rPr>
                  <a:t>: </a:t>
                </a:r>
                <a:r>
                  <a:rPr lang="en-US" altLang="ko-KR" b="1" i="1" dirty="0">
                    <a:solidFill>
                      <a:srgbClr val="3848E4"/>
                    </a:solidFill>
                    <a:sym typeface="Verdana"/>
                  </a:rPr>
                  <a:t>O(TV)</a:t>
                </a:r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Global constraint</a:t>
                </a:r>
                <a:endParaRPr lang="en-US" altLang="ko-KR" sz="2000" dirty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)  (A* algorithm is often 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used)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31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3"/>
                <a:stretch>
                  <a:fillRect l="-805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066904" y="4553762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339355" y="5009658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3865" y="5432670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1" y="4567975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80142" y="4591633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1640" y="4932777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6935" y="2962396"/>
            <a:ext cx="6193960" cy="258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3828403" y="3108682"/>
            <a:ext cx="593221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Post-processing is often used instead: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Get multiple candidates and filter out constraint-violating candidates.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026664" y="4233672"/>
            <a:ext cx="727540" cy="1599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1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</a:t>
                </a:r>
                <a:r>
                  <a:rPr lang="en-US" altLang="ko-KR" sz="2400" dirty="0" smtClean="0">
                    <a:sym typeface="Verdana"/>
                  </a:rPr>
                  <a:t/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using stochastic </a:t>
                </a:r>
                <a:r>
                  <a:rPr lang="en-US" altLang="ko-KR" sz="2400" dirty="0">
                    <a:sym typeface="Verdana"/>
                  </a:rPr>
                  <a:t>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with </a:t>
                </a:r>
                <a:r>
                  <a:rPr lang="en-US" altLang="ko-KR" sz="2400" dirty="0">
                    <a:sym typeface="Verdana"/>
                  </a:rPr>
                  <a:t>the highest model score </a:t>
                </a:r>
                <a:r>
                  <a:rPr lang="en-US" altLang="ko-KR" sz="2400" dirty="0" smtClean="0">
                    <a:sym typeface="Verdana"/>
                  </a:rPr>
                  <a:t>(probability).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x: a test </a:t>
                </a:r>
                <a:r>
                  <a:rPr lang="en-US" altLang="ko-KR" sz="2000" dirty="0" smtClean="0">
                    <a:sym typeface="Verdana"/>
                  </a:rPr>
                  <a:t>input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y</a:t>
                </a:r>
                <a:r>
                  <a:rPr lang="en-US" altLang="ko-KR" sz="2000" dirty="0" smtClean="0">
                    <a:sym typeface="Verdana"/>
                  </a:rPr>
                  <a:t>: length T, vocab size V</a:t>
                </a:r>
                <a:br>
                  <a:rPr lang="en-US" altLang="ko-KR" sz="2000" dirty="0" smtClean="0">
                    <a:sym typeface="Verdana"/>
                  </a:rPr>
                </a:br>
                <a:endParaRPr lang="en-US" altLang="ko-KR" dirty="0" smtClean="0">
                  <a:sym typeface="Verdana"/>
                </a:endParaRPr>
              </a:p>
              <a:p>
                <a:pPr marL="742950" lvl="2" indent="-342900"/>
                <a:r>
                  <a:rPr lang="en-US" altLang="ko-KR" dirty="0" smtClean="0">
                    <a:sym typeface="Verdana"/>
                  </a:rPr>
                  <a:t>Greedy</a:t>
                </a:r>
                <a:r>
                  <a:rPr lang="en-US" altLang="ko-KR" dirty="0">
                    <a:sym typeface="Verdana"/>
                  </a:rPr>
                  <a:t>: </a:t>
                </a:r>
                <a:r>
                  <a:rPr lang="en-US" altLang="ko-KR" b="1" i="1" dirty="0">
                    <a:solidFill>
                      <a:srgbClr val="3848E4"/>
                    </a:solidFill>
                    <a:sym typeface="Verdana"/>
                  </a:rPr>
                  <a:t>O(TV)</a:t>
                </a:r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Global constraint</a:t>
                </a:r>
                <a:endParaRPr lang="en-US" altLang="ko-KR" sz="2000" dirty="0">
                  <a:sym typeface="Verdana"/>
                </a:endParaRPr>
              </a:p>
              <a:p>
                <a:pPr marL="1200150" lvl="3" indent="-342900"/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O(V</a:t>
                </a:r>
                <a:r>
                  <a:rPr lang="en-US" altLang="ko-KR" sz="2400" b="1" i="1" baseline="30000" dirty="0">
                    <a:solidFill>
                      <a:srgbClr val="3848E4"/>
                    </a:solidFill>
                    <a:sym typeface="Verdana"/>
                  </a:rPr>
                  <a:t>T</a:t>
                </a:r>
                <a:r>
                  <a:rPr lang="en-US" altLang="ko-KR" sz="2400" b="1" i="1" dirty="0">
                    <a:solidFill>
                      <a:srgbClr val="3848E4"/>
                    </a:solidFill>
                    <a:sym typeface="Verdana"/>
                  </a:rPr>
                  <a:t>)  (A* algorithm is often </a:t>
                </a:r>
                <a:r>
                  <a:rPr lang="en-US" altLang="ko-KR" sz="2400" b="1" i="1" dirty="0" smtClean="0">
                    <a:solidFill>
                      <a:srgbClr val="3848E4"/>
                    </a:solidFill>
                    <a:sym typeface="Verdana"/>
                  </a:rPr>
                  <a:t>used)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29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087687"/>
              </a:xfrm>
              <a:blipFill rotWithShape="0">
                <a:blip r:embed="rId3"/>
                <a:stretch>
                  <a:fillRect l="-805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dirty="0" smtClean="0"/>
              <a:t>(</a:t>
            </a:r>
            <a:r>
              <a:rPr lang="en-US" sz="3600" b="1" i="1" dirty="0" smtClean="0"/>
              <a:t>W</a:t>
            </a:r>
            <a:r>
              <a:rPr lang="en-US" sz="3600" b="1" dirty="0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1" y="4567975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853" y="3153842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6292" y="3049169"/>
            <a:ext cx="544901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24523" y="3486282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59679" y="5009658"/>
            <a:ext cx="6204545" cy="1719334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81756" y="5350503"/>
            <a:ext cx="7495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ym typeface="Verdana"/>
              </a:rPr>
              <a:t>Can </a:t>
            </a:r>
            <a:r>
              <a:rPr lang="en-US" altLang="ko-KR" sz="2400" dirty="0">
                <a:sym typeface="Verdana"/>
              </a:rPr>
              <a:t>we </a:t>
            </a:r>
            <a:r>
              <a:rPr lang="en-US" altLang="ko-KR" sz="2400" dirty="0" smtClean="0">
                <a:sym typeface="Verdana"/>
              </a:rPr>
              <a:t>do “continuous space” search</a:t>
            </a:r>
          </a:p>
          <a:p>
            <a:pPr algn="ctr"/>
            <a:r>
              <a:rPr lang="en-US" altLang="ko-KR" sz="2400" dirty="0" smtClean="0">
                <a:sym typeface="Verdana"/>
              </a:rPr>
              <a:t>to </a:t>
            </a:r>
            <a:r>
              <a:rPr lang="en-US" altLang="ko-KR" sz="2400" dirty="0">
                <a:sym typeface="Verdana"/>
              </a:rPr>
              <a:t>find constraint-satisfying output </a:t>
            </a:r>
            <a:r>
              <a:rPr lang="en-US" altLang="ko-KR" sz="2400" dirty="0" smtClean="0">
                <a:sym typeface="Verdana"/>
              </a:rPr>
              <a:t>y?</a:t>
            </a:r>
          </a:p>
          <a:p>
            <a:pPr algn="ctr"/>
            <a:r>
              <a:rPr lang="en-US" altLang="ko-KR" sz="2400" dirty="0" smtClean="0">
                <a:sym typeface="Verdana"/>
              </a:rPr>
              <a:t>(like Training)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78062" y="2224252"/>
            <a:ext cx="4535769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Deterministic y </a:t>
            </a:r>
            <a:r>
              <a:rPr lang="en-US" dirty="0"/>
              <a:t>given fixed W, x</a:t>
            </a:r>
            <a:r>
              <a:rPr lang="en-US" dirty="0" smtClean="0"/>
              <a:t>.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/>
              <a:t>Model parameter W is in continuous space</a:t>
            </a:r>
            <a:r>
              <a:rPr lang="en-US" dirty="0" smtClean="0"/>
              <a:t>.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Computational architectures for easy gradient updates.</a:t>
            </a:r>
            <a:endParaRPr lang="en-US" dirty="0"/>
          </a:p>
        </p:txBody>
      </p:sp>
      <p:sp>
        <p:nvSpPr>
          <p:cNvPr id="74" name="Cloud 73"/>
          <p:cNvSpPr/>
          <p:nvPr/>
        </p:nvSpPr>
        <p:spPr>
          <a:xfrm>
            <a:off x="2491937" y="3063240"/>
            <a:ext cx="7054476" cy="3208259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491937" y="3923011"/>
            <a:ext cx="7208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ym typeface="Verdana"/>
              </a:rPr>
              <a:t>Can we nudge the model parameter W</a:t>
            </a:r>
          </a:p>
          <a:p>
            <a:pPr algn="ctr"/>
            <a:r>
              <a:rPr lang="en-US" altLang="ko-KR" sz="3200" dirty="0">
                <a:sym typeface="Verdana"/>
              </a:rPr>
              <a:t>to find constraint-satisfying output y?</a:t>
            </a:r>
          </a:p>
        </p:txBody>
      </p:sp>
    </p:spTree>
    <p:extLst>
      <p:ext uri="{BB962C8B-B14F-4D97-AF65-F5344CB8AC3E}">
        <p14:creationId xmlns:p14="http://schemas.microsoft.com/office/powerpoint/2010/main" val="8385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sp>
        <p:nvSpPr>
          <p:cNvPr id="74" name="Cloud 73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16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126" y="4182907"/>
            <a:ext cx="4656704" cy="15574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7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033" y="3272230"/>
            <a:ext cx="4683737" cy="244471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2126" y="4182907"/>
            <a:ext cx="4656704" cy="15574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25" name="Cloud 24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2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8343" y="4864608"/>
            <a:ext cx="4656704" cy="1540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0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4" y="2374018"/>
            <a:ext cx="713481" cy="64213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60" name="Straight Arrow Connector 59"/>
          <p:cNvCxnSpPr>
            <a:endCxn id="35" idx="1"/>
          </p:cNvCxnSpPr>
          <p:nvPr/>
        </p:nvCxnSpPr>
        <p:spPr>
          <a:xfrm>
            <a:off x="5814278" y="2695084"/>
            <a:ext cx="481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033" y="3272230"/>
            <a:ext cx="4683737" cy="24447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954" y="4521790"/>
            <a:ext cx="4656704" cy="1231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25" name="Cloud 24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2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4" y="2374018"/>
            <a:ext cx="713481" cy="642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04" y="2888012"/>
            <a:ext cx="610997" cy="67531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60" name="Straight Arrow Connector 59"/>
          <p:cNvCxnSpPr>
            <a:endCxn id="35" idx="1"/>
          </p:cNvCxnSpPr>
          <p:nvPr/>
        </p:nvCxnSpPr>
        <p:spPr>
          <a:xfrm>
            <a:off x="5814278" y="2695084"/>
            <a:ext cx="481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33062" y="2833958"/>
            <a:ext cx="343782" cy="26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033" y="3272230"/>
            <a:ext cx="4683737" cy="24447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1242" y="4880059"/>
            <a:ext cx="4656704" cy="9118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  <p:sp>
        <p:nvSpPr>
          <p:cNvPr id="32" name="Cloud 31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3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</p:spTree>
    <p:extLst>
      <p:ext uri="{BB962C8B-B14F-4D97-AF65-F5344CB8AC3E}">
        <p14:creationId xmlns:p14="http://schemas.microsoft.com/office/powerpoint/2010/main" val="5300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4" y="2374018"/>
            <a:ext cx="713481" cy="642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04" y="2888012"/>
            <a:ext cx="610997" cy="6753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31" y="3268077"/>
            <a:ext cx="674447" cy="6131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60" name="Straight Arrow Connector 59"/>
          <p:cNvCxnSpPr>
            <a:endCxn id="35" idx="1"/>
          </p:cNvCxnSpPr>
          <p:nvPr/>
        </p:nvCxnSpPr>
        <p:spPr>
          <a:xfrm>
            <a:off x="5814278" y="2695084"/>
            <a:ext cx="481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33062" y="2833958"/>
            <a:ext cx="343782" cy="26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94259" y="3311426"/>
            <a:ext cx="282522" cy="144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244357" y="3560481"/>
            <a:ext cx="500979" cy="83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36188" y="32908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033" y="3272230"/>
            <a:ext cx="4683737" cy="24447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28" name="Cloud 27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30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7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4" y="2374018"/>
            <a:ext cx="713481" cy="642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04" y="2888012"/>
            <a:ext cx="610997" cy="6753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31" y="3268077"/>
            <a:ext cx="674447" cy="6131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60" name="Straight Arrow Connector 59"/>
          <p:cNvCxnSpPr>
            <a:endCxn id="35" idx="1"/>
          </p:cNvCxnSpPr>
          <p:nvPr/>
        </p:nvCxnSpPr>
        <p:spPr>
          <a:xfrm>
            <a:off x="5814278" y="2695084"/>
            <a:ext cx="481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33062" y="2833958"/>
            <a:ext cx="343782" cy="26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94259" y="3311426"/>
            <a:ext cx="282522" cy="144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244357" y="3560481"/>
            <a:ext cx="500979" cy="83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36188" y="32908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90549" y="6001615"/>
            <a:ext cx="3313916" cy="52322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Constraint function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95525" y="6011781"/>
            <a:ext cx="2134872" cy="52322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Likelihood</a:t>
            </a:r>
          </a:p>
        </p:txBody>
      </p:sp>
      <p:sp>
        <p:nvSpPr>
          <p:cNvPr id="42" name="Oval 41"/>
          <p:cNvSpPr/>
          <p:nvPr/>
        </p:nvSpPr>
        <p:spPr>
          <a:xfrm>
            <a:off x="3345141" y="4489455"/>
            <a:ext cx="1297319" cy="757813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92340" y="4479916"/>
            <a:ext cx="1552801" cy="88546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27" idx="0"/>
            <a:endCxn id="42" idx="4"/>
          </p:cNvCxnSpPr>
          <p:nvPr/>
        </p:nvCxnSpPr>
        <p:spPr>
          <a:xfrm flipH="1" flipV="1">
            <a:off x="3993801" y="5247268"/>
            <a:ext cx="753706" cy="7543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0"/>
            <a:endCxn id="43" idx="4"/>
          </p:cNvCxnSpPr>
          <p:nvPr/>
        </p:nvCxnSpPr>
        <p:spPr>
          <a:xfrm flipV="1">
            <a:off x="1962961" y="5365376"/>
            <a:ext cx="605780" cy="6464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rved Up Arrow 10"/>
          <p:cNvSpPr/>
          <p:nvPr/>
        </p:nvSpPr>
        <p:spPr>
          <a:xfrm>
            <a:off x="3461599" y="3277515"/>
            <a:ext cx="411126" cy="1025355"/>
          </a:xfrm>
          <a:prstGeom prst="curvedUpArrow">
            <a:avLst>
              <a:gd name="adj1" fmla="val 12971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91" y="4613595"/>
            <a:ext cx="3651169" cy="633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92813" y="6172558"/>
                <a:ext cx="5336484" cy="737702"/>
              </a:xfrm>
              <a:prstGeom prst="rect">
                <a:avLst/>
              </a:prstGeom>
              <a:noFill/>
              <a:ln w="127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50000"/>
                      </a:schemeClr>
                    </a:solidFill>
                  </a:rPr>
                  <a:t>e.g.)</a:t>
                </a:r>
                <a:r>
                  <a:rPr 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g(y, L</a:t>
                </a:r>
                <a:r>
                  <a:rPr lang="en-US" sz="2400" baseline="30000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spans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parse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tree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#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spans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emitted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813" y="6172558"/>
                <a:ext cx="5336484" cy="737702"/>
              </a:xfrm>
              <a:prstGeom prst="rect">
                <a:avLst/>
              </a:prstGeom>
              <a:blipFill rotWithShape="0">
                <a:blip r:embed="rId10"/>
                <a:stretch>
                  <a:fillRect l="-1142" b="-826"/>
                </a:stretch>
              </a:blipFill>
              <a:ln w="12700" cmpd="sng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loud 61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702612" y="1161908"/>
            <a:ext cx="7317493" cy="499138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089950" y="1961861"/>
            <a:ext cx="3334465" cy="3664476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82" y="2323543"/>
            <a:ext cx="677807" cy="6421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4" y="2374018"/>
            <a:ext cx="713481" cy="6421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04" y="2888012"/>
            <a:ext cx="610997" cy="6753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31" y="3268077"/>
            <a:ext cx="674447" cy="6131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66035" y="1376757"/>
            <a:ext cx="2844048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All possible output space</a:t>
            </a:r>
            <a:endParaRPr lang="en-US" sz="2000" b="1">
              <a:solidFill>
                <a:srgbClr val="C0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735" y="4269044"/>
            <a:ext cx="308209" cy="355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9012527" y="3973708"/>
            <a:ext cx="2127314" cy="40011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60" name="Straight Arrow Connector 59"/>
          <p:cNvCxnSpPr>
            <a:endCxn id="35" idx="1"/>
          </p:cNvCxnSpPr>
          <p:nvPr/>
        </p:nvCxnSpPr>
        <p:spPr>
          <a:xfrm>
            <a:off x="5814278" y="2695084"/>
            <a:ext cx="481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33062" y="2833958"/>
            <a:ext cx="343782" cy="26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94259" y="3311426"/>
            <a:ext cx="282522" cy="144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244357" y="3560481"/>
            <a:ext cx="500979" cy="83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36188" y="32908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45141" y="4489455"/>
            <a:ext cx="1297319" cy="757813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92340" y="4479916"/>
            <a:ext cx="1552801" cy="88546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endCxn id="42" idx="4"/>
          </p:cNvCxnSpPr>
          <p:nvPr/>
        </p:nvCxnSpPr>
        <p:spPr>
          <a:xfrm flipV="1">
            <a:off x="2729753" y="5247268"/>
            <a:ext cx="1264048" cy="76451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3" idx="4"/>
          </p:cNvCxnSpPr>
          <p:nvPr/>
        </p:nvCxnSpPr>
        <p:spPr>
          <a:xfrm flipH="1" flipV="1">
            <a:off x="2568741" y="5365376"/>
            <a:ext cx="161012" cy="6464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91" y="4613595"/>
            <a:ext cx="3651169" cy="63367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9790" y="5998671"/>
            <a:ext cx="5690702" cy="52322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Expected constraint </a:t>
            </a:r>
            <a:r>
              <a:rPr lang="en-US" sz="2800"/>
              <a:t> </a:t>
            </a:r>
            <a:r>
              <a:rPr lang="en-US" sz="2800" smtClean="0"/>
              <a:t>violation</a:t>
            </a:r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49" name="Curved Up Arrow 48"/>
          <p:cNvSpPr/>
          <p:nvPr/>
        </p:nvSpPr>
        <p:spPr>
          <a:xfrm>
            <a:off x="3461599" y="3277515"/>
            <a:ext cx="411126" cy="1025355"/>
          </a:xfrm>
          <a:prstGeom prst="curvedUpArrow">
            <a:avLst>
              <a:gd name="adj1" fmla="val 12971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43680" y="4703358"/>
            <a:ext cx="520528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loud 54"/>
          <p:cNvSpPr/>
          <p:nvPr/>
        </p:nvSpPr>
        <p:spPr>
          <a:xfrm>
            <a:off x="321254" y="1334701"/>
            <a:ext cx="4050018" cy="1254320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75208" y="1695026"/>
            <a:ext cx="401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ym typeface="Verdana"/>
              </a:rPr>
              <a:t>Can we find constraint-satisfying output </a:t>
            </a:r>
          </a:p>
          <a:p>
            <a:pPr algn="ctr"/>
            <a:r>
              <a:rPr lang="en-US" altLang="ko-KR" dirty="0" smtClean="0">
                <a:sym typeface="Verdana"/>
              </a:rPr>
              <a:t>by updating the model parameter ?</a:t>
            </a:r>
            <a:endParaRPr lang="en-US" altLang="ko-KR" dirty="0">
              <a:sym typeface="Verdana"/>
            </a:endParaRPr>
          </a:p>
        </p:txBody>
      </p:sp>
      <p:sp>
        <p:nvSpPr>
          <p:cNvPr id="5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Key Idea for the method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3" y="2698632"/>
            <a:ext cx="4171019" cy="7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smtClean="0"/>
              <a:t>Constraints?</a:t>
            </a:r>
            <a:endParaRPr lang="en-US" sz="3600" b="1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599" y="1550080"/>
            <a:ext cx="11776401" cy="4555200"/>
          </a:xfrm>
        </p:spPr>
        <p:txBody>
          <a:bodyPr/>
          <a:lstStyle/>
          <a:p>
            <a:r>
              <a:rPr lang="en-US" altLang="ko-KR" sz="3000" dirty="0" smtClean="0">
                <a:sym typeface="Verdana"/>
              </a:rPr>
              <a:t>The constraints I focus here are simple rules on the output space.</a:t>
            </a:r>
          </a:p>
          <a:p>
            <a:endParaRPr lang="en-US" altLang="ko-KR" sz="2800" dirty="0">
              <a:sym typeface="Verdana"/>
            </a:endParaRPr>
          </a:p>
          <a:p>
            <a:pPr marL="342900" lvl="2" indent="-342900"/>
            <a:r>
              <a:rPr lang="en-US" altLang="ko-KR" sz="3000" dirty="0" smtClean="0">
                <a:sym typeface="Verdana"/>
              </a:rPr>
              <a:t>Defined on the discrete sequence output  Y</a:t>
            </a:r>
            <a:r>
              <a:rPr lang="en-US" altLang="ko-KR" sz="3000" dirty="0">
                <a:sym typeface="Verdana"/>
              </a:rPr>
              <a:t>=(y</a:t>
            </a:r>
            <a:r>
              <a:rPr lang="en-US" altLang="ko-KR" sz="3000" baseline="-25000" dirty="0">
                <a:sym typeface="Verdana"/>
              </a:rPr>
              <a:t>1</a:t>
            </a:r>
            <a:r>
              <a:rPr lang="en-US" altLang="ko-KR" sz="3000" dirty="0">
                <a:sym typeface="Verdana"/>
              </a:rPr>
              <a:t>, y</a:t>
            </a:r>
            <a:r>
              <a:rPr lang="en-US" altLang="ko-KR" sz="3000" baseline="-25000" dirty="0">
                <a:sym typeface="Verdana"/>
              </a:rPr>
              <a:t>2</a:t>
            </a:r>
            <a:r>
              <a:rPr lang="en-US" altLang="ko-KR" sz="3000" dirty="0">
                <a:sym typeface="Verdana"/>
              </a:rPr>
              <a:t> ,</a:t>
            </a:r>
            <a:r>
              <a:rPr lang="mr-IN" altLang="ko-KR" sz="3000" baseline="-25000" dirty="0">
                <a:sym typeface="Verdana"/>
              </a:rPr>
              <a:t>…</a:t>
            </a:r>
            <a:r>
              <a:rPr lang="en-US" altLang="ko-KR" sz="3000" dirty="0">
                <a:sym typeface="Verdana"/>
              </a:rPr>
              <a:t>, </a:t>
            </a:r>
            <a:r>
              <a:rPr lang="en-US" altLang="ko-KR" sz="3000" dirty="0" err="1">
                <a:sym typeface="Verdana"/>
              </a:rPr>
              <a:t>y</a:t>
            </a:r>
            <a:r>
              <a:rPr lang="en-US" altLang="ko-KR" sz="3000" baseline="-25000" dirty="0" err="1">
                <a:sym typeface="Verdana"/>
              </a:rPr>
              <a:t>T</a:t>
            </a:r>
            <a:r>
              <a:rPr lang="en-US" altLang="ko-KR" sz="3000" dirty="0" smtClean="0">
                <a:sym typeface="Verdana"/>
              </a:rPr>
              <a:t>) </a:t>
            </a:r>
          </a:p>
          <a:p>
            <a:pPr lvl="1"/>
            <a:r>
              <a:rPr lang="en-US" altLang="ko-KR" dirty="0" smtClean="0">
                <a:sym typeface="Verdana"/>
              </a:rPr>
              <a:t>Output intrinsic constraint 			    e.g. Subject-Verb agreement.</a:t>
            </a:r>
          </a:p>
          <a:p>
            <a:pPr lvl="1"/>
            <a:r>
              <a:rPr lang="en-US" altLang="ko-KR" dirty="0" smtClean="0">
                <a:sym typeface="Verdana"/>
              </a:rPr>
              <a:t>Input, output relation constraint.	    e.g. Syntactic parsing.</a:t>
            </a:r>
          </a:p>
          <a:p>
            <a:pPr lvl="1"/>
            <a:r>
              <a:rPr lang="en-US" altLang="ko-KR" dirty="0" smtClean="0">
                <a:sym typeface="Verdana"/>
              </a:rPr>
              <a:t>Exterior knowledge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 dirty="0" smtClean="0">
                <a:sym typeface="Verdana"/>
              </a:rPr>
              <a:t>on the problem.  e.g. Syntactic information on SRL.</a:t>
            </a: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73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</p:spPr>
            <p:txBody>
              <a:bodyPr/>
              <a:lstStyle/>
              <a:p>
                <a:r>
                  <a:rPr lang="en-US" altLang="ko-KR" sz="2800" b="1" dirty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Maximizing log-likelihood of (input, true output) pair using</a:t>
                </a:r>
                <a:br>
                  <a:rPr lang="en-US" altLang="ko-KR" sz="2400" dirty="0">
                    <a:sym typeface="Verdana"/>
                  </a:rPr>
                </a:br>
                <a:r>
                  <a:rPr lang="en-US" altLang="ko-KR" sz="2400" dirty="0">
                    <a:sym typeface="Verdana"/>
                  </a:rPr>
                  <a:t>stochastic gradient descent.</a:t>
                </a:r>
              </a:p>
              <a:p>
                <a:pPr lvl="2"/>
                <a:r>
                  <a:rPr lang="en-US" altLang="ko-KR" sz="2000" dirty="0" err="1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 </a:t>
                </a:r>
                <a:r>
                  <a:rPr lang="en-US" altLang="ko-KR" sz="2000" dirty="0" err="1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 labeled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score (log probability, energy)</a:t>
                </a: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r>
                  <a:rPr lang="en-US" altLang="ko-KR" sz="2800" b="1" dirty="0">
                    <a:sym typeface="Verdana"/>
                  </a:rPr>
                  <a:t>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>
                    <a:sym typeface="Verdana"/>
                  </a:rPr>
                  <a:t>y</a:t>
                </a:r>
                <a:r>
                  <a:rPr lang="en-US" altLang="ko-KR" sz="2400" dirty="0">
                    <a:sym typeface="Verdana"/>
                  </a:rPr>
                  <a:t> with the highest model score (probability).</a:t>
                </a:r>
              </a:p>
              <a:p>
                <a:pPr lvl="2"/>
                <a:r>
                  <a:rPr lang="en-US" altLang="ko-KR" sz="2000" dirty="0">
                    <a:sym typeface="Verdana"/>
                  </a:rPr>
                  <a:t>x: a test </a:t>
                </a:r>
                <a:r>
                  <a:rPr lang="en-US" altLang="ko-KR" sz="2000" dirty="0" smtClean="0">
                    <a:sym typeface="Verdana"/>
                  </a:rPr>
                  <a:t>input.</a:t>
                </a:r>
              </a:p>
              <a:p>
                <a:pPr lvl="2"/>
                <a:r>
                  <a:rPr lang="en-US" altLang="ko-KR" sz="2000" dirty="0" smtClean="0">
                    <a:sym typeface="Verdana"/>
                  </a:rPr>
                  <a:t>y</a:t>
                </a:r>
                <a:r>
                  <a:rPr lang="en-US" altLang="ko-KR" sz="2000" dirty="0">
                    <a:sym typeface="Verdana"/>
                  </a:rPr>
                  <a:t>: length T, vocab size V</a:t>
                </a:r>
                <a:br>
                  <a:rPr lang="en-US" altLang="ko-KR" sz="2000" dirty="0">
                    <a:sym typeface="Verdana"/>
                  </a:rPr>
                </a:br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Greedy: </a:t>
                </a:r>
                <a:r>
                  <a:rPr lang="en-US" altLang="ko-KR" b="1" i="1" dirty="0">
                    <a:solidFill>
                      <a:srgbClr val="3848E4"/>
                    </a:solidFill>
                    <a:sym typeface="Verdana"/>
                  </a:rPr>
                  <a:t>O(TV)</a:t>
                </a:r>
                <a:endParaRPr lang="en-US" altLang="ko-KR" dirty="0">
                  <a:sym typeface="Verdana"/>
                </a:endParaRPr>
              </a:p>
              <a:p>
                <a:pPr marL="742950" lvl="2" indent="-342900"/>
                <a:r>
                  <a:rPr lang="en-US" altLang="ko-KR" dirty="0">
                    <a:sym typeface="Verdana"/>
                  </a:rPr>
                  <a:t>Global </a:t>
                </a:r>
                <a:r>
                  <a:rPr lang="en-US" altLang="ko-KR" dirty="0" smtClean="0">
                    <a:sym typeface="Verdana"/>
                  </a:rPr>
                  <a:t>constraint</a:t>
                </a:r>
                <a:endParaRPr lang="en-US" altLang="ko-KR" sz="2000" dirty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  <a:blipFill rotWithShape="0">
                <a:blip r:embed="rId3"/>
                <a:stretch>
                  <a:fillRect l="-966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066904" y="4553762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8339355" y="5009658"/>
            <a:ext cx="272450" cy="423012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3865" y="5432670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1" y="4567975"/>
            <a:ext cx="3448420" cy="689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891" y="2851975"/>
            <a:ext cx="3427886" cy="6623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129259" y="2819534"/>
            <a:ext cx="495916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90561" y="3184415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80142" y="4591633"/>
            <a:ext cx="412562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71640" y="4932777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255599" y="5191492"/>
            <a:ext cx="6296548" cy="1596649"/>
          </a:xfrm>
          <a:prstGeom prst="cloud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-185836" y="5486617"/>
            <a:ext cx="7495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ym typeface="Verdana"/>
              </a:rPr>
              <a:t>Can </a:t>
            </a:r>
            <a:r>
              <a:rPr lang="en-US" altLang="ko-KR" sz="2400" dirty="0">
                <a:sym typeface="Verdana"/>
              </a:rPr>
              <a:t>we </a:t>
            </a:r>
            <a:r>
              <a:rPr lang="en-US" altLang="ko-KR" sz="2400" dirty="0" smtClean="0">
                <a:sym typeface="Verdana"/>
              </a:rPr>
              <a:t>do “continuous space” search</a:t>
            </a:r>
          </a:p>
          <a:p>
            <a:pPr algn="ctr"/>
            <a:r>
              <a:rPr lang="en-US" altLang="ko-KR" sz="2400" dirty="0" smtClean="0">
                <a:sym typeface="Verdana"/>
              </a:rPr>
              <a:t>to </a:t>
            </a:r>
            <a:r>
              <a:rPr lang="en-US" altLang="ko-KR" sz="2400" dirty="0">
                <a:sym typeface="Verdana"/>
              </a:rPr>
              <a:t>find constraint-satisfying output </a:t>
            </a:r>
            <a:r>
              <a:rPr lang="en-US" altLang="ko-KR" sz="2400" dirty="0" smtClean="0">
                <a:sym typeface="Verdana"/>
              </a:rPr>
              <a:t>y?</a:t>
            </a:r>
          </a:p>
          <a:p>
            <a:pPr algn="ctr"/>
            <a:r>
              <a:rPr lang="en-US" altLang="ko-KR" sz="2400" dirty="0" smtClean="0">
                <a:sym typeface="Verdana"/>
              </a:rPr>
              <a:t>(like Training)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54793" y="2378093"/>
            <a:ext cx="4019544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</p:spPr>
            <p:txBody>
              <a:bodyPr/>
              <a:lstStyle/>
              <a:p>
                <a:r>
                  <a:rPr lang="en-US" altLang="ko-KR" sz="2800" b="1" dirty="0" smtClean="0">
                    <a:sym typeface="Verdana"/>
                  </a:rPr>
                  <a:t>Training</a:t>
                </a:r>
              </a:p>
              <a:p>
                <a:pPr lvl="1"/>
                <a:r>
                  <a:rPr lang="en-US" altLang="ko-KR" sz="2400" dirty="0" smtClean="0">
                    <a:sym typeface="Verdana"/>
                  </a:rPr>
                  <a:t>Maximizing log-likelihood of (input, true output) pair using</a:t>
                </a:r>
                <a:br>
                  <a:rPr lang="en-US" altLang="ko-KR" sz="2400" dirty="0" smtClean="0">
                    <a:sym typeface="Verdana"/>
                  </a:rPr>
                </a:br>
                <a:r>
                  <a:rPr lang="en-US" altLang="ko-KR" sz="2400" dirty="0" smtClean="0">
                    <a:sym typeface="Verdana"/>
                  </a:rPr>
                  <a:t>stochastic gradient descent.</a:t>
                </a:r>
              </a:p>
              <a:p>
                <a:pPr lvl="2"/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x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,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</a:t>
                </a:r>
                <a:r>
                  <a:rPr lang="en-US" altLang="ko-KR" sz="2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y</a:t>
                </a:r>
                <a:r>
                  <a:rPr lang="en-US" altLang="ko-KR" sz="2000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L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:</a:t>
                </a:r>
                <a:r>
                  <a:rPr lang="en-US" altLang="ko-KR" sz="2000" dirty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labeled</a:t>
                </a:r>
                <a:r>
                  <a:rPr lang="en-US" altLang="ko-KR" sz="2000" dirty="0" smtClean="0">
                    <a:latin typeface="Cambria Math" charset="0"/>
                    <a:ea typeface="Cambria Math" charset="0"/>
                    <a:cs typeface="Cambria Math" charset="0"/>
                    <a:sym typeface="Verdana"/>
                  </a:rPr>
                  <a:t> input, output.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latin typeface="Cambria Math" charset="0"/>
                        <a:ea typeface="Cambria Math" charset="0"/>
                        <a:cs typeface="Cambria Math" charset="0"/>
                        <a:sym typeface="Verdana"/>
                      </a:rPr>
                      <m:t>Ψ</m:t>
                    </m:r>
                  </m:oMath>
                </a14:m>
                <a:r>
                  <a:rPr lang="en-US" altLang="ko-KR" sz="2000" dirty="0">
                    <a:sym typeface="Verdana"/>
                  </a:rPr>
                  <a:t>: </a:t>
                </a:r>
                <a:r>
                  <a:rPr lang="en-US" altLang="ko-KR" sz="2000" dirty="0" smtClean="0">
                    <a:sym typeface="Verdana"/>
                  </a:rPr>
                  <a:t>score (</a:t>
                </a:r>
                <a:r>
                  <a:rPr lang="en-US" altLang="ko-KR" sz="2000" dirty="0">
                    <a:sym typeface="Verdana"/>
                  </a:rPr>
                  <a:t>log probability, energy</a:t>
                </a:r>
                <a:r>
                  <a:rPr lang="en-US" altLang="ko-KR" sz="2000" dirty="0" smtClean="0">
                    <a:sym typeface="Verdana"/>
                  </a:rPr>
                  <a:t>)</a:t>
                </a: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r>
                  <a:rPr lang="en-US" altLang="ko-KR" sz="2800" b="1" dirty="0" smtClean="0">
                    <a:solidFill>
                      <a:srgbClr val="3848E4"/>
                    </a:solidFill>
                    <a:sym typeface="Verdana"/>
                  </a:rPr>
                  <a:t>Gradient-Based 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</a:t>
                </a:r>
                <a:r>
                  <a:rPr lang="en-US" altLang="ko-KR" sz="2400" dirty="0" smtClean="0">
                    <a:solidFill>
                      <a:srgbClr val="3848E4"/>
                    </a:solidFill>
                    <a:sym typeface="Verdana"/>
                  </a:rPr>
                  <a:t>by updating the model </a:t>
                </a:r>
                <a:r>
                  <a:rPr lang="en-US" altLang="ko-KR" sz="2400" b="1" dirty="0" smtClean="0">
                    <a:solidFill>
                      <a:srgbClr val="3848E4"/>
                    </a:solidFill>
                    <a:sym typeface="Verdana"/>
                  </a:rPr>
                  <a:t>W </a:t>
                </a:r>
                <a:r>
                  <a:rPr lang="en-US" altLang="ko-KR" sz="2400" dirty="0">
                    <a:sym typeface="Verdana"/>
                  </a:rPr>
                  <a:t>using</a:t>
                </a:r>
                <a:br>
                  <a:rPr lang="en-US" altLang="ko-KR" sz="2400" dirty="0">
                    <a:sym typeface="Verdana"/>
                  </a:rPr>
                </a:br>
                <a:r>
                  <a:rPr lang="en-US" altLang="ko-KR" sz="2400" dirty="0">
                    <a:sym typeface="Verdana"/>
                  </a:rPr>
                  <a:t>stochastic gradient descent</a:t>
                </a:r>
                <a:r>
                  <a:rPr lang="en-US" altLang="ko-KR" sz="2400" dirty="0" smtClean="0">
                    <a:sym typeface="Verdana"/>
                  </a:rPr>
                  <a:t>.</a:t>
                </a:r>
                <a:endParaRPr lang="en-US" altLang="ko-KR" sz="2400" dirty="0">
                  <a:sym typeface="Verdana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  <a:blipFill rotWithShape="0">
                <a:blip r:embed="rId3"/>
                <a:stretch>
                  <a:fillRect l="-966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551515" y="5288646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81590" y="4926105"/>
            <a:ext cx="537883" cy="634514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012" y="4956491"/>
            <a:ext cx="6305645" cy="1261129"/>
          </a:xfrm>
          <a:prstGeom prst="rect">
            <a:avLst/>
          </a:prstGeom>
        </p:spPr>
      </p:pic>
      <p:sp>
        <p:nvSpPr>
          <p:cNvPr id="25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891" y="2851975"/>
            <a:ext cx="3427886" cy="66235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129259" y="2819534"/>
            <a:ext cx="495916" cy="437113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90561" y="3184415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4793" y="2378093"/>
            <a:ext cx="4019544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54793" y="4482609"/>
            <a:ext cx="4019544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b="1" dirty="0" smtClean="0">
                    <a:solidFill>
                      <a:srgbClr val="3848E4"/>
                    </a:solidFill>
                    <a:sym typeface="Verdana"/>
                  </a:rPr>
                  <a:t>Gradient-Based 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</a:t>
                </a:r>
                <a:r>
                  <a:rPr lang="en-US" altLang="ko-KR" sz="2400" dirty="0" smtClean="0">
                    <a:solidFill>
                      <a:srgbClr val="3848E4"/>
                    </a:solidFill>
                    <a:sym typeface="Verdana"/>
                  </a:rPr>
                  <a:t>by updating the model </a:t>
                </a:r>
                <a:r>
                  <a:rPr lang="en-US" altLang="ko-KR" sz="2400" b="1" dirty="0" smtClean="0">
                    <a:solidFill>
                      <a:srgbClr val="3848E4"/>
                    </a:solidFill>
                    <a:sym typeface="Verdana"/>
                  </a:rPr>
                  <a:t>W </a:t>
                </a:r>
                <a:r>
                  <a:rPr lang="en-US" altLang="ko-KR" sz="2400" dirty="0">
                    <a:sym typeface="Verdana"/>
                  </a:rPr>
                  <a:t>using</a:t>
                </a:r>
                <a:br>
                  <a:rPr lang="en-US" altLang="ko-KR" sz="2400" dirty="0">
                    <a:sym typeface="Verdana"/>
                  </a:rPr>
                </a:br>
                <a:r>
                  <a:rPr lang="en-US" altLang="ko-KR" sz="2400" dirty="0">
                    <a:sym typeface="Verdana"/>
                  </a:rPr>
                  <a:t>stochastic gradient descent</a:t>
                </a:r>
                <a:r>
                  <a:rPr lang="en-US" altLang="ko-KR" sz="2400" dirty="0" smtClean="0">
                    <a:sym typeface="Verdana"/>
                  </a:rPr>
                  <a:t>.</a:t>
                </a: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1800" dirty="0" smtClean="0">
                  <a:sym typeface="Verdana"/>
                </a:endParaRPr>
              </a:p>
              <a:p>
                <a:endParaRPr lang="en-US" altLang="ko-KR" sz="1800" dirty="0" smtClean="0">
                  <a:sym typeface="Verdana"/>
                </a:endParaRPr>
              </a:p>
              <a:p>
                <a:r>
                  <a:rPr lang="en-US" altLang="ko-KR" sz="2800" dirty="0" smtClean="0">
                    <a:sym typeface="Verdana"/>
                  </a:rPr>
                  <a:t>Details</a:t>
                </a:r>
              </a:p>
              <a:p>
                <a:pPr lvl="1"/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Initialize </a:t>
                </a:r>
                <a:r>
                  <a:rPr lang="en-US" altLang="ko-KR" sz="2400" dirty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the search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 with learned model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  <a:ea typeface="Apple SD Gothic Neo" charset="-127"/>
                        <a:cs typeface="Apple SD Gothic Neo" charset="-127"/>
                        <a:sym typeface="Verdana"/>
                      </a:rPr>
                      <m:t>𝑊</m:t>
                    </m:r>
                    <m:r>
                      <a:rPr lang="en-US" altLang="ko-KR" sz="2400">
                        <a:latin typeface="Cambria Math" charset="0"/>
                        <a:ea typeface="Apple SD Gothic Neo" charset="-127"/>
                        <a:cs typeface="Apple SD Gothic Neo" charset="-127"/>
                        <a:sym typeface="Verdana"/>
                      </a:rPr>
                      <m:t>.</m:t>
                    </m:r>
                  </m:oMath>
                </a14:m>
                <a:endParaRPr lang="en-US" altLang="ko-KR" sz="2400" dirty="0" smtClean="0">
                  <a:latin typeface="Apple SD Gothic Neo" charset="-127"/>
                  <a:ea typeface="Apple SD Gothic Neo" charset="-127"/>
                  <a:cs typeface="Apple SD Gothic Neo" charset="-127"/>
                  <a:sym typeface="Verdana"/>
                </a:endParaRPr>
              </a:p>
              <a:p>
                <a:pPr lvl="1"/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Constraint can lead to “</a:t>
                </a:r>
                <a:r>
                  <a:rPr lang="en-US" altLang="ko-KR" sz="2400" i="1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catastrophic forgetting</a:t>
                </a:r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”.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  <a:blipFill rotWithShape="0">
                <a:blip r:embed="rId3"/>
                <a:stretch>
                  <a:fillRect l="-966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5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44944" y="3702050"/>
            <a:ext cx="528369" cy="344128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41" y="3369895"/>
            <a:ext cx="6305645" cy="126112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658037" y="3284072"/>
            <a:ext cx="2043983" cy="747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680029" y="4031276"/>
            <a:ext cx="284593" cy="508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30552" y="4539884"/>
            <a:ext cx="211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Regularizer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22950" y="338942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295401" y="3090982"/>
            <a:ext cx="272244" cy="29844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162435" y="2690872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/>
              <a:t>Learned model</a:t>
            </a:r>
            <a:endParaRPr lang="en-US" sz="2000"/>
          </a:p>
        </p:txBody>
      </p:sp>
      <p:sp>
        <p:nvSpPr>
          <p:cNvPr id="37" name="Oval 36"/>
          <p:cNvSpPr/>
          <p:nvPr/>
        </p:nvSpPr>
        <p:spPr>
          <a:xfrm>
            <a:off x="3874052" y="3363705"/>
            <a:ext cx="537883" cy="634514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4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b="1" dirty="0" smtClean="0">
                    <a:solidFill>
                      <a:srgbClr val="3848E4"/>
                    </a:solidFill>
                    <a:sym typeface="Verdana"/>
                  </a:rPr>
                  <a:t>Gradient-Based Inference</a:t>
                </a:r>
              </a:p>
              <a:p>
                <a:pPr lvl="1"/>
                <a:r>
                  <a:rPr lang="en-US" altLang="ko-KR" sz="2400" dirty="0">
                    <a:sym typeface="Verdana"/>
                  </a:rPr>
                  <a:t>Finding the output </a:t>
                </a:r>
                <a:r>
                  <a:rPr lang="en-US" altLang="ko-KR" sz="2400" b="1" dirty="0" smtClean="0">
                    <a:sym typeface="Verdana"/>
                  </a:rPr>
                  <a:t>y</a:t>
                </a:r>
                <a:r>
                  <a:rPr lang="en-US" altLang="ko-KR" sz="2400" dirty="0" smtClean="0">
                    <a:sym typeface="Verdana"/>
                  </a:rPr>
                  <a:t> </a:t>
                </a:r>
                <a:r>
                  <a:rPr lang="en-US" altLang="ko-KR" sz="2400" dirty="0" smtClean="0">
                    <a:solidFill>
                      <a:srgbClr val="3848E4"/>
                    </a:solidFill>
                    <a:sym typeface="Verdana"/>
                  </a:rPr>
                  <a:t>by updating the model </a:t>
                </a:r>
                <a:r>
                  <a:rPr lang="en-US" altLang="ko-KR" sz="2400" b="1" dirty="0" smtClean="0">
                    <a:solidFill>
                      <a:srgbClr val="3848E4"/>
                    </a:solidFill>
                    <a:sym typeface="Verdana"/>
                  </a:rPr>
                  <a:t>W </a:t>
                </a:r>
                <a:r>
                  <a:rPr lang="en-US" altLang="ko-KR" sz="2400" dirty="0">
                    <a:sym typeface="Verdana"/>
                  </a:rPr>
                  <a:t>using</a:t>
                </a:r>
                <a:br>
                  <a:rPr lang="en-US" altLang="ko-KR" sz="2400" dirty="0">
                    <a:sym typeface="Verdana"/>
                  </a:rPr>
                </a:br>
                <a:r>
                  <a:rPr lang="en-US" altLang="ko-KR" sz="2400" dirty="0">
                    <a:sym typeface="Verdana"/>
                  </a:rPr>
                  <a:t>stochastic gradient descent</a:t>
                </a:r>
                <a:r>
                  <a:rPr lang="en-US" altLang="ko-KR" sz="2400" dirty="0" smtClean="0">
                    <a:sym typeface="Verdana"/>
                  </a:rPr>
                  <a:t>.</a:t>
                </a: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2400" dirty="0" smtClean="0">
                  <a:sym typeface="Verdana"/>
                </a:endParaRPr>
              </a:p>
              <a:p>
                <a:pPr lvl="1"/>
                <a:endParaRPr lang="en-US" altLang="ko-KR" sz="2400" dirty="0">
                  <a:sym typeface="Verdana"/>
                </a:endParaRPr>
              </a:p>
              <a:p>
                <a:pPr lvl="1"/>
                <a:endParaRPr lang="en-US" altLang="ko-KR" sz="1800" dirty="0" smtClean="0">
                  <a:sym typeface="Verdana"/>
                </a:endParaRPr>
              </a:p>
              <a:p>
                <a:endParaRPr lang="en-US" altLang="ko-KR" sz="1800" dirty="0" smtClean="0">
                  <a:sym typeface="Verdana"/>
                </a:endParaRPr>
              </a:p>
              <a:p>
                <a:r>
                  <a:rPr lang="en-US" altLang="ko-KR" sz="2800" dirty="0" smtClean="0">
                    <a:sym typeface="Verdana"/>
                  </a:rPr>
                  <a:t>Details</a:t>
                </a:r>
              </a:p>
              <a:p>
                <a:pPr lvl="1"/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Initialize </a:t>
                </a:r>
                <a:r>
                  <a:rPr lang="en-US" altLang="ko-KR" sz="2400" dirty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the search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  <m:t>𝑊</m:t>
                        </m:r>
                      </m:e>
                      <m:sub>
                        <m:r>
                          <a:rPr lang="en-US" altLang="ko-KR" sz="2400" i="1">
                            <a:latin typeface="Cambria Math" charset="0"/>
                            <a:ea typeface="Apple SD Gothic Neo" charset="-127"/>
                            <a:cs typeface="Apple SD Gothic Neo" charset="-127"/>
                            <a:sym typeface="Verdana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 with learned model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  <a:ea typeface="Apple SD Gothic Neo" charset="-127"/>
                        <a:cs typeface="Apple SD Gothic Neo" charset="-127"/>
                        <a:sym typeface="Verdana"/>
                      </a:rPr>
                      <m:t>𝑊</m:t>
                    </m:r>
                    <m:r>
                      <a:rPr lang="en-US" altLang="ko-KR" sz="2400">
                        <a:latin typeface="Cambria Math" charset="0"/>
                        <a:ea typeface="Apple SD Gothic Neo" charset="-127"/>
                        <a:cs typeface="Apple SD Gothic Neo" charset="-127"/>
                        <a:sym typeface="Verdana"/>
                      </a:rPr>
                      <m:t>.</m:t>
                    </m:r>
                  </m:oMath>
                </a14:m>
                <a:endParaRPr lang="en-US" altLang="ko-KR" sz="2400" dirty="0" smtClean="0">
                  <a:latin typeface="Apple SD Gothic Neo" charset="-127"/>
                  <a:ea typeface="Apple SD Gothic Neo" charset="-127"/>
                  <a:cs typeface="Apple SD Gothic Neo" charset="-127"/>
                  <a:sym typeface="Verdana"/>
                </a:endParaRPr>
              </a:p>
              <a:p>
                <a:pPr lvl="1"/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Constraint can lead to “</a:t>
                </a:r>
                <a:r>
                  <a:rPr lang="en-US" altLang="ko-KR" sz="2400" i="1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catastrophic forgetting</a:t>
                </a:r>
                <a:r>
                  <a:rPr lang="en-US" altLang="ko-KR" sz="2400" dirty="0" smtClean="0">
                    <a:latin typeface="Apple SD Gothic Neo" charset="-127"/>
                    <a:ea typeface="Apple SD Gothic Neo" charset="-127"/>
                    <a:cs typeface="Apple SD Gothic Neo" charset="-127"/>
                    <a:sym typeface="Verdana"/>
                  </a:rPr>
                  <a:t>”.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7"/>
              </a:xfrm>
              <a:blipFill rotWithShape="0">
                <a:blip r:embed="rId3"/>
                <a:stretch>
                  <a:fillRect l="-966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smtClean="0"/>
              <a:t>(</a:t>
            </a:r>
            <a:r>
              <a:rPr lang="en-US" sz="3600" b="1" i="1" smtClean="0"/>
              <a:t>W</a:t>
            </a:r>
            <a:r>
              <a:rPr lang="en-US" sz="3600" b="1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  <a:p>
            <a:pPr algn="ctr">
              <a:lnSpc>
                <a:spcPct val="90000"/>
              </a:lnSpc>
            </a:pPr>
            <a:endParaRPr lang="en-US" sz="3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25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smtClean="0"/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86896" y="3438797"/>
            <a:ext cx="5994647" cy="493123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67939" y="3950753"/>
            <a:ext cx="4605429" cy="657822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4793" y="2378093"/>
            <a:ext cx="3992112" cy="384049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41" y="3369895"/>
            <a:ext cx="6305645" cy="12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24" grpId="0" animBg="1"/>
      <p:bldP spid="27" grpId="0" animBg="1"/>
      <p:bldP spid="2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Greedy inference: O(TV)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1</a:t>
            </a:r>
            <a:r>
              <a:rPr lang="en-US" sz="2800" baseline="30000" dirty="0" smtClean="0">
                <a:solidFill>
                  <a:schemeClr val="tx1"/>
                </a:solidFill>
              </a:rPr>
              <a:t>st</a:t>
            </a:r>
            <a:r>
              <a:rPr lang="en-US" sz="2800" dirty="0" smtClean="0">
                <a:solidFill>
                  <a:schemeClr val="tx1"/>
                </a:solidFill>
              </a:rPr>
              <a:t>-order inference: O(TV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), e.g. Viterbi decoding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Combinatorial </a:t>
            </a:r>
            <a:r>
              <a:rPr lang="en-US" sz="2800" dirty="0">
                <a:solidFill>
                  <a:schemeClr val="tx1"/>
                </a:solidFill>
              </a:rPr>
              <a:t>search </a:t>
            </a:r>
            <a:r>
              <a:rPr lang="en-US" sz="2800" dirty="0" smtClean="0">
                <a:solidFill>
                  <a:schemeClr val="tx1"/>
                </a:solidFill>
              </a:rPr>
              <a:t>O(V</a:t>
            </a:r>
            <a:r>
              <a:rPr lang="en-US" sz="2800" baseline="30000" dirty="0" smtClean="0">
                <a:solidFill>
                  <a:schemeClr val="tx1"/>
                </a:solidFill>
              </a:rPr>
              <a:t>T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GBI </a:t>
            </a:r>
            <a:r>
              <a:rPr lang="en-US" sz="2800" dirty="0">
                <a:solidFill>
                  <a:schemeClr val="tx1"/>
                </a:solidFill>
              </a:rPr>
              <a:t>iteratively </a:t>
            </a:r>
            <a:r>
              <a:rPr lang="en-US" sz="2800" dirty="0" smtClean="0">
                <a:solidFill>
                  <a:schemeClr val="tx1"/>
                </a:solidFill>
              </a:rPr>
              <a:t>updates </a:t>
            </a:r>
            <a:r>
              <a:rPr lang="en-US" sz="2800" dirty="0">
                <a:solidFill>
                  <a:schemeClr val="tx1"/>
                </a:solidFill>
              </a:rPr>
              <a:t>model </a:t>
            </a:r>
            <a:r>
              <a:rPr lang="en-US" sz="2800" dirty="0" smtClean="0">
                <a:solidFill>
                  <a:schemeClr val="tx1"/>
                </a:solidFill>
              </a:rPr>
              <a:t>parameter with simple inference.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Update model parameter: O(TLh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)  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L: number of layers, h: representation size</a:t>
            </a:r>
          </a:p>
          <a:p>
            <a:endParaRPr lang="en-US" sz="3000" dirty="0" smtClean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e.g. SRL model with (T=7, V=130, h=100, L=10)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Comparison of complexity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13873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Greedy inference: O(TV) </a:t>
            </a:r>
            <a:r>
              <a:rPr lang="en-US" sz="2800" dirty="0"/>
              <a:t>~ </a:t>
            </a:r>
            <a:r>
              <a:rPr lang="en-US" sz="2800" dirty="0">
                <a:solidFill>
                  <a:srgbClr val="0070C0"/>
                </a:solidFill>
              </a:rPr>
              <a:t>900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1</a:t>
            </a:r>
            <a:r>
              <a:rPr lang="en-US" sz="2800" baseline="30000" dirty="0" smtClean="0">
                <a:solidFill>
                  <a:schemeClr val="tx1"/>
                </a:solidFill>
              </a:rPr>
              <a:t>st</a:t>
            </a:r>
            <a:r>
              <a:rPr lang="en-US" sz="2800" dirty="0" smtClean="0">
                <a:solidFill>
                  <a:schemeClr val="tx1"/>
                </a:solidFill>
              </a:rPr>
              <a:t>-order inference: O(TV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) ~ </a:t>
            </a:r>
            <a:r>
              <a:rPr lang="en-US" altLang="ko-KR" sz="2800" dirty="0" smtClean="0">
                <a:solidFill>
                  <a:srgbClr val="0070C0"/>
                </a:solidFill>
                <a:sym typeface="Verdana"/>
              </a:rPr>
              <a:t>1E+5  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Combinatorial </a:t>
            </a:r>
            <a:r>
              <a:rPr lang="en-US" sz="2800" dirty="0">
                <a:solidFill>
                  <a:schemeClr val="tx1"/>
                </a:solidFill>
              </a:rPr>
              <a:t>search </a:t>
            </a:r>
            <a:r>
              <a:rPr lang="en-US" sz="2800" dirty="0" smtClean="0">
                <a:solidFill>
                  <a:schemeClr val="tx1"/>
                </a:solidFill>
              </a:rPr>
              <a:t>O(V</a:t>
            </a:r>
            <a:r>
              <a:rPr lang="en-US" sz="2800" baseline="30000" dirty="0" smtClean="0">
                <a:solidFill>
                  <a:schemeClr val="tx1"/>
                </a:solidFill>
              </a:rPr>
              <a:t>T</a:t>
            </a:r>
            <a:r>
              <a:rPr lang="en-US" sz="2800" dirty="0" smtClean="0">
                <a:solidFill>
                  <a:schemeClr val="tx1"/>
                </a:solidFill>
              </a:rPr>
              <a:t>) </a:t>
            </a:r>
            <a:r>
              <a:rPr lang="en-US" altLang="ko-KR" sz="2800" dirty="0">
                <a:sym typeface="Verdana"/>
              </a:rPr>
              <a:t>~ </a:t>
            </a:r>
            <a:r>
              <a:rPr lang="en-US" altLang="ko-KR" sz="2800" dirty="0">
                <a:solidFill>
                  <a:srgbClr val="0070C0"/>
                </a:solidFill>
                <a:sym typeface="Verdana"/>
              </a:rPr>
              <a:t>6E+14</a:t>
            </a:r>
            <a:r>
              <a:rPr lang="en-US" altLang="ko-KR" sz="2800" dirty="0">
                <a:sym typeface="Verdana"/>
              </a:rPr>
              <a:t> 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GBI </a:t>
            </a:r>
            <a:r>
              <a:rPr lang="en-US" sz="2800" dirty="0">
                <a:solidFill>
                  <a:schemeClr val="tx1"/>
                </a:solidFill>
              </a:rPr>
              <a:t>iteratively </a:t>
            </a:r>
            <a:r>
              <a:rPr lang="en-US" sz="2800" dirty="0" smtClean="0">
                <a:solidFill>
                  <a:schemeClr val="tx1"/>
                </a:solidFill>
              </a:rPr>
              <a:t>updates </a:t>
            </a:r>
            <a:r>
              <a:rPr lang="en-US" sz="2800" dirty="0">
                <a:solidFill>
                  <a:schemeClr val="tx1"/>
                </a:solidFill>
              </a:rPr>
              <a:t>model </a:t>
            </a:r>
            <a:r>
              <a:rPr lang="en-US" sz="2800" dirty="0" smtClean="0">
                <a:solidFill>
                  <a:schemeClr val="tx1"/>
                </a:solidFill>
              </a:rPr>
              <a:t>parameter with simple inference.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Update model parameter: O(TLh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) </a:t>
            </a:r>
            <a:r>
              <a:rPr lang="en-US" sz="2400" dirty="0"/>
              <a:t>~ </a:t>
            </a:r>
            <a:r>
              <a:rPr lang="en-US" sz="2400" dirty="0" smtClean="0">
                <a:solidFill>
                  <a:srgbClr val="0070C0"/>
                </a:solidFill>
              </a:rPr>
              <a:t>7E+5			</a:t>
            </a:r>
            <a:r>
              <a:rPr lang="en-US" sz="2400" dirty="0"/>
              <a:t> O(T</a:t>
            </a:r>
            <a:r>
              <a:rPr lang="en-US" altLang="ko-KR" sz="2400" dirty="0">
                <a:sym typeface="Verdana"/>
              </a:rPr>
              <a:t>V</a:t>
            </a:r>
            <a:r>
              <a:rPr lang="en-US" altLang="ko-KR" sz="2400" baseline="30000" dirty="0">
                <a:sym typeface="Verdana"/>
              </a:rPr>
              <a:t>2</a:t>
            </a:r>
            <a:r>
              <a:rPr lang="en-US" altLang="ko-KR" sz="2400" dirty="0">
                <a:sym typeface="Verdana"/>
              </a:rPr>
              <a:t>) ~ </a:t>
            </a:r>
            <a:r>
              <a:rPr lang="en-US" altLang="ko-KR" sz="2400" dirty="0">
                <a:solidFill>
                  <a:srgbClr val="0070C0"/>
                </a:solidFill>
                <a:sym typeface="Verdana"/>
              </a:rPr>
              <a:t>1E+5</a:t>
            </a:r>
            <a:r>
              <a:rPr lang="en-US" sz="2400" dirty="0"/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L: number of layers, h: representation size</a:t>
            </a:r>
          </a:p>
          <a:p>
            <a:endParaRPr lang="en-US" sz="3000" dirty="0" smtClean="0">
              <a:solidFill>
                <a:srgbClr val="0070C0"/>
              </a:solidFill>
            </a:endParaRPr>
          </a:p>
          <a:p>
            <a:r>
              <a:rPr lang="en-US" sz="3000" dirty="0" smtClean="0">
                <a:solidFill>
                  <a:srgbClr val="0070C0"/>
                </a:solidFill>
              </a:rPr>
              <a:t>e.g. SRL model with (T=7, V=130, h=100, L=10) 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 smtClean="0"/>
              <a:t>Comparison of complexity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690" y="2450591"/>
            <a:ext cx="5599813" cy="44805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19546" y="3663695"/>
            <a:ext cx="5599813" cy="44805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4891" y="3364550"/>
            <a:ext cx="3472846" cy="44805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Arrow 17"/>
          <p:cNvSpPr/>
          <p:nvPr/>
        </p:nvSpPr>
        <p:spPr>
          <a:xfrm rot="5400000">
            <a:off x="6210442" y="2671275"/>
            <a:ext cx="1249390" cy="1033273"/>
          </a:xfrm>
          <a:prstGeom prst="bentArrow">
            <a:avLst>
              <a:gd name="adj1" fmla="val 6977"/>
              <a:gd name="adj2" fmla="val 11033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Experiments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2851" y="5925240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</a:rPr>
              <a:t>Predhan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Towards Robust Linguistic Analysis using </a:t>
            </a:r>
            <a:r>
              <a:rPr lang="en-US" altLang="ko-KR" i="1" dirty="0" err="1" smtClean="0">
                <a:solidFill>
                  <a:schemeClr val="bg1">
                    <a:lumMod val="50000"/>
                  </a:schemeClr>
                </a:solidFill>
              </a:rPr>
              <a:t>OntoNotes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CoNLL2013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2800" dirty="0" err="1"/>
              <a:t>OntoNotes</a:t>
            </a:r>
            <a:r>
              <a:rPr lang="en-US" sz="2800" dirty="0"/>
              <a:t> </a:t>
            </a:r>
            <a:r>
              <a:rPr lang="en-US" sz="2800" dirty="0" smtClean="0"/>
              <a:t>v5.0</a:t>
            </a:r>
            <a:r>
              <a:rPr lang="en-US" altLang="ko-KR" sz="2800" baseline="30000" dirty="0">
                <a:sym typeface="Verdana"/>
              </a:rPr>
              <a:t>[1]</a:t>
            </a:r>
            <a:r>
              <a:rPr lang="en-US" sz="2800" dirty="0" smtClean="0"/>
              <a:t>, </a:t>
            </a:r>
            <a:r>
              <a:rPr lang="en-US" sz="2800" dirty="0"/>
              <a:t>CoNLL-2012 shared task </a:t>
            </a:r>
            <a:br>
              <a:rPr lang="en-US" sz="2800" dirty="0"/>
            </a:br>
            <a:r>
              <a:rPr lang="en-US" sz="2800" dirty="0"/>
              <a:t>(278k train, 38.3k dev, 25.6k test)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altLang="ko-KR" sz="2800" dirty="0">
                <a:sym typeface="Verdana"/>
              </a:rPr>
              <a:t>Baseline architecture</a:t>
            </a:r>
          </a:p>
          <a:p>
            <a:pPr lvl="1"/>
            <a:r>
              <a:rPr lang="en-US" sz="2400" dirty="0"/>
              <a:t>multi-layer highway bi-directional LSTM (</a:t>
            </a:r>
            <a:r>
              <a:rPr lang="en-US" sz="2400" dirty="0" err="1"/>
              <a:t>ELMo</a:t>
            </a:r>
            <a:r>
              <a:rPr lang="en-US" sz="2400" dirty="0"/>
              <a:t> embedding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[2],[3]</a:t>
            </a:r>
            <a:endParaRPr lang="en-US" altLang="ko-KR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Compared </a:t>
            </a:r>
            <a:r>
              <a:rPr lang="en-US" altLang="ko-KR" sz="2800" dirty="0">
                <a:sym typeface="Verdana"/>
              </a:rPr>
              <a:t>GBI with </a:t>
            </a:r>
            <a:r>
              <a:rPr lang="en-US" altLang="ko-KR" sz="2800" dirty="0" smtClean="0">
                <a:sym typeface="Verdana"/>
              </a:rPr>
              <a:t>baseline and </a:t>
            </a:r>
            <a:r>
              <a:rPr lang="en-US" altLang="ko-KR" sz="2800" dirty="0">
                <a:sym typeface="Verdana"/>
              </a:rPr>
              <a:t>A* as used in He et </a:t>
            </a:r>
            <a:r>
              <a:rPr lang="en-US" altLang="ko-KR" sz="2800" dirty="0" smtClean="0">
                <a:sym typeface="Verdana"/>
              </a:rPr>
              <a:t>al</a:t>
            </a:r>
            <a:r>
              <a:rPr lang="en-US" altLang="ko-KR" sz="2800" baseline="30000" dirty="0" smtClean="0">
                <a:sym typeface="Verdana"/>
              </a:rPr>
              <a:t>[2]</a:t>
            </a:r>
            <a:r>
              <a:rPr lang="en-US" altLang="ko-KR" sz="2800" dirty="0" smtClean="0">
                <a:sym typeface="Verdana"/>
              </a:rPr>
              <a:t>.</a:t>
            </a:r>
            <a:endParaRPr lang="en-US" sz="2800" dirty="0"/>
          </a:p>
          <a:p>
            <a:endParaRPr lang="en-US" sz="2800" dirty="0"/>
          </a:p>
          <a:p>
            <a:pPr lvl="1"/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2851" y="6269181"/>
            <a:ext cx="10175358" cy="623258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[2] He et al.,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Deep Semantic Role Labeling: What Works and What’s Next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ACL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[3] Peters et al.,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Deep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contextualized word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representations,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NAACL 2018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GBI enforces constraint + improves F1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9575" y="5817569"/>
            <a:ext cx="1300163" cy="567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6" y="1735449"/>
            <a:ext cx="6797682" cy="44189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5557" y="2561940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</a:rPr>
              <a:t>System </a:t>
            </a:r>
            <a:r>
              <a:rPr lang="en-US" b="0" dirty="0">
                <a:solidFill>
                  <a:schemeClr val="tx1"/>
                </a:solidFill>
              </a:rPr>
              <a:t>Performance</a:t>
            </a:r>
          </a:p>
          <a:p>
            <a:pPr algn="ctr"/>
            <a:r>
              <a:rPr lang="en-US" b="0" dirty="0" smtClean="0">
                <a:solidFill>
                  <a:schemeClr val="tx1"/>
                </a:solidFill>
              </a:rPr>
              <a:t>(</a:t>
            </a:r>
            <a:r>
              <a:rPr lang="en-US" b="0" dirty="0">
                <a:solidFill>
                  <a:schemeClr val="tx1"/>
                </a:solidFill>
              </a:rPr>
              <a:t>F1 score)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/>
          <a:stretch/>
        </p:blipFill>
        <p:spPr>
          <a:xfrm>
            <a:off x="7120194" y="1710898"/>
            <a:ext cx="4258806" cy="44851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40106" y="2632957"/>
            <a:ext cx="2797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Enforcing constraint</a:t>
            </a:r>
          </a:p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(Conversion rate %)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3224" y="619605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SRL experiment result on CoNLL-2012</a:t>
            </a:r>
            <a:endParaRPr lang="en-US" sz="2400" b="1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3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/>
          <a:stretch/>
        </p:blipFill>
        <p:spPr>
          <a:xfrm>
            <a:off x="4307038" y="1102839"/>
            <a:ext cx="7491109" cy="4989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Effect of baseline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5709530" y="5984210"/>
            <a:ext cx="5010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mtClean="0">
                <a:sym typeface="Verdana"/>
              </a:rPr>
              <a:t>SRL </a:t>
            </a:r>
            <a:r>
              <a:rPr lang="en-US" altLang="ko-KR" sz="2400" smtClean="0">
                <a:solidFill>
                  <a:srgbClr val="3848E4"/>
                </a:solidFill>
                <a:sym typeface="Verdana"/>
              </a:rPr>
              <a:t>x</a:t>
            </a:r>
            <a:r>
              <a:rPr lang="en-US" altLang="ko-KR" sz="2400" smtClean="0">
                <a:sym typeface="Verdana"/>
              </a:rPr>
              <a:t> :</a:t>
            </a:r>
            <a:r>
              <a:rPr lang="en-US" altLang="ko-KR" sz="2400">
                <a:sym typeface="Verdana"/>
              </a:rPr>
              <a:t> </a:t>
            </a:r>
            <a:r>
              <a:rPr lang="en-US" altLang="ko-KR" sz="2400" smtClean="0">
                <a:sym typeface="Verdana"/>
              </a:rPr>
              <a:t>SRL system trained on </a:t>
            </a:r>
            <a:r>
              <a:rPr lang="en-US" altLang="ko-KR" sz="2400" smtClean="0">
                <a:solidFill>
                  <a:srgbClr val="3848E4"/>
                </a:solidFill>
                <a:sym typeface="Verdana"/>
              </a:rPr>
              <a:t>x % </a:t>
            </a:r>
            <a:r>
              <a:rPr lang="en-US" altLang="ko-KR" sz="2400" smtClean="0">
                <a:sym typeface="Verdana"/>
              </a:rPr>
              <a:t>data.</a:t>
            </a:r>
            <a:endParaRPr lang="en-US" sz="2400"/>
          </a:p>
        </p:txBody>
      </p:sp>
      <p:sp>
        <p:nvSpPr>
          <p:cNvPr id="7" name="Right Arrow 6"/>
          <p:cNvSpPr/>
          <p:nvPr/>
        </p:nvSpPr>
        <p:spPr>
          <a:xfrm rot="16200000">
            <a:off x="4320813" y="3737628"/>
            <a:ext cx="951640" cy="262287"/>
          </a:xfrm>
          <a:prstGeom prst="rightArrow">
            <a:avLst/>
          </a:prstGeom>
          <a:solidFill>
            <a:srgbClr val="88C24C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400" y="1662421"/>
            <a:ext cx="4315127" cy="45552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GBI enforces constraint 42</a:t>
            </a:r>
            <a:r>
              <a:rPr lang="en-US" altLang="ko-KR" sz="2800" dirty="0">
                <a:sym typeface="Verdana"/>
              </a:rPr>
              <a:t>%-52% of the </a:t>
            </a:r>
            <a:r>
              <a:rPr lang="en-US" altLang="ko-KR" sz="2800" dirty="0" smtClean="0">
                <a:sym typeface="Verdana"/>
              </a:rPr>
              <a:t>time.</a:t>
            </a:r>
          </a:p>
          <a:p>
            <a:endParaRPr lang="en-US" sz="2800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Enforces </a:t>
            </a:r>
            <a:r>
              <a:rPr lang="en-US" altLang="ko-KR" sz="2800" dirty="0">
                <a:sym typeface="Verdana"/>
              </a:rPr>
              <a:t>constraints </a:t>
            </a:r>
            <a:r>
              <a:rPr lang="en-US" altLang="ko-KR" sz="2800" dirty="0" smtClean="0">
                <a:sym typeface="Verdana"/>
              </a:rPr>
              <a:t/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b="1" dirty="0" smtClean="0">
                <a:sym typeface="Verdana"/>
              </a:rPr>
              <a:t>without hurting</a:t>
            </a:r>
            <a:br>
              <a:rPr lang="en-US" altLang="ko-KR" sz="2800" b="1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the overall system.</a:t>
            </a:r>
          </a:p>
          <a:p>
            <a:endParaRPr lang="en-US" altLang="ko-KR" sz="2800" b="1" dirty="0">
              <a:sym typeface="Verdana"/>
            </a:endParaRPr>
          </a:p>
          <a:p>
            <a:r>
              <a:rPr lang="en-US" altLang="ko-KR" sz="2800" dirty="0" smtClean="0">
                <a:sym typeface="Verdana"/>
              </a:rPr>
              <a:t>More gains on the </a:t>
            </a:r>
            <a:br>
              <a:rPr lang="en-US" altLang="ko-KR" sz="2800" dirty="0" smtClean="0">
                <a:sym typeface="Verdana"/>
              </a:rPr>
            </a:br>
            <a:r>
              <a:rPr lang="en-US" altLang="ko-KR" sz="2800" dirty="0" smtClean="0">
                <a:sym typeface="Verdana"/>
              </a:rPr>
              <a:t>lower-resource model.</a:t>
            </a:r>
            <a:endParaRPr lang="en-US" b="1" dirty="0" smtClean="0">
              <a:sym typeface="Verdana"/>
            </a:endParaRPr>
          </a:p>
          <a:p>
            <a:endParaRPr lang="en-US" b="1" dirty="0">
              <a:sym typeface="Verdan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06" y="1417067"/>
            <a:ext cx="4829203" cy="5325354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Speed experiment (SRL)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pPr marL="571500"/>
            <a:endParaRPr lang="en-US" dirty="0" smtClean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20" name="Right Arrow 19"/>
          <p:cNvSpPr/>
          <p:nvPr/>
        </p:nvSpPr>
        <p:spPr>
          <a:xfrm rot="5400000">
            <a:off x="5923523" y="4475478"/>
            <a:ext cx="734028" cy="288981"/>
          </a:xfrm>
          <a:prstGeom prst="rightArrow">
            <a:avLst/>
          </a:prstGeom>
          <a:solidFill>
            <a:srgbClr val="DF3244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11112" y="1662421"/>
            <a:ext cx="6746888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Verified that GBI is faster than the A*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(and </a:t>
            </a:r>
            <a:r>
              <a:rPr lang="en-US" altLang="ko-KR" sz="2800" dirty="0" smtClean="0">
                <a:sym typeface="Verdana"/>
              </a:rPr>
              <a:t>better performance </a:t>
            </a:r>
            <a:r>
              <a:rPr lang="en-US" altLang="ko-KR" sz="2800" dirty="0">
                <a:sym typeface="Verdana"/>
              </a:rPr>
              <a:t>as seen before)</a:t>
            </a:r>
          </a:p>
          <a:p>
            <a:endParaRPr lang="en-US" sz="2800" dirty="0" smtClean="0">
              <a:sym typeface="Verdana"/>
            </a:endParaRPr>
          </a:p>
          <a:p>
            <a:endParaRPr lang="en-US" altLang="ko-KR" sz="2800" b="1" dirty="0" smtClean="0">
              <a:sym typeface="Verdana"/>
            </a:endParaRPr>
          </a:p>
          <a:p>
            <a:endParaRPr lang="en-US" sz="2800" b="1" dirty="0" smtClean="0">
              <a:sym typeface="Verdana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6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Motivation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50080"/>
            <a:ext cx="11360800" cy="4555200"/>
          </a:xfrm>
        </p:spPr>
        <p:txBody>
          <a:bodyPr/>
          <a:lstStyle/>
          <a:p>
            <a:r>
              <a:rPr lang="en-US" altLang="ko-KR" dirty="0">
                <a:sym typeface="Verdana"/>
              </a:rPr>
              <a:t>Enforcing output constraint is important for real service.</a:t>
            </a:r>
          </a:p>
          <a:p>
            <a:pPr lvl="1"/>
            <a:r>
              <a:rPr lang="en-US" altLang="ko-KR" dirty="0">
                <a:sym typeface="Verdana"/>
              </a:rPr>
              <a:t>A minimal condition for a correct output.</a:t>
            </a:r>
            <a:endParaRPr lang="en-US" altLang="ko-KR" dirty="0" smtClean="0">
              <a:sym typeface="Verdana"/>
            </a:endParaRPr>
          </a:p>
        </p:txBody>
      </p:sp>
      <p:pic>
        <p:nvPicPr>
          <p:cNvPr id="13" name="Picture 10" descr="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/>
          <a:stretch/>
        </p:blipFill>
        <p:spPr bwMode="auto">
          <a:xfrm>
            <a:off x="1713331" y="3312017"/>
            <a:ext cx="2450725" cy="20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176186" y="5546631"/>
            <a:ext cx="2987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smtClean="0"/>
              <a:t>Machine Translation</a:t>
            </a:r>
          </a:p>
        </p:txBody>
      </p:sp>
      <p:cxnSp>
        <p:nvCxnSpPr>
          <p:cNvPr id="5" name="Straight Connector 4"/>
          <p:cNvCxnSpPr>
            <a:stCxn id="13" idx="3"/>
          </p:cNvCxnSpPr>
          <p:nvPr/>
        </p:nvCxnSpPr>
        <p:spPr>
          <a:xfrm flipV="1">
            <a:off x="4164056" y="3733800"/>
            <a:ext cx="979444" cy="603555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3"/>
          </p:cNvCxnSpPr>
          <p:nvPr/>
        </p:nvCxnSpPr>
        <p:spPr>
          <a:xfrm>
            <a:off x="4164056" y="4337355"/>
            <a:ext cx="979444" cy="0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" idx="3"/>
          </p:cNvCxnSpPr>
          <p:nvPr/>
        </p:nvCxnSpPr>
        <p:spPr>
          <a:xfrm>
            <a:off x="4164056" y="4337355"/>
            <a:ext cx="979444" cy="603555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3499" y="3481580"/>
            <a:ext cx="432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8290"/>
                </a:solidFill>
              </a:rPr>
              <a:t>Should preserve meaning.</a:t>
            </a:r>
            <a:endParaRPr lang="en-US" sz="2400" dirty="0">
              <a:solidFill>
                <a:srgbClr val="66829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7558" y="4764901"/>
            <a:ext cx="432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8290"/>
                </a:solidFill>
              </a:rPr>
              <a:t>Morphologically consistent.</a:t>
            </a:r>
            <a:endParaRPr lang="en-US" sz="2400" dirty="0">
              <a:solidFill>
                <a:srgbClr val="66829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500" y="4099686"/>
            <a:ext cx="62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8290"/>
                </a:solidFill>
              </a:rPr>
              <a:t>Subject-verb agreement (singular/ plural).</a:t>
            </a:r>
            <a:endParaRPr lang="en-US" sz="2400" dirty="0">
              <a:solidFill>
                <a:srgbClr val="6682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4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Three </a:t>
            </a:r>
            <a:r>
              <a:rPr lang="en-US" dirty="0"/>
              <a:t>applications </a:t>
            </a:r>
            <a:endParaRPr lang="en-US" dirty="0" smtClean="0"/>
          </a:p>
          <a:p>
            <a:pPr lvl="1"/>
            <a:r>
              <a:rPr lang="en-US" sz="2800" dirty="0" smtClean="0"/>
              <a:t>Sequence tagging model: SRL</a:t>
            </a:r>
          </a:p>
          <a:p>
            <a:pPr lvl="1"/>
            <a:r>
              <a:rPr lang="en-US" dirty="0" smtClean="0"/>
              <a:t>Sequence-to-Sequence model:  Toy </a:t>
            </a:r>
            <a:r>
              <a:rPr lang="en-US" dirty="0"/>
              <a:t>transducer, Syntactic </a:t>
            </a:r>
            <a:r>
              <a:rPr lang="en-US" dirty="0" smtClean="0"/>
              <a:t>parsing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400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3" y="3475975"/>
            <a:ext cx="4300361" cy="3095513"/>
          </a:xfrm>
          <a:prstGeom prst="rect">
            <a:avLst/>
          </a:prstGeom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GBI was tested on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68" y="3475974"/>
            <a:ext cx="4723381" cy="30955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93" y="3545003"/>
            <a:ext cx="4577707" cy="2975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8383" y="3160336"/>
            <a:ext cx="332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b="0" dirty="0" smtClean="0">
                <a:solidFill>
                  <a:srgbClr val="3848E4"/>
                </a:solidFill>
              </a:rPr>
              <a:t>Constituency Parsing</a:t>
            </a:r>
            <a:endParaRPr lang="en-US" b="0" dirty="0">
              <a:solidFill>
                <a:srgbClr val="3848E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7361" y="3166652"/>
            <a:ext cx="221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b="0" dirty="0" smtClean="0">
                <a:solidFill>
                  <a:srgbClr val="3848E4"/>
                </a:solidFill>
              </a:rPr>
              <a:t>Toy transducer</a:t>
            </a:r>
            <a:endParaRPr lang="en-US" b="0" dirty="0">
              <a:solidFill>
                <a:srgbClr val="3848E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18420" y="3169480"/>
            <a:ext cx="79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b="0" dirty="0" smtClean="0">
                <a:solidFill>
                  <a:srgbClr val="3848E4"/>
                </a:solidFill>
              </a:rPr>
              <a:t>SRL</a:t>
            </a:r>
            <a:endParaRPr lang="en-US" b="0" dirty="0">
              <a:solidFill>
                <a:srgbClr val="384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8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Conclusions on Inference with Constraints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Enforce global constraints in the inference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using gradient signals from “constraint violations”.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GBI is especially helpful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n low-resource,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n out-of-domain data,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hen constraint is noisy.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 dirty="0"/>
          </a:p>
        </p:txBody>
      </p:sp>
      <p:sp>
        <p:nvSpPr>
          <p:cNvPr id="7" name="Oval 6"/>
          <p:cNvSpPr/>
          <p:nvPr/>
        </p:nvSpPr>
        <p:spPr>
          <a:xfrm>
            <a:off x="6944416" y="2651761"/>
            <a:ext cx="4900112" cy="3191256"/>
          </a:xfrm>
          <a:prstGeom prst="ellipse">
            <a:avLst/>
          </a:prstGeom>
          <a:noFill/>
          <a:ln w="5715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0094492" y="3016324"/>
            <a:ext cx="1360863" cy="2223188"/>
          </a:xfrm>
          <a:custGeom>
            <a:avLst/>
            <a:gdLst>
              <a:gd name="connsiteX0" fmla="*/ 2179434 w 3643859"/>
              <a:gd name="connsiteY0" fmla="*/ 48127 h 3664476"/>
              <a:gd name="connsiteX1" fmla="*/ 2179434 w 3643859"/>
              <a:gd name="connsiteY1" fmla="*/ 48127 h 3664476"/>
              <a:gd name="connsiteX2" fmla="*/ 2062556 w 3643859"/>
              <a:gd name="connsiteY2" fmla="*/ 20626 h 3664476"/>
              <a:gd name="connsiteX3" fmla="*/ 2041930 w 3643859"/>
              <a:gd name="connsiteY3" fmla="*/ 13751 h 3664476"/>
              <a:gd name="connsiteX4" fmla="*/ 1801299 w 3643859"/>
              <a:gd name="connsiteY4" fmla="*/ 0 h 3664476"/>
              <a:gd name="connsiteX5" fmla="*/ 1478165 w 3643859"/>
              <a:gd name="connsiteY5" fmla="*/ 20626 h 3664476"/>
              <a:gd name="connsiteX6" fmla="*/ 1457539 w 3643859"/>
              <a:gd name="connsiteY6" fmla="*/ 27501 h 3664476"/>
              <a:gd name="connsiteX7" fmla="*/ 1381912 w 3643859"/>
              <a:gd name="connsiteY7" fmla="*/ 41251 h 3664476"/>
              <a:gd name="connsiteX8" fmla="*/ 1326911 w 3643859"/>
              <a:gd name="connsiteY8" fmla="*/ 55002 h 3664476"/>
              <a:gd name="connsiteX9" fmla="*/ 1271909 w 3643859"/>
              <a:gd name="connsiteY9" fmla="*/ 75627 h 3664476"/>
              <a:gd name="connsiteX10" fmla="*/ 1244409 w 3643859"/>
              <a:gd name="connsiteY10" fmla="*/ 89378 h 3664476"/>
              <a:gd name="connsiteX11" fmla="*/ 1210033 w 3643859"/>
              <a:gd name="connsiteY11" fmla="*/ 96253 h 3664476"/>
              <a:gd name="connsiteX12" fmla="*/ 1100030 w 3643859"/>
              <a:gd name="connsiteY12" fmla="*/ 137504 h 3664476"/>
              <a:gd name="connsiteX13" fmla="*/ 1079404 w 3643859"/>
              <a:gd name="connsiteY13" fmla="*/ 151254 h 3664476"/>
              <a:gd name="connsiteX14" fmla="*/ 990027 w 3643859"/>
              <a:gd name="connsiteY14" fmla="*/ 199381 h 3664476"/>
              <a:gd name="connsiteX15" fmla="*/ 935025 w 3643859"/>
              <a:gd name="connsiteY15" fmla="*/ 240632 h 3664476"/>
              <a:gd name="connsiteX16" fmla="*/ 886899 w 3643859"/>
              <a:gd name="connsiteY16" fmla="*/ 268133 h 3664476"/>
              <a:gd name="connsiteX17" fmla="*/ 776896 w 3643859"/>
              <a:gd name="connsiteY17" fmla="*/ 357510 h 3664476"/>
              <a:gd name="connsiteX18" fmla="*/ 749395 w 3643859"/>
              <a:gd name="connsiteY18" fmla="*/ 378136 h 3664476"/>
              <a:gd name="connsiteX19" fmla="*/ 653142 w 3643859"/>
              <a:gd name="connsiteY19" fmla="*/ 474388 h 3664476"/>
              <a:gd name="connsiteX20" fmla="*/ 632517 w 3643859"/>
              <a:gd name="connsiteY20" fmla="*/ 501889 h 3664476"/>
              <a:gd name="connsiteX21" fmla="*/ 605016 w 3643859"/>
              <a:gd name="connsiteY21" fmla="*/ 529390 h 3664476"/>
              <a:gd name="connsiteX22" fmla="*/ 543139 w 3643859"/>
              <a:gd name="connsiteY22" fmla="*/ 611892 h 3664476"/>
              <a:gd name="connsiteX23" fmla="*/ 529389 w 3643859"/>
              <a:gd name="connsiteY23" fmla="*/ 632518 h 3664476"/>
              <a:gd name="connsiteX24" fmla="*/ 481263 w 3643859"/>
              <a:gd name="connsiteY24" fmla="*/ 694394 h 3664476"/>
              <a:gd name="connsiteX25" fmla="*/ 467512 w 3643859"/>
              <a:gd name="connsiteY25" fmla="*/ 715020 h 3664476"/>
              <a:gd name="connsiteX26" fmla="*/ 433136 w 3643859"/>
              <a:gd name="connsiteY26" fmla="*/ 783772 h 3664476"/>
              <a:gd name="connsiteX27" fmla="*/ 391885 w 3643859"/>
              <a:gd name="connsiteY27" fmla="*/ 873149 h 3664476"/>
              <a:gd name="connsiteX28" fmla="*/ 378135 w 3643859"/>
              <a:gd name="connsiteY28" fmla="*/ 928151 h 3664476"/>
              <a:gd name="connsiteX29" fmla="*/ 357509 w 3643859"/>
              <a:gd name="connsiteY29" fmla="*/ 996903 h 3664476"/>
              <a:gd name="connsiteX30" fmla="*/ 350634 w 3643859"/>
              <a:gd name="connsiteY30" fmla="*/ 1045029 h 3664476"/>
              <a:gd name="connsiteX31" fmla="*/ 336884 w 3643859"/>
              <a:gd name="connsiteY31" fmla="*/ 1148157 h 3664476"/>
              <a:gd name="connsiteX32" fmla="*/ 343759 w 3643859"/>
              <a:gd name="connsiteY32" fmla="*/ 1395664 h 3664476"/>
              <a:gd name="connsiteX33" fmla="*/ 357509 w 3643859"/>
              <a:gd name="connsiteY33" fmla="*/ 1430039 h 3664476"/>
              <a:gd name="connsiteX34" fmla="*/ 378135 w 3643859"/>
              <a:gd name="connsiteY34" fmla="*/ 1485041 h 3664476"/>
              <a:gd name="connsiteX35" fmla="*/ 426261 w 3643859"/>
              <a:gd name="connsiteY35" fmla="*/ 1546918 h 3664476"/>
              <a:gd name="connsiteX36" fmla="*/ 460637 w 3643859"/>
              <a:gd name="connsiteY36" fmla="*/ 1608794 h 3664476"/>
              <a:gd name="connsiteX37" fmla="*/ 467512 w 3643859"/>
              <a:gd name="connsiteY37" fmla="*/ 1629420 h 3664476"/>
              <a:gd name="connsiteX38" fmla="*/ 481263 w 3643859"/>
              <a:gd name="connsiteY38" fmla="*/ 1656921 h 3664476"/>
              <a:gd name="connsiteX39" fmla="*/ 495013 w 3643859"/>
              <a:gd name="connsiteY39" fmla="*/ 1691297 h 3664476"/>
              <a:gd name="connsiteX40" fmla="*/ 508763 w 3643859"/>
              <a:gd name="connsiteY40" fmla="*/ 1711922 h 3664476"/>
              <a:gd name="connsiteX41" fmla="*/ 529389 w 3643859"/>
              <a:gd name="connsiteY41" fmla="*/ 1760048 h 3664476"/>
              <a:gd name="connsiteX42" fmla="*/ 536264 w 3643859"/>
              <a:gd name="connsiteY42" fmla="*/ 1794424 h 3664476"/>
              <a:gd name="connsiteX43" fmla="*/ 556890 w 3643859"/>
              <a:gd name="connsiteY43" fmla="*/ 1863176 h 3664476"/>
              <a:gd name="connsiteX44" fmla="*/ 543139 w 3643859"/>
              <a:gd name="connsiteY44" fmla="*/ 2000680 h 3664476"/>
              <a:gd name="connsiteX45" fmla="*/ 536264 w 3643859"/>
              <a:gd name="connsiteY45" fmla="*/ 2041931 h 3664476"/>
              <a:gd name="connsiteX46" fmla="*/ 495013 w 3643859"/>
              <a:gd name="connsiteY46" fmla="*/ 2158809 h 3664476"/>
              <a:gd name="connsiteX47" fmla="*/ 481263 w 3643859"/>
              <a:gd name="connsiteY47" fmla="*/ 2193185 h 3664476"/>
              <a:gd name="connsiteX48" fmla="*/ 433136 w 3643859"/>
              <a:gd name="connsiteY48" fmla="*/ 2282563 h 3664476"/>
              <a:gd name="connsiteX49" fmla="*/ 412511 w 3643859"/>
              <a:gd name="connsiteY49" fmla="*/ 2330689 h 3664476"/>
              <a:gd name="connsiteX50" fmla="*/ 336884 w 3643859"/>
              <a:gd name="connsiteY50" fmla="*/ 2488818 h 3664476"/>
              <a:gd name="connsiteX51" fmla="*/ 316258 w 3643859"/>
              <a:gd name="connsiteY51" fmla="*/ 2530070 h 3664476"/>
              <a:gd name="connsiteX52" fmla="*/ 295633 w 3643859"/>
              <a:gd name="connsiteY52" fmla="*/ 2571321 h 3664476"/>
              <a:gd name="connsiteX53" fmla="*/ 254382 w 3643859"/>
              <a:gd name="connsiteY53" fmla="*/ 2646948 h 3664476"/>
              <a:gd name="connsiteX54" fmla="*/ 240631 w 3643859"/>
              <a:gd name="connsiteY54" fmla="*/ 2667573 h 3664476"/>
              <a:gd name="connsiteX55" fmla="*/ 206255 w 3643859"/>
              <a:gd name="connsiteY55" fmla="*/ 2736325 h 3664476"/>
              <a:gd name="connsiteX56" fmla="*/ 178754 w 3643859"/>
              <a:gd name="connsiteY56" fmla="*/ 2777576 h 3664476"/>
              <a:gd name="connsiteX57" fmla="*/ 165004 w 3643859"/>
              <a:gd name="connsiteY57" fmla="*/ 2805077 h 3664476"/>
              <a:gd name="connsiteX58" fmla="*/ 137503 w 3643859"/>
              <a:gd name="connsiteY58" fmla="*/ 2832578 h 3664476"/>
              <a:gd name="connsiteX59" fmla="*/ 103127 w 3643859"/>
              <a:gd name="connsiteY59" fmla="*/ 2880704 h 3664476"/>
              <a:gd name="connsiteX60" fmla="*/ 68751 w 3643859"/>
              <a:gd name="connsiteY60" fmla="*/ 2921955 h 3664476"/>
              <a:gd name="connsiteX61" fmla="*/ 55001 w 3643859"/>
              <a:gd name="connsiteY61" fmla="*/ 2949456 h 3664476"/>
              <a:gd name="connsiteX62" fmla="*/ 34375 w 3643859"/>
              <a:gd name="connsiteY62" fmla="*/ 2976957 h 3664476"/>
              <a:gd name="connsiteX63" fmla="*/ 20625 w 3643859"/>
              <a:gd name="connsiteY63" fmla="*/ 2997582 h 3664476"/>
              <a:gd name="connsiteX64" fmla="*/ 13750 w 3643859"/>
              <a:gd name="connsiteY64" fmla="*/ 3025083 h 3664476"/>
              <a:gd name="connsiteX65" fmla="*/ 0 w 3643859"/>
              <a:gd name="connsiteY65" fmla="*/ 3066334 h 3664476"/>
              <a:gd name="connsiteX66" fmla="*/ 13750 w 3643859"/>
              <a:gd name="connsiteY66" fmla="*/ 3141961 h 3664476"/>
              <a:gd name="connsiteX67" fmla="*/ 82502 w 3643859"/>
              <a:gd name="connsiteY67" fmla="*/ 3210713 h 3664476"/>
              <a:gd name="connsiteX68" fmla="*/ 123753 w 3643859"/>
              <a:gd name="connsiteY68" fmla="*/ 3224464 h 3664476"/>
              <a:gd name="connsiteX69" fmla="*/ 199380 w 3643859"/>
              <a:gd name="connsiteY69" fmla="*/ 3258839 h 3664476"/>
              <a:gd name="connsiteX70" fmla="*/ 226881 w 3643859"/>
              <a:gd name="connsiteY70" fmla="*/ 3265715 h 3664476"/>
              <a:gd name="connsiteX71" fmla="*/ 288757 w 3643859"/>
              <a:gd name="connsiteY71" fmla="*/ 3286340 h 3664476"/>
              <a:gd name="connsiteX72" fmla="*/ 398760 w 3643859"/>
              <a:gd name="connsiteY72" fmla="*/ 3313841 h 3664476"/>
              <a:gd name="connsiteX73" fmla="*/ 426261 w 3643859"/>
              <a:gd name="connsiteY73" fmla="*/ 3320716 h 3664476"/>
              <a:gd name="connsiteX74" fmla="*/ 446887 w 3643859"/>
              <a:gd name="connsiteY74" fmla="*/ 3327591 h 3664476"/>
              <a:gd name="connsiteX75" fmla="*/ 508763 w 3643859"/>
              <a:gd name="connsiteY75" fmla="*/ 3355092 h 3664476"/>
              <a:gd name="connsiteX76" fmla="*/ 563765 w 3643859"/>
              <a:gd name="connsiteY76" fmla="*/ 3368842 h 3664476"/>
              <a:gd name="connsiteX77" fmla="*/ 591266 w 3643859"/>
              <a:gd name="connsiteY77" fmla="*/ 3375718 h 3664476"/>
              <a:gd name="connsiteX78" fmla="*/ 618766 w 3643859"/>
              <a:gd name="connsiteY78" fmla="*/ 3382593 h 3664476"/>
              <a:gd name="connsiteX79" fmla="*/ 680643 w 3643859"/>
              <a:gd name="connsiteY79" fmla="*/ 3410094 h 3664476"/>
              <a:gd name="connsiteX80" fmla="*/ 797521 w 3643859"/>
              <a:gd name="connsiteY80" fmla="*/ 3451345 h 3664476"/>
              <a:gd name="connsiteX81" fmla="*/ 838772 w 3643859"/>
              <a:gd name="connsiteY81" fmla="*/ 3465095 h 3664476"/>
              <a:gd name="connsiteX82" fmla="*/ 886899 w 3643859"/>
              <a:gd name="connsiteY82" fmla="*/ 3478845 h 3664476"/>
              <a:gd name="connsiteX83" fmla="*/ 928150 w 3643859"/>
              <a:gd name="connsiteY83" fmla="*/ 3492596 h 3664476"/>
              <a:gd name="connsiteX84" fmla="*/ 948775 w 3643859"/>
              <a:gd name="connsiteY84" fmla="*/ 3506346 h 3664476"/>
              <a:gd name="connsiteX85" fmla="*/ 962526 w 3643859"/>
              <a:gd name="connsiteY85" fmla="*/ 3520097 h 3664476"/>
              <a:gd name="connsiteX86" fmla="*/ 983151 w 3643859"/>
              <a:gd name="connsiteY86" fmla="*/ 3526972 h 3664476"/>
              <a:gd name="connsiteX87" fmla="*/ 1038153 w 3643859"/>
              <a:gd name="connsiteY87" fmla="*/ 3561348 h 3664476"/>
              <a:gd name="connsiteX88" fmla="*/ 1093154 w 3643859"/>
              <a:gd name="connsiteY88" fmla="*/ 3588848 h 3664476"/>
              <a:gd name="connsiteX89" fmla="*/ 1113780 w 3643859"/>
              <a:gd name="connsiteY89" fmla="*/ 3602599 h 3664476"/>
              <a:gd name="connsiteX90" fmla="*/ 1168782 w 3643859"/>
              <a:gd name="connsiteY90" fmla="*/ 3616349 h 3664476"/>
              <a:gd name="connsiteX91" fmla="*/ 1237533 w 3643859"/>
              <a:gd name="connsiteY91" fmla="*/ 3643850 h 3664476"/>
              <a:gd name="connsiteX92" fmla="*/ 1292535 w 3643859"/>
              <a:gd name="connsiteY92" fmla="*/ 3657600 h 3664476"/>
              <a:gd name="connsiteX93" fmla="*/ 1347536 w 3643859"/>
              <a:gd name="connsiteY93" fmla="*/ 3664476 h 3664476"/>
              <a:gd name="connsiteX94" fmla="*/ 1760048 w 3643859"/>
              <a:gd name="connsiteY94" fmla="*/ 3657600 h 3664476"/>
              <a:gd name="connsiteX95" fmla="*/ 1801299 w 3643859"/>
              <a:gd name="connsiteY95" fmla="*/ 3650725 h 3664476"/>
              <a:gd name="connsiteX96" fmla="*/ 1918177 w 3643859"/>
              <a:gd name="connsiteY96" fmla="*/ 3643850 h 3664476"/>
              <a:gd name="connsiteX97" fmla="*/ 1980054 w 3643859"/>
              <a:gd name="connsiteY97" fmla="*/ 3636975 h 3664476"/>
              <a:gd name="connsiteX98" fmla="*/ 2062556 w 3643859"/>
              <a:gd name="connsiteY98" fmla="*/ 3630100 h 3664476"/>
              <a:gd name="connsiteX99" fmla="*/ 2096932 w 3643859"/>
              <a:gd name="connsiteY99" fmla="*/ 3623224 h 3664476"/>
              <a:gd name="connsiteX100" fmla="*/ 2145058 w 3643859"/>
              <a:gd name="connsiteY100" fmla="*/ 3616349 h 3664476"/>
              <a:gd name="connsiteX101" fmla="*/ 2172559 w 3643859"/>
              <a:gd name="connsiteY101" fmla="*/ 3609474 h 3664476"/>
              <a:gd name="connsiteX102" fmla="*/ 2227560 w 3643859"/>
              <a:gd name="connsiteY102" fmla="*/ 3602599 h 3664476"/>
              <a:gd name="connsiteX103" fmla="*/ 2289437 w 3643859"/>
              <a:gd name="connsiteY103" fmla="*/ 3588848 h 3664476"/>
              <a:gd name="connsiteX104" fmla="*/ 2330688 w 3643859"/>
              <a:gd name="connsiteY104" fmla="*/ 3581973 h 3664476"/>
              <a:gd name="connsiteX105" fmla="*/ 2365064 w 3643859"/>
              <a:gd name="connsiteY105" fmla="*/ 3568223 h 3664476"/>
              <a:gd name="connsiteX106" fmla="*/ 2385690 w 3643859"/>
              <a:gd name="connsiteY106" fmla="*/ 3561348 h 3664476"/>
              <a:gd name="connsiteX107" fmla="*/ 2413191 w 3643859"/>
              <a:gd name="connsiteY107" fmla="*/ 3547597 h 3664476"/>
              <a:gd name="connsiteX108" fmla="*/ 2461317 w 3643859"/>
              <a:gd name="connsiteY108" fmla="*/ 3533847 h 3664476"/>
              <a:gd name="connsiteX109" fmla="*/ 2516318 w 3643859"/>
              <a:gd name="connsiteY109" fmla="*/ 3513221 h 3664476"/>
              <a:gd name="connsiteX110" fmla="*/ 2550694 w 3643859"/>
              <a:gd name="connsiteY110" fmla="*/ 3492596 h 3664476"/>
              <a:gd name="connsiteX111" fmla="*/ 2571320 w 3643859"/>
              <a:gd name="connsiteY111" fmla="*/ 3485721 h 3664476"/>
              <a:gd name="connsiteX112" fmla="*/ 2591945 w 3643859"/>
              <a:gd name="connsiteY112" fmla="*/ 3471970 h 3664476"/>
              <a:gd name="connsiteX113" fmla="*/ 2626321 w 3643859"/>
              <a:gd name="connsiteY113" fmla="*/ 3458220 h 3664476"/>
              <a:gd name="connsiteX114" fmla="*/ 2646947 w 3643859"/>
              <a:gd name="connsiteY114" fmla="*/ 3444470 h 3664476"/>
              <a:gd name="connsiteX115" fmla="*/ 2701948 w 3643859"/>
              <a:gd name="connsiteY115" fmla="*/ 3403218 h 3664476"/>
              <a:gd name="connsiteX116" fmla="*/ 2722574 w 3643859"/>
              <a:gd name="connsiteY116" fmla="*/ 3389468 h 3664476"/>
              <a:gd name="connsiteX117" fmla="*/ 2777575 w 3643859"/>
              <a:gd name="connsiteY117" fmla="*/ 3361967 h 3664476"/>
              <a:gd name="connsiteX118" fmla="*/ 2798201 w 3643859"/>
              <a:gd name="connsiteY118" fmla="*/ 3341342 h 3664476"/>
              <a:gd name="connsiteX119" fmla="*/ 2825702 w 3643859"/>
              <a:gd name="connsiteY119" fmla="*/ 3327591 h 3664476"/>
              <a:gd name="connsiteX120" fmla="*/ 2908204 w 3643859"/>
              <a:gd name="connsiteY120" fmla="*/ 3272590 h 3664476"/>
              <a:gd name="connsiteX121" fmla="*/ 2935705 w 3643859"/>
              <a:gd name="connsiteY121" fmla="*/ 3245089 h 3664476"/>
              <a:gd name="connsiteX122" fmla="*/ 2997582 w 3643859"/>
              <a:gd name="connsiteY122" fmla="*/ 3190088 h 3664476"/>
              <a:gd name="connsiteX123" fmla="*/ 3011332 w 3643859"/>
              <a:gd name="connsiteY123" fmla="*/ 3169462 h 3664476"/>
              <a:gd name="connsiteX124" fmla="*/ 3080084 w 3643859"/>
              <a:gd name="connsiteY124" fmla="*/ 3100710 h 3664476"/>
              <a:gd name="connsiteX125" fmla="*/ 3100709 w 3643859"/>
              <a:gd name="connsiteY125" fmla="*/ 3080085 h 3664476"/>
              <a:gd name="connsiteX126" fmla="*/ 3141960 w 3643859"/>
              <a:gd name="connsiteY126" fmla="*/ 3031958 h 3664476"/>
              <a:gd name="connsiteX127" fmla="*/ 3155711 w 3643859"/>
              <a:gd name="connsiteY127" fmla="*/ 3011333 h 3664476"/>
              <a:gd name="connsiteX128" fmla="*/ 3176336 w 3643859"/>
              <a:gd name="connsiteY128" fmla="*/ 2990707 h 3664476"/>
              <a:gd name="connsiteX129" fmla="*/ 3224463 w 3643859"/>
              <a:gd name="connsiteY129" fmla="*/ 2921955 h 3664476"/>
              <a:gd name="connsiteX130" fmla="*/ 3251963 w 3643859"/>
              <a:gd name="connsiteY130" fmla="*/ 2873829 h 3664476"/>
              <a:gd name="connsiteX131" fmla="*/ 3279464 w 3643859"/>
              <a:gd name="connsiteY131" fmla="*/ 2825703 h 3664476"/>
              <a:gd name="connsiteX132" fmla="*/ 3306965 w 3643859"/>
              <a:gd name="connsiteY132" fmla="*/ 2777576 h 3664476"/>
              <a:gd name="connsiteX133" fmla="*/ 3348216 w 3643859"/>
              <a:gd name="connsiteY133" fmla="*/ 2708824 h 3664476"/>
              <a:gd name="connsiteX134" fmla="*/ 3382592 w 3643859"/>
              <a:gd name="connsiteY134" fmla="*/ 2640073 h 3664476"/>
              <a:gd name="connsiteX135" fmla="*/ 3437594 w 3643859"/>
              <a:gd name="connsiteY135" fmla="*/ 2536945 h 3664476"/>
              <a:gd name="connsiteX136" fmla="*/ 3458219 w 3643859"/>
              <a:gd name="connsiteY136" fmla="*/ 2488818 h 3664476"/>
              <a:gd name="connsiteX137" fmla="*/ 3465094 w 3643859"/>
              <a:gd name="connsiteY137" fmla="*/ 2461318 h 3664476"/>
              <a:gd name="connsiteX138" fmla="*/ 3478845 w 3643859"/>
              <a:gd name="connsiteY138" fmla="*/ 2440692 h 3664476"/>
              <a:gd name="connsiteX139" fmla="*/ 3499470 w 3643859"/>
              <a:gd name="connsiteY139" fmla="*/ 2385691 h 3664476"/>
              <a:gd name="connsiteX140" fmla="*/ 3513221 w 3643859"/>
              <a:gd name="connsiteY140" fmla="*/ 2365065 h 3664476"/>
              <a:gd name="connsiteX141" fmla="*/ 3526971 w 3643859"/>
              <a:gd name="connsiteY141" fmla="*/ 2330689 h 3664476"/>
              <a:gd name="connsiteX142" fmla="*/ 3561347 w 3643859"/>
              <a:gd name="connsiteY142" fmla="*/ 2255062 h 3664476"/>
              <a:gd name="connsiteX143" fmla="*/ 3588848 w 3643859"/>
              <a:gd name="connsiteY143" fmla="*/ 2200061 h 3664476"/>
              <a:gd name="connsiteX144" fmla="*/ 3602598 w 3643859"/>
              <a:gd name="connsiteY144" fmla="*/ 2145059 h 3664476"/>
              <a:gd name="connsiteX145" fmla="*/ 3616348 w 3643859"/>
              <a:gd name="connsiteY145" fmla="*/ 2124433 h 3664476"/>
              <a:gd name="connsiteX146" fmla="*/ 3630099 w 3643859"/>
              <a:gd name="connsiteY146" fmla="*/ 2048806 h 3664476"/>
              <a:gd name="connsiteX147" fmla="*/ 3636974 w 3643859"/>
              <a:gd name="connsiteY147" fmla="*/ 1938803 h 3664476"/>
              <a:gd name="connsiteX148" fmla="*/ 3643849 w 3643859"/>
              <a:gd name="connsiteY148" fmla="*/ 1890677 h 3664476"/>
              <a:gd name="connsiteX149" fmla="*/ 3623224 w 3643859"/>
              <a:gd name="connsiteY149" fmla="*/ 1478166 h 3664476"/>
              <a:gd name="connsiteX150" fmla="*/ 3616348 w 3643859"/>
              <a:gd name="connsiteY150" fmla="*/ 1443790 h 3664476"/>
              <a:gd name="connsiteX151" fmla="*/ 3581972 w 3643859"/>
              <a:gd name="connsiteY151" fmla="*/ 1161907 h 3664476"/>
              <a:gd name="connsiteX152" fmla="*/ 3575097 w 3643859"/>
              <a:gd name="connsiteY152" fmla="*/ 1127531 h 3664476"/>
              <a:gd name="connsiteX153" fmla="*/ 3568222 w 3643859"/>
              <a:gd name="connsiteY153" fmla="*/ 1086280 h 3664476"/>
              <a:gd name="connsiteX154" fmla="*/ 3547597 w 3643859"/>
              <a:gd name="connsiteY154" fmla="*/ 1024403 h 3664476"/>
              <a:gd name="connsiteX155" fmla="*/ 3533846 w 3643859"/>
              <a:gd name="connsiteY155" fmla="*/ 962527 h 3664476"/>
              <a:gd name="connsiteX156" fmla="*/ 3506345 w 3643859"/>
              <a:gd name="connsiteY156" fmla="*/ 893775 h 3664476"/>
              <a:gd name="connsiteX157" fmla="*/ 3492595 w 3643859"/>
              <a:gd name="connsiteY157" fmla="*/ 845648 h 3664476"/>
              <a:gd name="connsiteX158" fmla="*/ 3485720 w 3643859"/>
              <a:gd name="connsiteY158" fmla="*/ 811273 h 3664476"/>
              <a:gd name="connsiteX159" fmla="*/ 3471969 w 3643859"/>
              <a:gd name="connsiteY159" fmla="*/ 790647 h 3664476"/>
              <a:gd name="connsiteX160" fmla="*/ 3444469 w 3643859"/>
              <a:gd name="connsiteY160" fmla="*/ 721895 h 3664476"/>
              <a:gd name="connsiteX161" fmla="*/ 3437594 w 3643859"/>
              <a:gd name="connsiteY161" fmla="*/ 701270 h 3664476"/>
              <a:gd name="connsiteX162" fmla="*/ 3396342 w 3643859"/>
              <a:gd name="connsiteY162" fmla="*/ 646268 h 3664476"/>
              <a:gd name="connsiteX163" fmla="*/ 3361966 w 3643859"/>
              <a:gd name="connsiteY163" fmla="*/ 591267 h 3664476"/>
              <a:gd name="connsiteX164" fmla="*/ 3341341 w 3643859"/>
              <a:gd name="connsiteY164" fmla="*/ 570641 h 3664476"/>
              <a:gd name="connsiteX165" fmla="*/ 3313840 w 3643859"/>
              <a:gd name="connsiteY165" fmla="*/ 529390 h 3664476"/>
              <a:gd name="connsiteX166" fmla="*/ 3300090 w 3643859"/>
              <a:gd name="connsiteY166" fmla="*/ 515639 h 3664476"/>
              <a:gd name="connsiteX167" fmla="*/ 3279464 w 3643859"/>
              <a:gd name="connsiteY167" fmla="*/ 488139 h 3664476"/>
              <a:gd name="connsiteX168" fmla="*/ 3245088 w 3643859"/>
              <a:gd name="connsiteY168" fmla="*/ 453763 h 3664476"/>
              <a:gd name="connsiteX169" fmla="*/ 3224463 w 3643859"/>
              <a:gd name="connsiteY169" fmla="*/ 433137 h 3664476"/>
              <a:gd name="connsiteX170" fmla="*/ 3210712 w 3643859"/>
              <a:gd name="connsiteY170" fmla="*/ 419387 h 3664476"/>
              <a:gd name="connsiteX171" fmla="*/ 3169461 w 3643859"/>
              <a:gd name="connsiteY171" fmla="*/ 405636 h 3664476"/>
              <a:gd name="connsiteX172" fmla="*/ 3121335 w 3643859"/>
              <a:gd name="connsiteY172" fmla="*/ 371261 h 3664476"/>
              <a:gd name="connsiteX173" fmla="*/ 3080084 w 3643859"/>
              <a:gd name="connsiteY173" fmla="*/ 357510 h 3664476"/>
              <a:gd name="connsiteX174" fmla="*/ 3038833 w 3643859"/>
              <a:gd name="connsiteY174" fmla="*/ 343760 h 3664476"/>
              <a:gd name="connsiteX175" fmla="*/ 3004457 w 3643859"/>
              <a:gd name="connsiteY175" fmla="*/ 330009 h 3664476"/>
              <a:gd name="connsiteX176" fmla="*/ 2949455 w 3643859"/>
              <a:gd name="connsiteY176" fmla="*/ 316259 h 3664476"/>
              <a:gd name="connsiteX177" fmla="*/ 2908204 w 3643859"/>
              <a:gd name="connsiteY177" fmla="*/ 295633 h 3664476"/>
              <a:gd name="connsiteX178" fmla="*/ 2887579 w 3643859"/>
              <a:gd name="connsiteY178" fmla="*/ 281883 h 3664476"/>
              <a:gd name="connsiteX179" fmla="*/ 2832577 w 3643859"/>
              <a:gd name="connsiteY179" fmla="*/ 261258 h 3664476"/>
              <a:gd name="connsiteX180" fmla="*/ 2798201 w 3643859"/>
              <a:gd name="connsiteY180" fmla="*/ 254382 h 3664476"/>
              <a:gd name="connsiteX181" fmla="*/ 2743200 w 3643859"/>
              <a:gd name="connsiteY181" fmla="*/ 240632 h 3664476"/>
              <a:gd name="connsiteX182" fmla="*/ 2722574 w 3643859"/>
              <a:gd name="connsiteY182" fmla="*/ 226882 h 3664476"/>
              <a:gd name="connsiteX183" fmla="*/ 2667572 w 3643859"/>
              <a:gd name="connsiteY183" fmla="*/ 213131 h 3664476"/>
              <a:gd name="connsiteX184" fmla="*/ 2591945 w 3643859"/>
              <a:gd name="connsiteY184" fmla="*/ 178755 h 3664476"/>
              <a:gd name="connsiteX185" fmla="*/ 2571320 w 3643859"/>
              <a:gd name="connsiteY185" fmla="*/ 171880 h 3664476"/>
              <a:gd name="connsiteX186" fmla="*/ 2550694 w 3643859"/>
              <a:gd name="connsiteY186" fmla="*/ 165005 h 3664476"/>
              <a:gd name="connsiteX187" fmla="*/ 2502568 w 3643859"/>
              <a:gd name="connsiteY187" fmla="*/ 144379 h 3664476"/>
              <a:gd name="connsiteX188" fmla="*/ 2461317 w 3643859"/>
              <a:gd name="connsiteY188" fmla="*/ 130629 h 3664476"/>
              <a:gd name="connsiteX189" fmla="*/ 2440691 w 3643859"/>
              <a:gd name="connsiteY189" fmla="*/ 123754 h 3664476"/>
              <a:gd name="connsiteX190" fmla="*/ 2413191 w 3643859"/>
              <a:gd name="connsiteY190" fmla="*/ 116879 h 3664476"/>
              <a:gd name="connsiteX191" fmla="*/ 2371939 w 3643859"/>
              <a:gd name="connsiteY191" fmla="*/ 103128 h 3664476"/>
              <a:gd name="connsiteX192" fmla="*/ 2351314 w 3643859"/>
              <a:gd name="connsiteY192" fmla="*/ 96253 h 3664476"/>
              <a:gd name="connsiteX193" fmla="*/ 2330688 w 3643859"/>
              <a:gd name="connsiteY193" fmla="*/ 89378 h 3664476"/>
              <a:gd name="connsiteX194" fmla="*/ 2241311 w 3643859"/>
              <a:gd name="connsiteY194" fmla="*/ 61877 h 3664476"/>
              <a:gd name="connsiteX195" fmla="*/ 2193185 w 3643859"/>
              <a:gd name="connsiteY195" fmla="*/ 48127 h 3664476"/>
              <a:gd name="connsiteX196" fmla="*/ 2179434 w 3643859"/>
              <a:gd name="connsiteY196" fmla="*/ 48127 h 36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643859" h="3664476">
                <a:moveTo>
                  <a:pt x="2179434" y="48127"/>
                </a:moveTo>
                <a:lnTo>
                  <a:pt x="2179434" y="48127"/>
                </a:lnTo>
                <a:cubicBezTo>
                  <a:pt x="2140475" y="38960"/>
                  <a:pt x="2100526" y="33282"/>
                  <a:pt x="2062556" y="20626"/>
                </a:cubicBezTo>
                <a:cubicBezTo>
                  <a:pt x="2055681" y="18334"/>
                  <a:pt x="2049104" y="14776"/>
                  <a:pt x="2041930" y="13751"/>
                </a:cubicBezTo>
                <a:cubicBezTo>
                  <a:pt x="1978453" y="4683"/>
                  <a:pt x="1845946" y="1861"/>
                  <a:pt x="1801299" y="0"/>
                </a:cubicBezTo>
                <a:cubicBezTo>
                  <a:pt x="1616121" y="5144"/>
                  <a:pt x="1607694" y="-7129"/>
                  <a:pt x="1478165" y="20626"/>
                </a:cubicBezTo>
                <a:cubicBezTo>
                  <a:pt x="1471079" y="22144"/>
                  <a:pt x="1464625" y="25983"/>
                  <a:pt x="1457539" y="27501"/>
                </a:cubicBezTo>
                <a:cubicBezTo>
                  <a:pt x="1432485" y="32869"/>
                  <a:pt x="1406985" y="35972"/>
                  <a:pt x="1381912" y="41251"/>
                </a:cubicBezTo>
                <a:cubicBezTo>
                  <a:pt x="1363419" y="45144"/>
                  <a:pt x="1326911" y="55002"/>
                  <a:pt x="1326911" y="55002"/>
                </a:cubicBezTo>
                <a:cubicBezTo>
                  <a:pt x="1284544" y="83245"/>
                  <a:pt x="1331383" y="55802"/>
                  <a:pt x="1271909" y="75627"/>
                </a:cubicBezTo>
                <a:cubicBezTo>
                  <a:pt x="1262186" y="78868"/>
                  <a:pt x="1254132" y="86137"/>
                  <a:pt x="1244409" y="89378"/>
                </a:cubicBezTo>
                <a:cubicBezTo>
                  <a:pt x="1233323" y="93073"/>
                  <a:pt x="1221119" y="92558"/>
                  <a:pt x="1210033" y="96253"/>
                </a:cubicBezTo>
                <a:cubicBezTo>
                  <a:pt x="1172882" y="108637"/>
                  <a:pt x="1132614" y="115782"/>
                  <a:pt x="1100030" y="137504"/>
                </a:cubicBezTo>
                <a:cubicBezTo>
                  <a:pt x="1093155" y="142087"/>
                  <a:pt x="1086627" y="147241"/>
                  <a:pt x="1079404" y="151254"/>
                </a:cubicBezTo>
                <a:cubicBezTo>
                  <a:pt x="1036584" y="175043"/>
                  <a:pt x="1033525" y="170382"/>
                  <a:pt x="990027" y="199381"/>
                </a:cubicBezTo>
                <a:cubicBezTo>
                  <a:pt x="970959" y="212093"/>
                  <a:pt x="954923" y="229262"/>
                  <a:pt x="935025" y="240632"/>
                </a:cubicBezTo>
                <a:cubicBezTo>
                  <a:pt x="918983" y="249799"/>
                  <a:pt x="902272" y="257884"/>
                  <a:pt x="886899" y="268133"/>
                </a:cubicBezTo>
                <a:cubicBezTo>
                  <a:pt x="832658" y="304294"/>
                  <a:pt x="827618" y="315241"/>
                  <a:pt x="776896" y="357510"/>
                </a:cubicBezTo>
                <a:cubicBezTo>
                  <a:pt x="768093" y="364846"/>
                  <a:pt x="757726" y="370268"/>
                  <a:pt x="749395" y="378136"/>
                </a:cubicBezTo>
                <a:cubicBezTo>
                  <a:pt x="716408" y="409291"/>
                  <a:pt x="680366" y="438088"/>
                  <a:pt x="653142" y="474388"/>
                </a:cubicBezTo>
                <a:cubicBezTo>
                  <a:pt x="646267" y="483555"/>
                  <a:pt x="640062" y="493265"/>
                  <a:pt x="632517" y="501889"/>
                </a:cubicBezTo>
                <a:cubicBezTo>
                  <a:pt x="623980" y="511646"/>
                  <a:pt x="613191" y="519328"/>
                  <a:pt x="605016" y="529390"/>
                </a:cubicBezTo>
                <a:cubicBezTo>
                  <a:pt x="583339" y="556070"/>
                  <a:pt x="562207" y="583289"/>
                  <a:pt x="543139" y="611892"/>
                </a:cubicBezTo>
                <a:cubicBezTo>
                  <a:pt x="538556" y="618767"/>
                  <a:pt x="534347" y="625908"/>
                  <a:pt x="529389" y="632518"/>
                </a:cubicBezTo>
                <a:cubicBezTo>
                  <a:pt x="513711" y="653422"/>
                  <a:pt x="496941" y="673490"/>
                  <a:pt x="481263" y="694394"/>
                </a:cubicBezTo>
                <a:cubicBezTo>
                  <a:pt x="476305" y="701005"/>
                  <a:pt x="471430" y="707745"/>
                  <a:pt x="467512" y="715020"/>
                </a:cubicBezTo>
                <a:cubicBezTo>
                  <a:pt x="455364" y="737580"/>
                  <a:pt x="444595" y="760855"/>
                  <a:pt x="433136" y="783772"/>
                </a:cubicBezTo>
                <a:cubicBezTo>
                  <a:pt x="419359" y="811326"/>
                  <a:pt x="401378" y="846251"/>
                  <a:pt x="391885" y="873149"/>
                </a:cubicBezTo>
                <a:cubicBezTo>
                  <a:pt x="385595" y="890970"/>
                  <a:pt x="384111" y="910223"/>
                  <a:pt x="378135" y="928151"/>
                </a:cubicBezTo>
                <a:cubicBezTo>
                  <a:pt x="370963" y="949667"/>
                  <a:pt x="361664" y="974051"/>
                  <a:pt x="357509" y="996903"/>
                </a:cubicBezTo>
                <a:cubicBezTo>
                  <a:pt x="354610" y="1012846"/>
                  <a:pt x="352330" y="1028913"/>
                  <a:pt x="350634" y="1045029"/>
                </a:cubicBezTo>
                <a:cubicBezTo>
                  <a:pt x="340281" y="1143381"/>
                  <a:pt x="353240" y="1099085"/>
                  <a:pt x="336884" y="1148157"/>
                </a:cubicBezTo>
                <a:cubicBezTo>
                  <a:pt x="339176" y="1230659"/>
                  <a:pt x="337736" y="1313350"/>
                  <a:pt x="343759" y="1395664"/>
                </a:cubicBezTo>
                <a:cubicBezTo>
                  <a:pt x="344660" y="1407972"/>
                  <a:pt x="353176" y="1418484"/>
                  <a:pt x="357509" y="1430039"/>
                </a:cubicBezTo>
                <a:cubicBezTo>
                  <a:pt x="363312" y="1445513"/>
                  <a:pt x="370167" y="1472646"/>
                  <a:pt x="378135" y="1485041"/>
                </a:cubicBezTo>
                <a:cubicBezTo>
                  <a:pt x="392265" y="1507021"/>
                  <a:pt x="412817" y="1524512"/>
                  <a:pt x="426261" y="1546918"/>
                </a:cubicBezTo>
                <a:cubicBezTo>
                  <a:pt x="439299" y="1568648"/>
                  <a:pt x="450774" y="1585780"/>
                  <a:pt x="460637" y="1608794"/>
                </a:cubicBezTo>
                <a:cubicBezTo>
                  <a:pt x="463492" y="1615455"/>
                  <a:pt x="464657" y="1622759"/>
                  <a:pt x="467512" y="1629420"/>
                </a:cubicBezTo>
                <a:cubicBezTo>
                  <a:pt x="471549" y="1638840"/>
                  <a:pt x="477100" y="1647555"/>
                  <a:pt x="481263" y="1656921"/>
                </a:cubicBezTo>
                <a:cubicBezTo>
                  <a:pt x="486275" y="1668199"/>
                  <a:pt x="489494" y="1680259"/>
                  <a:pt x="495013" y="1691297"/>
                </a:cubicBezTo>
                <a:cubicBezTo>
                  <a:pt x="498708" y="1698687"/>
                  <a:pt x="505068" y="1704532"/>
                  <a:pt x="508763" y="1711922"/>
                </a:cubicBezTo>
                <a:cubicBezTo>
                  <a:pt x="516568" y="1727533"/>
                  <a:pt x="522514" y="1744006"/>
                  <a:pt x="529389" y="1760048"/>
                </a:cubicBezTo>
                <a:cubicBezTo>
                  <a:pt x="531681" y="1771507"/>
                  <a:pt x="532906" y="1783231"/>
                  <a:pt x="536264" y="1794424"/>
                </a:cubicBezTo>
                <a:cubicBezTo>
                  <a:pt x="563400" y="1884875"/>
                  <a:pt x="539031" y="1773876"/>
                  <a:pt x="556890" y="1863176"/>
                </a:cubicBezTo>
                <a:cubicBezTo>
                  <a:pt x="543844" y="2071911"/>
                  <a:pt x="560362" y="1914569"/>
                  <a:pt x="543139" y="2000680"/>
                </a:cubicBezTo>
                <a:cubicBezTo>
                  <a:pt x="540405" y="2014349"/>
                  <a:pt x="540323" y="2028595"/>
                  <a:pt x="536264" y="2041931"/>
                </a:cubicBezTo>
                <a:cubicBezTo>
                  <a:pt x="524235" y="2081456"/>
                  <a:pt x="510356" y="2120449"/>
                  <a:pt x="495013" y="2158809"/>
                </a:cubicBezTo>
                <a:cubicBezTo>
                  <a:pt x="490430" y="2170268"/>
                  <a:pt x="486782" y="2182147"/>
                  <a:pt x="481263" y="2193185"/>
                </a:cubicBezTo>
                <a:cubicBezTo>
                  <a:pt x="466131" y="2223450"/>
                  <a:pt x="448268" y="2252298"/>
                  <a:pt x="433136" y="2282563"/>
                </a:cubicBezTo>
                <a:cubicBezTo>
                  <a:pt x="425331" y="2298174"/>
                  <a:pt x="419892" y="2314873"/>
                  <a:pt x="412511" y="2330689"/>
                </a:cubicBezTo>
                <a:cubicBezTo>
                  <a:pt x="387803" y="2383635"/>
                  <a:pt x="362285" y="2436201"/>
                  <a:pt x="336884" y="2488818"/>
                </a:cubicBezTo>
                <a:cubicBezTo>
                  <a:pt x="330200" y="2502663"/>
                  <a:pt x="323133" y="2516319"/>
                  <a:pt x="316258" y="2530070"/>
                </a:cubicBezTo>
                <a:cubicBezTo>
                  <a:pt x="309383" y="2543820"/>
                  <a:pt x="302826" y="2557734"/>
                  <a:pt x="295633" y="2571321"/>
                </a:cubicBezTo>
                <a:cubicBezTo>
                  <a:pt x="282198" y="2596699"/>
                  <a:pt x="270311" y="2623056"/>
                  <a:pt x="254382" y="2646948"/>
                </a:cubicBezTo>
                <a:cubicBezTo>
                  <a:pt x="249798" y="2653823"/>
                  <a:pt x="244549" y="2660298"/>
                  <a:pt x="240631" y="2667573"/>
                </a:cubicBezTo>
                <a:cubicBezTo>
                  <a:pt x="228483" y="2690133"/>
                  <a:pt x="220468" y="2715006"/>
                  <a:pt x="206255" y="2736325"/>
                </a:cubicBezTo>
                <a:cubicBezTo>
                  <a:pt x="197088" y="2750075"/>
                  <a:pt x="186144" y="2762795"/>
                  <a:pt x="178754" y="2777576"/>
                </a:cubicBezTo>
                <a:cubicBezTo>
                  <a:pt x="174171" y="2786743"/>
                  <a:pt x="171153" y="2796878"/>
                  <a:pt x="165004" y="2805077"/>
                </a:cubicBezTo>
                <a:cubicBezTo>
                  <a:pt x="157226" y="2815448"/>
                  <a:pt x="146040" y="2822821"/>
                  <a:pt x="137503" y="2832578"/>
                </a:cubicBezTo>
                <a:cubicBezTo>
                  <a:pt x="120041" y="2852535"/>
                  <a:pt x="117378" y="2860752"/>
                  <a:pt x="103127" y="2880704"/>
                </a:cubicBezTo>
                <a:cubicBezTo>
                  <a:pt x="82694" y="2909310"/>
                  <a:pt x="88296" y="2902411"/>
                  <a:pt x="68751" y="2921955"/>
                </a:cubicBezTo>
                <a:cubicBezTo>
                  <a:pt x="64168" y="2931122"/>
                  <a:pt x="60433" y="2940765"/>
                  <a:pt x="55001" y="2949456"/>
                </a:cubicBezTo>
                <a:cubicBezTo>
                  <a:pt x="48928" y="2959173"/>
                  <a:pt x="41035" y="2967633"/>
                  <a:pt x="34375" y="2976957"/>
                </a:cubicBezTo>
                <a:cubicBezTo>
                  <a:pt x="29572" y="2983681"/>
                  <a:pt x="25208" y="2990707"/>
                  <a:pt x="20625" y="2997582"/>
                </a:cubicBezTo>
                <a:cubicBezTo>
                  <a:pt x="18333" y="3006749"/>
                  <a:pt x="16465" y="3016032"/>
                  <a:pt x="13750" y="3025083"/>
                </a:cubicBezTo>
                <a:cubicBezTo>
                  <a:pt x="9585" y="3038966"/>
                  <a:pt x="0" y="3066334"/>
                  <a:pt x="0" y="3066334"/>
                </a:cubicBezTo>
                <a:cubicBezTo>
                  <a:pt x="1498" y="3078320"/>
                  <a:pt x="3494" y="3123500"/>
                  <a:pt x="13750" y="3141961"/>
                </a:cubicBezTo>
                <a:cubicBezTo>
                  <a:pt x="34905" y="3180039"/>
                  <a:pt x="43014" y="3190969"/>
                  <a:pt x="82502" y="3210713"/>
                </a:cubicBezTo>
                <a:cubicBezTo>
                  <a:pt x="95466" y="3217195"/>
                  <a:pt x="110789" y="3217982"/>
                  <a:pt x="123753" y="3224464"/>
                </a:cubicBezTo>
                <a:cubicBezTo>
                  <a:pt x="151805" y="3238490"/>
                  <a:pt x="170187" y="3249108"/>
                  <a:pt x="199380" y="3258839"/>
                </a:cubicBezTo>
                <a:cubicBezTo>
                  <a:pt x="208344" y="3261827"/>
                  <a:pt x="217850" y="3262936"/>
                  <a:pt x="226881" y="3265715"/>
                </a:cubicBezTo>
                <a:cubicBezTo>
                  <a:pt x="247661" y="3272109"/>
                  <a:pt x="267821" y="3280478"/>
                  <a:pt x="288757" y="3286340"/>
                </a:cubicBezTo>
                <a:cubicBezTo>
                  <a:pt x="325153" y="3296531"/>
                  <a:pt x="362092" y="3304674"/>
                  <a:pt x="398760" y="3313841"/>
                </a:cubicBezTo>
                <a:cubicBezTo>
                  <a:pt x="407927" y="3316133"/>
                  <a:pt x="417297" y="3317728"/>
                  <a:pt x="426261" y="3320716"/>
                </a:cubicBezTo>
                <a:cubicBezTo>
                  <a:pt x="433136" y="3323008"/>
                  <a:pt x="440197" y="3324804"/>
                  <a:pt x="446887" y="3327591"/>
                </a:cubicBezTo>
                <a:cubicBezTo>
                  <a:pt x="467722" y="3336272"/>
                  <a:pt x="487479" y="3347580"/>
                  <a:pt x="508763" y="3355092"/>
                </a:cubicBezTo>
                <a:cubicBezTo>
                  <a:pt x="526584" y="3361382"/>
                  <a:pt x="545431" y="3364258"/>
                  <a:pt x="563765" y="3368842"/>
                </a:cubicBezTo>
                <a:lnTo>
                  <a:pt x="591266" y="3375718"/>
                </a:lnTo>
                <a:cubicBezTo>
                  <a:pt x="600433" y="3378010"/>
                  <a:pt x="609993" y="3379084"/>
                  <a:pt x="618766" y="3382593"/>
                </a:cubicBezTo>
                <a:cubicBezTo>
                  <a:pt x="720666" y="3423352"/>
                  <a:pt x="593930" y="3371555"/>
                  <a:pt x="680643" y="3410094"/>
                </a:cubicBezTo>
                <a:cubicBezTo>
                  <a:pt x="717409" y="3426435"/>
                  <a:pt x="760917" y="3439144"/>
                  <a:pt x="797521" y="3451345"/>
                </a:cubicBezTo>
                <a:cubicBezTo>
                  <a:pt x="811271" y="3455928"/>
                  <a:pt x="824836" y="3461113"/>
                  <a:pt x="838772" y="3465095"/>
                </a:cubicBezTo>
                <a:cubicBezTo>
                  <a:pt x="854814" y="3469678"/>
                  <a:pt x="870953" y="3473938"/>
                  <a:pt x="886899" y="3478845"/>
                </a:cubicBezTo>
                <a:cubicBezTo>
                  <a:pt x="900752" y="3483108"/>
                  <a:pt x="928150" y="3492596"/>
                  <a:pt x="928150" y="3492596"/>
                </a:cubicBezTo>
                <a:cubicBezTo>
                  <a:pt x="935025" y="3497179"/>
                  <a:pt x="942323" y="3501184"/>
                  <a:pt x="948775" y="3506346"/>
                </a:cubicBezTo>
                <a:cubicBezTo>
                  <a:pt x="953837" y="3510395"/>
                  <a:pt x="956968" y="3516762"/>
                  <a:pt x="962526" y="3520097"/>
                </a:cubicBezTo>
                <a:cubicBezTo>
                  <a:pt x="968740" y="3523826"/>
                  <a:pt x="976669" y="3523731"/>
                  <a:pt x="983151" y="3526972"/>
                </a:cubicBezTo>
                <a:cubicBezTo>
                  <a:pt x="1070312" y="3570552"/>
                  <a:pt x="978149" y="3528619"/>
                  <a:pt x="1038153" y="3561348"/>
                </a:cubicBezTo>
                <a:cubicBezTo>
                  <a:pt x="1056148" y="3571163"/>
                  <a:pt x="1075159" y="3579033"/>
                  <a:pt x="1093154" y="3588848"/>
                </a:cubicBezTo>
                <a:cubicBezTo>
                  <a:pt x="1100408" y="3592805"/>
                  <a:pt x="1106014" y="3599775"/>
                  <a:pt x="1113780" y="3602599"/>
                </a:cubicBezTo>
                <a:cubicBezTo>
                  <a:pt x="1131540" y="3609057"/>
                  <a:pt x="1150448" y="3611766"/>
                  <a:pt x="1168782" y="3616349"/>
                </a:cubicBezTo>
                <a:cubicBezTo>
                  <a:pt x="1201238" y="3632578"/>
                  <a:pt x="1197884" y="3632522"/>
                  <a:pt x="1237533" y="3643850"/>
                </a:cubicBezTo>
                <a:cubicBezTo>
                  <a:pt x="1255704" y="3649042"/>
                  <a:pt x="1273783" y="3655256"/>
                  <a:pt x="1292535" y="3657600"/>
                </a:cubicBezTo>
                <a:lnTo>
                  <a:pt x="1347536" y="3664476"/>
                </a:lnTo>
                <a:lnTo>
                  <a:pt x="1760048" y="3657600"/>
                </a:lnTo>
                <a:cubicBezTo>
                  <a:pt x="1773982" y="3657178"/>
                  <a:pt x="1787411" y="3651933"/>
                  <a:pt x="1801299" y="3650725"/>
                </a:cubicBezTo>
                <a:cubicBezTo>
                  <a:pt x="1840179" y="3647344"/>
                  <a:pt x="1879265" y="3646843"/>
                  <a:pt x="1918177" y="3643850"/>
                </a:cubicBezTo>
                <a:cubicBezTo>
                  <a:pt x="1938868" y="3642258"/>
                  <a:pt x="1959395" y="3638942"/>
                  <a:pt x="1980054" y="3636975"/>
                </a:cubicBezTo>
                <a:cubicBezTo>
                  <a:pt x="2007526" y="3634359"/>
                  <a:pt x="2035055" y="3632392"/>
                  <a:pt x="2062556" y="3630100"/>
                </a:cubicBezTo>
                <a:cubicBezTo>
                  <a:pt x="2074015" y="3627808"/>
                  <a:pt x="2085405" y="3625145"/>
                  <a:pt x="2096932" y="3623224"/>
                </a:cubicBezTo>
                <a:cubicBezTo>
                  <a:pt x="2112916" y="3620560"/>
                  <a:pt x="2129115" y="3619248"/>
                  <a:pt x="2145058" y="3616349"/>
                </a:cubicBezTo>
                <a:cubicBezTo>
                  <a:pt x="2154355" y="3614659"/>
                  <a:pt x="2163238" y="3611027"/>
                  <a:pt x="2172559" y="3609474"/>
                </a:cubicBezTo>
                <a:cubicBezTo>
                  <a:pt x="2190784" y="3606437"/>
                  <a:pt x="2209299" y="3605408"/>
                  <a:pt x="2227560" y="3602599"/>
                </a:cubicBezTo>
                <a:cubicBezTo>
                  <a:pt x="2279611" y="3594591"/>
                  <a:pt x="2243799" y="3597976"/>
                  <a:pt x="2289437" y="3588848"/>
                </a:cubicBezTo>
                <a:cubicBezTo>
                  <a:pt x="2303106" y="3586114"/>
                  <a:pt x="2316938" y="3584265"/>
                  <a:pt x="2330688" y="3581973"/>
                </a:cubicBezTo>
                <a:cubicBezTo>
                  <a:pt x="2342147" y="3577390"/>
                  <a:pt x="2353508" y="3572556"/>
                  <a:pt x="2365064" y="3568223"/>
                </a:cubicBezTo>
                <a:cubicBezTo>
                  <a:pt x="2371850" y="3565678"/>
                  <a:pt x="2379029" y="3564203"/>
                  <a:pt x="2385690" y="3561348"/>
                </a:cubicBezTo>
                <a:cubicBezTo>
                  <a:pt x="2395110" y="3557311"/>
                  <a:pt x="2403559" y="3551100"/>
                  <a:pt x="2413191" y="3547597"/>
                </a:cubicBezTo>
                <a:cubicBezTo>
                  <a:pt x="2428870" y="3541895"/>
                  <a:pt x="2445638" y="3539548"/>
                  <a:pt x="2461317" y="3533847"/>
                </a:cubicBezTo>
                <a:cubicBezTo>
                  <a:pt x="2540427" y="3505080"/>
                  <a:pt x="2439087" y="3532532"/>
                  <a:pt x="2516318" y="3513221"/>
                </a:cubicBezTo>
                <a:cubicBezTo>
                  <a:pt x="2527777" y="3506346"/>
                  <a:pt x="2538742" y="3498572"/>
                  <a:pt x="2550694" y="3492596"/>
                </a:cubicBezTo>
                <a:cubicBezTo>
                  <a:pt x="2557176" y="3489355"/>
                  <a:pt x="2564838" y="3488962"/>
                  <a:pt x="2571320" y="3485721"/>
                </a:cubicBezTo>
                <a:cubicBezTo>
                  <a:pt x="2578711" y="3482026"/>
                  <a:pt x="2584554" y="3475665"/>
                  <a:pt x="2591945" y="3471970"/>
                </a:cubicBezTo>
                <a:cubicBezTo>
                  <a:pt x="2602983" y="3466451"/>
                  <a:pt x="2615283" y="3463739"/>
                  <a:pt x="2626321" y="3458220"/>
                </a:cubicBezTo>
                <a:cubicBezTo>
                  <a:pt x="2633712" y="3454525"/>
                  <a:pt x="2640264" y="3449330"/>
                  <a:pt x="2646947" y="3444470"/>
                </a:cubicBezTo>
                <a:cubicBezTo>
                  <a:pt x="2665481" y="3430991"/>
                  <a:pt x="2682879" y="3415930"/>
                  <a:pt x="2701948" y="3403218"/>
                </a:cubicBezTo>
                <a:cubicBezTo>
                  <a:pt x="2708823" y="3398635"/>
                  <a:pt x="2715320" y="3393425"/>
                  <a:pt x="2722574" y="3389468"/>
                </a:cubicBezTo>
                <a:cubicBezTo>
                  <a:pt x="2740569" y="3379653"/>
                  <a:pt x="2760282" y="3372972"/>
                  <a:pt x="2777575" y="3361967"/>
                </a:cubicBezTo>
                <a:cubicBezTo>
                  <a:pt x="2785778" y="3356747"/>
                  <a:pt x="2790289" y="3346993"/>
                  <a:pt x="2798201" y="3341342"/>
                </a:cubicBezTo>
                <a:cubicBezTo>
                  <a:pt x="2806541" y="3335385"/>
                  <a:pt x="2816704" y="3332499"/>
                  <a:pt x="2825702" y="3327591"/>
                </a:cubicBezTo>
                <a:cubicBezTo>
                  <a:pt x="2866064" y="3305575"/>
                  <a:pt x="2875686" y="3301495"/>
                  <a:pt x="2908204" y="3272590"/>
                </a:cubicBezTo>
                <a:cubicBezTo>
                  <a:pt x="2917893" y="3263977"/>
                  <a:pt x="2926016" y="3253702"/>
                  <a:pt x="2935705" y="3245089"/>
                </a:cubicBezTo>
                <a:cubicBezTo>
                  <a:pt x="2968713" y="3215748"/>
                  <a:pt x="2969856" y="3222435"/>
                  <a:pt x="2997582" y="3190088"/>
                </a:cubicBezTo>
                <a:cubicBezTo>
                  <a:pt x="3002959" y="3183814"/>
                  <a:pt x="3005774" y="3175576"/>
                  <a:pt x="3011332" y="3169462"/>
                </a:cubicBezTo>
                <a:cubicBezTo>
                  <a:pt x="3033133" y="3145480"/>
                  <a:pt x="3057167" y="3123627"/>
                  <a:pt x="3080084" y="3100710"/>
                </a:cubicBezTo>
                <a:cubicBezTo>
                  <a:pt x="3086959" y="3093835"/>
                  <a:pt x="3094382" y="3087467"/>
                  <a:pt x="3100709" y="3080085"/>
                </a:cubicBezTo>
                <a:cubicBezTo>
                  <a:pt x="3114459" y="3064043"/>
                  <a:pt x="3128761" y="3048457"/>
                  <a:pt x="3141960" y="3031958"/>
                </a:cubicBezTo>
                <a:cubicBezTo>
                  <a:pt x="3147122" y="3025506"/>
                  <a:pt x="3150421" y="3017681"/>
                  <a:pt x="3155711" y="3011333"/>
                </a:cubicBezTo>
                <a:cubicBezTo>
                  <a:pt x="3161936" y="3003864"/>
                  <a:pt x="3170617" y="2998570"/>
                  <a:pt x="3176336" y="2990707"/>
                </a:cubicBezTo>
                <a:cubicBezTo>
                  <a:pt x="3236831" y="2907526"/>
                  <a:pt x="3188623" y="2957795"/>
                  <a:pt x="3224463" y="2921955"/>
                </a:cubicBezTo>
                <a:cubicBezTo>
                  <a:pt x="3266003" y="2838872"/>
                  <a:pt x="3213103" y="2941833"/>
                  <a:pt x="3251963" y="2873829"/>
                </a:cubicBezTo>
                <a:cubicBezTo>
                  <a:pt x="3286854" y="2812770"/>
                  <a:pt x="3245965" y="2875952"/>
                  <a:pt x="3279464" y="2825703"/>
                </a:cubicBezTo>
                <a:cubicBezTo>
                  <a:pt x="3292392" y="2786916"/>
                  <a:pt x="3278149" y="2822401"/>
                  <a:pt x="3306965" y="2777576"/>
                </a:cubicBezTo>
                <a:cubicBezTo>
                  <a:pt x="3321417" y="2755095"/>
                  <a:pt x="3335336" y="2732242"/>
                  <a:pt x="3348216" y="2708824"/>
                </a:cubicBezTo>
                <a:cubicBezTo>
                  <a:pt x="3360564" y="2686374"/>
                  <a:pt x="3369880" y="2662319"/>
                  <a:pt x="3382592" y="2640073"/>
                </a:cubicBezTo>
                <a:cubicBezTo>
                  <a:pt x="3401836" y="2606395"/>
                  <a:pt x="3422272" y="2572699"/>
                  <a:pt x="3437594" y="2536945"/>
                </a:cubicBezTo>
                <a:cubicBezTo>
                  <a:pt x="3444469" y="2520903"/>
                  <a:pt x="3452255" y="2505221"/>
                  <a:pt x="3458219" y="2488818"/>
                </a:cubicBezTo>
                <a:cubicBezTo>
                  <a:pt x="3461448" y="2479938"/>
                  <a:pt x="3461372" y="2470003"/>
                  <a:pt x="3465094" y="2461318"/>
                </a:cubicBezTo>
                <a:cubicBezTo>
                  <a:pt x="3468349" y="2453723"/>
                  <a:pt x="3475426" y="2448215"/>
                  <a:pt x="3478845" y="2440692"/>
                </a:cubicBezTo>
                <a:cubicBezTo>
                  <a:pt x="3486947" y="2422867"/>
                  <a:pt x="3491368" y="2403516"/>
                  <a:pt x="3499470" y="2385691"/>
                </a:cubicBezTo>
                <a:cubicBezTo>
                  <a:pt x="3502889" y="2378168"/>
                  <a:pt x="3509526" y="2372456"/>
                  <a:pt x="3513221" y="2365065"/>
                </a:cubicBezTo>
                <a:cubicBezTo>
                  <a:pt x="3518740" y="2354027"/>
                  <a:pt x="3522024" y="2341996"/>
                  <a:pt x="3526971" y="2330689"/>
                </a:cubicBezTo>
                <a:cubicBezTo>
                  <a:pt x="3538070" y="2305320"/>
                  <a:pt x="3550248" y="2280431"/>
                  <a:pt x="3561347" y="2255062"/>
                </a:cubicBezTo>
                <a:cubicBezTo>
                  <a:pt x="3582753" y="2206133"/>
                  <a:pt x="3565179" y="2235561"/>
                  <a:pt x="3588848" y="2200061"/>
                </a:cubicBezTo>
                <a:cubicBezTo>
                  <a:pt x="3593431" y="2181727"/>
                  <a:pt x="3596140" y="2162819"/>
                  <a:pt x="3602598" y="2145059"/>
                </a:cubicBezTo>
                <a:cubicBezTo>
                  <a:pt x="3605422" y="2137293"/>
                  <a:pt x="3614078" y="2132378"/>
                  <a:pt x="3616348" y="2124433"/>
                </a:cubicBezTo>
                <a:cubicBezTo>
                  <a:pt x="3623387" y="2099797"/>
                  <a:pt x="3625515" y="2074015"/>
                  <a:pt x="3630099" y="2048806"/>
                </a:cubicBezTo>
                <a:cubicBezTo>
                  <a:pt x="3632391" y="2012138"/>
                  <a:pt x="3633791" y="1975404"/>
                  <a:pt x="3636974" y="1938803"/>
                </a:cubicBezTo>
                <a:cubicBezTo>
                  <a:pt x="3638378" y="1922659"/>
                  <a:pt x="3644144" y="1906879"/>
                  <a:pt x="3643849" y="1890677"/>
                </a:cubicBezTo>
                <a:cubicBezTo>
                  <a:pt x="3643693" y="1882124"/>
                  <a:pt x="3635547" y="1582903"/>
                  <a:pt x="3623224" y="1478166"/>
                </a:cubicBezTo>
                <a:cubicBezTo>
                  <a:pt x="3621859" y="1466560"/>
                  <a:pt x="3618640" y="1455249"/>
                  <a:pt x="3616348" y="1443790"/>
                </a:cubicBezTo>
                <a:cubicBezTo>
                  <a:pt x="3600393" y="1252325"/>
                  <a:pt x="3611415" y="1323844"/>
                  <a:pt x="3581972" y="1161907"/>
                </a:cubicBezTo>
                <a:cubicBezTo>
                  <a:pt x="3579882" y="1150410"/>
                  <a:pt x="3577018" y="1139058"/>
                  <a:pt x="3575097" y="1127531"/>
                </a:cubicBezTo>
                <a:cubicBezTo>
                  <a:pt x="3572805" y="1113781"/>
                  <a:pt x="3571814" y="1099749"/>
                  <a:pt x="3568222" y="1086280"/>
                </a:cubicBezTo>
                <a:cubicBezTo>
                  <a:pt x="3562620" y="1065273"/>
                  <a:pt x="3553570" y="1045308"/>
                  <a:pt x="3547597" y="1024403"/>
                </a:cubicBezTo>
                <a:cubicBezTo>
                  <a:pt x="3540754" y="1000453"/>
                  <a:pt x="3542030" y="985442"/>
                  <a:pt x="3533846" y="962527"/>
                </a:cubicBezTo>
                <a:cubicBezTo>
                  <a:pt x="3525544" y="939282"/>
                  <a:pt x="3513126" y="917508"/>
                  <a:pt x="3506345" y="893775"/>
                </a:cubicBezTo>
                <a:cubicBezTo>
                  <a:pt x="3501762" y="877733"/>
                  <a:pt x="3496641" y="861834"/>
                  <a:pt x="3492595" y="845648"/>
                </a:cubicBezTo>
                <a:cubicBezTo>
                  <a:pt x="3489761" y="834312"/>
                  <a:pt x="3489823" y="822214"/>
                  <a:pt x="3485720" y="811273"/>
                </a:cubicBezTo>
                <a:cubicBezTo>
                  <a:pt x="3482819" y="803536"/>
                  <a:pt x="3476553" y="797522"/>
                  <a:pt x="3471969" y="790647"/>
                </a:cubicBezTo>
                <a:cubicBezTo>
                  <a:pt x="3440674" y="696759"/>
                  <a:pt x="3474816" y="792705"/>
                  <a:pt x="3444469" y="721895"/>
                </a:cubicBezTo>
                <a:cubicBezTo>
                  <a:pt x="3441614" y="715234"/>
                  <a:pt x="3441485" y="707384"/>
                  <a:pt x="3437594" y="701270"/>
                </a:cubicBezTo>
                <a:cubicBezTo>
                  <a:pt x="3425290" y="681935"/>
                  <a:pt x="3409326" y="665153"/>
                  <a:pt x="3396342" y="646268"/>
                </a:cubicBezTo>
                <a:cubicBezTo>
                  <a:pt x="3384094" y="628452"/>
                  <a:pt x="3374682" y="608752"/>
                  <a:pt x="3361966" y="591267"/>
                </a:cubicBezTo>
                <a:cubicBezTo>
                  <a:pt x="3356247" y="583404"/>
                  <a:pt x="3347310" y="578316"/>
                  <a:pt x="3341341" y="570641"/>
                </a:cubicBezTo>
                <a:cubicBezTo>
                  <a:pt x="3331195" y="557596"/>
                  <a:pt x="3323755" y="542611"/>
                  <a:pt x="3313840" y="529390"/>
                </a:cubicBezTo>
                <a:cubicBezTo>
                  <a:pt x="3309951" y="524204"/>
                  <a:pt x="3304240" y="520619"/>
                  <a:pt x="3300090" y="515639"/>
                </a:cubicBezTo>
                <a:cubicBezTo>
                  <a:pt x="3292754" y="506836"/>
                  <a:pt x="3287077" y="496703"/>
                  <a:pt x="3279464" y="488139"/>
                </a:cubicBezTo>
                <a:cubicBezTo>
                  <a:pt x="3268698" y="476027"/>
                  <a:pt x="3256547" y="465222"/>
                  <a:pt x="3245088" y="453763"/>
                </a:cubicBezTo>
                <a:lnTo>
                  <a:pt x="3224463" y="433137"/>
                </a:lnTo>
                <a:cubicBezTo>
                  <a:pt x="3219879" y="428553"/>
                  <a:pt x="3216861" y="421437"/>
                  <a:pt x="3210712" y="419387"/>
                </a:cubicBezTo>
                <a:lnTo>
                  <a:pt x="3169461" y="405636"/>
                </a:lnTo>
                <a:cubicBezTo>
                  <a:pt x="3165770" y="402868"/>
                  <a:pt x="3129559" y="374916"/>
                  <a:pt x="3121335" y="371261"/>
                </a:cubicBezTo>
                <a:cubicBezTo>
                  <a:pt x="3108090" y="365374"/>
                  <a:pt x="3093834" y="362094"/>
                  <a:pt x="3080084" y="357510"/>
                </a:cubicBezTo>
                <a:lnTo>
                  <a:pt x="3038833" y="343760"/>
                </a:lnTo>
                <a:cubicBezTo>
                  <a:pt x="3027374" y="339176"/>
                  <a:pt x="3016253" y="333638"/>
                  <a:pt x="3004457" y="330009"/>
                </a:cubicBezTo>
                <a:cubicBezTo>
                  <a:pt x="2986394" y="324451"/>
                  <a:pt x="2949455" y="316259"/>
                  <a:pt x="2949455" y="316259"/>
                </a:cubicBezTo>
                <a:cubicBezTo>
                  <a:pt x="2890349" y="276855"/>
                  <a:pt x="2965132" y="324098"/>
                  <a:pt x="2908204" y="295633"/>
                </a:cubicBezTo>
                <a:cubicBezTo>
                  <a:pt x="2900814" y="291938"/>
                  <a:pt x="2894969" y="285578"/>
                  <a:pt x="2887579" y="281883"/>
                </a:cubicBezTo>
                <a:cubicBezTo>
                  <a:pt x="2881267" y="278727"/>
                  <a:pt x="2844479" y="264234"/>
                  <a:pt x="2832577" y="261258"/>
                </a:cubicBezTo>
                <a:cubicBezTo>
                  <a:pt x="2821240" y="258424"/>
                  <a:pt x="2809587" y="257010"/>
                  <a:pt x="2798201" y="254382"/>
                </a:cubicBezTo>
                <a:cubicBezTo>
                  <a:pt x="2779787" y="250133"/>
                  <a:pt x="2743200" y="240632"/>
                  <a:pt x="2743200" y="240632"/>
                </a:cubicBezTo>
                <a:cubicBezTo>
                  <a:pt x="2736325" y="236049"/>
                  <a:pt x="2730340" y="229706"/>
                  <a:pt x="2722574" y="226882"/>
                </a:cubicBezTo>
                <a:cubicBezTo>
                  <a:pt x="2704813" y="220424"/>
                  <a:pt x="2667572" y="213131"/>
                  <a:pt x="2667572" y="213131"/>
                </a:cubicBezTo>
                <a:cubicBezTo>
                  <a:pt x="2620769" y="185049"/>
                  <a:pt x="2645873" y="196731"/>
                  <a:pt x="2591945" y="178755"/>
                </a:cubicBezTo>
                <a:lnTo>
                  <a:pt x="2571320" y="171880"/>
                </a:lnTo>
                <a:lnTo>
                  <a:pt x="2550694" y="165005"/>
                </a:lnTo>
                <a:cubicBezTo>
                  <a:pt x="2517972" y="143189"/>
                  <a:pt x="2542928" y="156487"/>
                  <a:pt x="2502568" y="144379"/>
                </a:cubicBezTo>
                <a:cubicBezTo>
                  <a:pt x="2488685" y="140214"/>
                  <a:pt x="2475067" y="135212"/>
                  <a:pt x="2461317" y="130629"/>
                </a:cubicBezTo>
                <a:cubicBezTo>
                  <a:pt x="2454442" y="128337"/>
                  <a:pt x="2447722" y="125512"/>
                  <a:pt x="2440691" y="123754"/>
                </a:cubicBezTo>
                <a:cubicBezTo>
                  <a:pt x="2431524" y="121462"/>
                  <a:pt x="2422241" y="119594"/>
                  <a:pt x="2413191" y="116879"/>
                </a:cubicBezTo>
                <a:cubicBezTo>
                  <a:pt x="2399308" y="112714"/>
                  <a:pt x="2385690" y="107712"/>
                  <a:pt x="2371939" y="103128"/>
                </a:cubicBezTo>
                <a:lnTo>
                  <a:pt x="2351314" y="96253"/>
                </a:lnTo>
                <a:lnTo>
                  <a:pt x="2330688" y="89378"/>
                </a:lnTo>
                <a:cubicBezTo>
                  <a:pt x="2279752" y="55418"/>
                  <a:pt x="2348899" y="97738"/>
                  <a:pt x="2241311" y="61877"/>
                </a:cubicBezTo>
                <a:cubicBezTo>
                  <a:pt x="2224965" y="56429"/>
                  <a:pt x="2210448" y="51004"/>
                  <a:pt x="2193185" y="48127"/>
                </a:cubicBezTo>
                <a:cubicBezTo>
                  <a:pt x="2188664" y="47373"/>
                  <a:pt x="2181726" y="48127"/>
                  <a:pt x="2179434" y="481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470" y="3389003"/>
            <a:ext cx="538819" cy="510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270" y="3389003"/>
            <a:ext cx="567178" cy="510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39" y="3902996"/>
            <a:ext cx="485709" cy="536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1567" y="4283061"/>
            <a:ext cx="536148" cy="487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8497" y="5306182"/>
            <a:ext cx="245009" cy="2827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963161" y="4906144"/>
            <a:ext cx="153840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smtClean="0"/>
              <a:t>Constrained space</a:t>
            </a:r>
            <a:endParaRPr lang="en-US" sz="2000" b="1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664413" y="3710068"/>
            <a:ext cx="34846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583197" y="3848942"/>
            <a:ext cx="248612" cy="209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344394" y="4326410"/>
            <a:ext cx="204311" cy="115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094492" y="4575465"/>
            <a:ext cx="362292" cy="66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86323" y="4305784"/>
            <a:ext cx="2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719413" y="4939856"/>
            <a:ext cx="5921191" cy="17552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2800" b="1" dirty="0" smtClean="0">
                <a:sym typeface="Verdana"/>
              </a:rPr>
              <a:t>Thesis goals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Provide </a:t>
            </a:r>
            <a:r>
              <a:rPr lang="en-US" altLang="ko-KR" sz="2400" dirty="0" smtClean="0">
                <a:sym typeface="Verdana"/>
              </a:rPr>
              <a:t>more logical output,</a:t>
            </a:r>
            <a:endParaRPr lang="en-US" altLang="ko-KR" sz="2400" b="1" dirty="0" smtClean="0">
              <a:sym typeface="Verdana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Improve</a:t>
            </a:r>
            <a:r>
              <a:rPr lang="en-US" altLang="ko-KR" sz="2400" dirty="0" smtClean="0">
                <a:sym typeface="Verdana"/>
              </a:rPr>
              <a:t> the model performance,</a:t>
            </a:r>
            <a:endParaRPr lang="en-US" altLang="ko-KR" sz="2400" b="1" dirty="0" smtClean="0">
              <a:sym typeface="Verdana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Overcome</a:t>
            </a:r>
            <a:r>
              <a:rPr lang="en-US" altLang="ko-KR" sz="2400" dirty="0" smtClean="0">
                <a:sym typeface="Verdana"/>
              </a:rPr>
              <a:t> the data </a:t>
            </a:r>
            <a:r>
              <a:rPr lang="en-US" altLang="ko-KR" sz="2400" b="1" dirty="0" smtClean="0">
                <a:sym typeface="Verdana"/>
              </a:rPr>
              <a:t>deficiency</a:t>
            </a:r>
            <a:r>
              <a:rPr lang="en-US" altLang="ko-KR" sz="2400" dirty="0" smtClean="0">
                <a:sym typeface="Verdana"/>
              </a:rPr>
              <a:t> problem.</a:t>
            </a:r>
          </a:p>
          <a:p>
            <a:pPr lvl="1"/>
            <a:endParaRPr lang="en-US" altLang="ko-KR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382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20" grpId="0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Related Work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 of finite state automatons</a:t>
            </a:r>
            <a:r>
              <a:rPr lang="en-US" baseline="30000" dirty="0" smtClean="0">
                <a:solidFill>
                  <a:schemeClr val="tx1"/>
                </a:solidFill>
              </a:rPr>
              <a:t>[1]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Dealt with similar constraint in syntactic parsing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To reshape </a:t>
            </a:r>
            <a:r>
              <a:rPr lang="en-US" dirty="0">
                <a:solidFill>
                  <a:schemeClr val="tx1"/>
                </a:solidFill>
              </a:rPr>
              <a:t>the probability distribution at each decoding step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New constraint injection work on learning time.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Key idea: Differentiable constraint loss using soft logic.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Applying this constraint loss for continuous space search.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 dirty="0"/>
          </a:p>
        </p:txBody>
      </p:sp>
      <p:sp>
        <p:nvSpPr>
          <p:cNvPr id="21" name="Rectangle 20"/>
          <p:cNvSpPr/>
          <p:nvPr/>
        </p:nvSpPr>
        <p:spPr>
          <a:xfrm>
            <a:off x="2007311" y="6271499"/>
            <a:ext cx="8324421" cy="315481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Deutsch et. al, General-purpose algorithm for constrained sequential inference.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CoNLL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2182800" cy="5553615"/>
          </a:xfrm>
        </p:spPr>
        <p:txBody>
          <a:bodyPr/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 with constraints.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AAAI19]</a:t>
            </a:r>
          </a:p>
          <a:p>
            <a:endParaRPr lang="en-US" dirty="0" smtClean="0"/>
          </a:p>
          <a:p>
            <a:r>
              <a:rPr lang="en-US" dirty="0" smtClean="0"/>
              <a:t>Learning with constraints.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6345518" y="6342311"/>
            <a:ext cx="8861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* co-first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authorship with equal contribution.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344694" y="4362809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06605" y="4362809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dirty="0" smtClean="0"/>
              <a:t>(</a:t>
            </a:r>
            <a:r>
              <a:rPr lang="en-US" sz="3600" b="1" i="1" dirty="0" smtClean="0"/>
              <a:t>W</a:t>
            </a:r>
            <a:r>
              <a:rPr lang="en-US" sz="3600" b="1" dirty="0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39" name="Shape 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Learning with constraints?</a:t>
            </a:r>
            <a:endParaRPr lang="en" dirty="0"/>
          </a:p>
        </p:txBody>
      </p:sp>
      <p:sp>
        <p:nvSpPr>
          <p:cNvPr id="40" name="Shape 67"/>
          <p:cNvSpPr txBox="1">
            <a:spLocks/>
          </p:cNvSpPr>
          <p:nvPr/>
        </p:nvSpPr>
        <p:spPr>
          <a:xfrm>
            <a:off x="621008" y="153732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GBI: injecting constraint in the inference.</a:t>
            </a:r>
          </a:p>
          <a:p>
            <a:pPr lvl="1"/>
            <a:r>
              <a:rPr lang="en-US" altLang="ko-KR" sz="2400" dirty="0" smtClean="0">
                <a:sym typeface="Verdana"/>
              </a:rPr>
              <a:t>Model parameter update per input instance x.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400" dirty="0" smtClean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  <a:p>
            <a:r>
              <a:rPr lang="en-US" altLang="ko-KR" sz="2400" dirty="0" smtClean="0">
                <a:sym typeface="Verdana"/>
              </a:rPr>
              <a:t>Can we use the same update rule to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inject constraint      in train time?</a:t>
            </a:r>
            <a:br>
              <a:rPr lang="en-US" altLang="ko-KR" sz="2400" dirty="0" smtClean="0">
                <a:sym typeface="Verdana"/>
              </a:rPr>
            </a:br>
            <a:endParaRPr lang="en-US" altLang="ko-KR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pPr marL="571500"/>
            <a:endParaRPr lang="en-US" dirty="0" smtClean="0"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56318" t="50905" r="25816" b="19282"/>
          <a:stretch/>
        </p:blipFill>
        <p:spPr>
          <a:xfrm>
            <a:off x="3142023" y="4249829"/>
            <a:ext cx="504938" cy="375328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8163260" y="2337092"/>
            <a:ext cx="2374760" cy="1708738"/>
          </a:xfrm>
          <a:prstGeom prst="cloud">
            <a:avLst/>
          </a:prstGeom>
          <a:solidFill>
            <a:schemeClr val="tx1">
              <a:alpha val="8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Knowledge/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Constraint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2838953">
            <a:off x="8924094" y="2182223"/>
            <a:ext cx="1189887" cy="466163"/>
          </a:xfrm>
          <a:prstGeom prst="striped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loud 21"/>
          <p:cNvSpPr/>
          <p:nvPr/>
        </p:nvSpPr>
        <p:spPr>
          <a:xfrm>
            <a:off x="7159303" y="1016950"/>
            <a:ext cx="2328813" cy="1207689"/>
          </a:xfrm>
          <a:prstGeom prst="clou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Knowledge/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Constraint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Striped Right Arrow 23"/>
          <p:cNvSpPr/>
          <p:nvPr/>
        </p:nvSpPr>
        <p:spPr>
          <a:xfrm rot="21246870">
            <a:off x="9323630" y="1129263"/>
            <a:ext cx="1145524" cy="348483"/>
          </a:xfrm>
          <a:prstGeom prst="striped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84" y="2607056"/>
            <a:ext cx="3388360" cy="5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4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Shape 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Learning with constraints?</a:t>
            </a:r>
            <a:endParaRPr lang="en" dirty="0"/>
          </a:p>
        </p:txBody>
      </p:sp>
      <p:sp>
        <p:nvSpPr>
          <p:cNvPr id="40" name="Shape 67"/>
          <p:cNvSpPr txBox="1">
            <a:spLocks/>
          </p:cNvSpPr>
          <p:nvPr/>
        </p:nvSpPr>
        <p:spPr>
          <a:xfrm>
            <a:off x="621008" y="153732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ym typeface="Verdana"/>
              </a:rPr>
              <a:t>GBI: injecting constraint in the inference.</a:t>
            </a:r>
          </a:p>
          <a:p>
            <a:pPr lvl="1"/>
            <a:r>
              <a:rPr lang="en-US" altLang="ko-KR" sz="2400" dirty="0" smtClean="0">
                <a:sym typeface="Verdana"/>
              </a:rPr>
              <a:t>Model parameter update per input instance x.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400" dirty="0" smtClean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  <a:p>
            <a:r>
              <a:rPr lang="en-US" altLang="ko-KR" sz="2400" dirty="0" smtClean="0">
                <a:sym typeface="Verdana"/>
              </a:rPr>
              <a:t>Can we use the same update rule to </a:t>
            </a:r>
            <a:br>
              <a:rPr lang="en-US" altLang="ko-KR" sz="2400" dirty="0" smtClean="0">
                <a:sym typeface="Verdana"/>
              </a:rPr>
            </a:br>
            <a:r>
              <a:rPr lang="en-US" altLang="ko-KR" sz="2400" dirty="0" smtClean="0">
                <a:sym typeface="Verdana"/>
              </a:rPr>
              <a:t>inject constraint      in train time?</a:t>
            </a:r>
            <a:br>
              <a:rPr lang="en-US" altLang="ko-KR" sz="2400" dirty="0" smtClean="0">
                <a:sym typeface="Verdana"/>
              </a:rPr>
            </a:br>
            <a:endParaRPr lang="en-US" altLang="ko-KR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endParaRPr lang="en-US" altLang="ko-KR" sz="2800" dirty="0" smtClean="0">
              <a:sym typeface="Verdana"/>
            </a:endParaRPr>
          </a:p>
          <a:p>
            <a:pPr marL="571500"/>
            <a:endParaRPr lang="en-US" dirty="0" smtClean="0"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56318" t="50905" r="25816" b="19282"/>
          <a:stretch/>
        </p:blipFill>
        <p:spPr>
          <a:xfrm>
            <a:off x="3142023" y="4249829"/>
            <a:ext cx="504938" cy="3753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86538" y="3211244"/>
            <a:ext cx="5695270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ym typeface="Verdana"/>
              </a:rPr>
              <a:t>Questions: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Verdana"/>
              </a:rPr>
              <a:t>Would the previous loss function be useful as is?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ym typeface="Verdana"/>
              </a:rPr>
              <a:t>Note that constraint is not the main objective of the task</a:t>
            </a:r>
            <a:r>
              <a:rPr lang="en-US" sz="2400" dirty="0" smtClean="0">
                <a:sym typeface="Verdana"/>
              </a:rPr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ym typeface="Verdana"/>
              </a:rPr>
              <a:t>What kind of regularizer can be used in learning time?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54523" y="6179874"/>
            <a:ext cx="11076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Ranzanto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al., Sequence Level Training with Recurrent Neural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Networks,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ICLR16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AutoShape 2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84" y="2607056"/>
            <a:ext cx="3388360" cy="5960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7064" y="3203097"/>
            <a:ext cx="5843016" cy="27130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2573567"/>
                  </p:ext>
                </p:extLst>
              </p:nvPr>
            </p:nvGraphicFramePr>
            <p:xfrm>
              <a:off x="584199" y="1689099"/>
              <a:ext cx="11328400" cy="4742236"/>
            </p:xfrm>
            <a:graphic>
              <a:graphicData uri="http://schemas.openxmlformats.org/drawingml/2006/table">
                <a:tbl>
                  <a:tblPr firstRow="1">
                    <a:tableStyleId>{793D81CF-94F2-401A-BA57-92F5A7B2D0C5}</a:tableStyleId>
                  </a:tblPr>
                  <a:tblGrid>
                    <a:gridCol w="2438401"/>
                    <a:gridCol w="4483100"/>
                    <a:gridCol w="4406899"/>
                  </a:tblGrid>
                  <a:tr h="811334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Inference (GBI)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Learning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97247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Loss function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11200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Score range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0" smtClean="0">
                                    <a:latin typeface="Cambria Math" charset="0"/>
                                    <a:sym typeface="Verdana"/>
                                  </a:rPr>
                                  <m:t>−1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≤−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𝑔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≤0</m:t>
                                </m:r>
                              </m:oMath>
                            </m:oMathPara>
                          </a14:m>
                          <a:endParaRPr lang="mr-IN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0" smtClean="0">
                                    <a:latin typeface="Cambria Math" charset="0"/>
                                    <a:sym typeface="Verdana"/>
                                  </a:rPr>
                                  <m:t>−1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≤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𝑠</m:t>
                                </m:r>
                                <m:r>
                                  <a:rPr lang="en-US" altLang="ko-KR" sz="2400" b="0" i="1" smtClean="0">
                                    <a:latin typeface="Cambria Math" charset="0"/>
                                    <a:sym typeface="Verdana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mr-IN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60455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Loss applied on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Iteratively on </a:t>
                          </a:r>
                          <a:r>
                            <a:rPr lang="en-US" sz="2400" dirty="0" smtClean="0">
                              <a:effectLst/>
                            </a:rPr>
                            <a:t>a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2400" dirty="0" smtClean="0">
                              <a:effectLst/>
                            </a:rPr>
                            <a:t>single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test </a:t>
                          </a:r>
                          <a:r>
                            <a:rPr lang="en-US" sz="2400" dirty="0" smtClean="0">
                              <a:effectLst/>
                            </a:rPr>
                            <a:t>instance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Different batch </a:t>
                          </a:r>
                          <a:r>
                            <a:rPr lang="en-US" sz="2400" dirty="0" smtClean="0">
                              <a:effectLst/>
                            </a:rPr>
                            <a:t>at </a:t>
                          </a:r>
                          <a:r>
                            <a:rPr lang="en-US" sz="2400" dirty="0">
                              <a:effectLst/>
                            </a:rPr>
                            <a:t>each update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Model parameter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Fixed learned model.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Constantly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2400" dirty="0" smtClean="0">
                              <a:effectLst/>
                            </a:rPr>
                            <a:t>updated.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2573567"/>
                  </p:ext>
                </p:extLst>
              </p:nvPr>
            </p:nvGraphicFramePr>
            <p:xfrm>
              <a:off x="584199" y="1689099"/>
              <a:ext cx="11328400" cy="4742236"/>
            </p:xfrm>
            <a:graphic>
              <a:graphicData uri="http://schemas.openxmlformats.org/drawingml/2006/table">
                <a:tbl>
                  <a:tblPr firstRow="1">
                    <a:tableStyleId>{793D81CF-94F2-401A-BA57-92F5A7B2D0C5}</a:tableStyleId>
                  </a:tblPr>
                  <a:tblGrid>
                    <a:gridCol w="2438401"/>
                    <a:gridCol w="4483100"/>
                    <a:gridCol w="4406899"/>
                  </a:tblGrid>
                  <a:tr h="811334"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Inference (GBI)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Learning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797247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Loss function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11200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Score range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4484" t="-370690" r="-98641" b="-2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57044" t="-370690" r="-276" b="-204310"/>
                          </a:stretch>
                        </a:blipFill>
                      </a:tcPr>
                    </a:tc>
                  </a:tr>
                  <a:tr h="660455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Loss applied on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Iteratively on </a:t>
                          </a:r>
                          <a:r>
                            <a:rPr lang="en-US" sz="2400" dirty="0" smtClean="0">
                              <a:effectLst/>
                            </a:rPr>
                            <a:t>a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2400" dirty="0" smtClean="0">
                              <a:effectLst/>
                            </a:rPr>
                            <a:t>single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test </a:t>
                          </a:r>
                          <a:r>
                            <a:rPr lang="en-US" sz="2400" dirty="0" smtClean="0">
                              <a:effectLst/>
                            </a:rPr>
                            <a:t>instance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>
                              <a:effectLst/>
                            </a:rPr>
                            <a:t>Different batch </a:t>
                          </a:r>
                          <a:r>
                            <a:rPr lang="en-US" sz="2400" dirty="0" smtClean="0">
                              <a:effectLst/>
                            </a:rPr>
                            <a:t>at </a:t>
                          </a:r>
                          <a:r>
                            <a:rPr lang="en-US" sz="2400" dirty="0">
                              <a:effectLst/>
                            </a:rPr>
                            <a:t>each update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algn="ctr" defTabSz="457200" rtl="0" eaLnBrk="1" fontAlgn="b" latinLnBrk="0" hangingPunct="1"/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Model parameter</a:t>
                          </a:r>
                        </a:p>
                      </a:txBody>
                      <a:tcPr marL="38100" marR="38100" marT="25400" marB="2540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Fixed learned model.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</a:rPr>
                            <a:t>Constantly</a:t>
                          </a:r>
                          <a:r>
                            <a:rPr lang="en-US" sz="240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2400" dirty="0" smtClean="0">
                              <a:effectLst/>
                            </a:rPr>
                            <a:t>updated.</a:t>
                          </a:r>
                          <a:endParaRPr lang="en-US" sz="2400" dirty="0">
                            <a:effectLst/>
                            <a:latin typeface="Apple SD Gothic Neo" charset="-127"/>
                            <a:ea typeface="Apple SD Gothic Neo" charset="-127"/>
                            <a:cs typeface="Apple SD Gothic Neo" charset="-127"/>
                          </a:endParaRPr>
                        </a:p>
                      </a:txBody>
                      <a:tcPr marL="38100" marR="38100" marT="25400" marB="2540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 dirty="0"/>
          </a:p>
        </p:txBody>
      </p:sp>
      <p:sp>
        <p:nvSpPr>
          <p:cNvPr id="16" name="Shape 66"/>
          <p:cNvSpPr txBox="1">
            <a:spLocks/>
          </p:cNvSpPr>
          <p:nvPr/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060" y="2899668"/>
            <a:ext cx="3160163" cy="644305"/>
          </a:xfrm>
          <a:prstGeom prst="rect">
            <a:avLst/>
          </a:prstGeom>
        </p:spPr>
      </p:pic>
      <p:sp>
        <p:nvSpPr>
          <p:cNvPr id="38" name="Shape 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Comparison of inference &amp; learning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52" y="3639853"/>
            <a:ext cx="3037569" cy="5631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75" y="2740459"/>
            <a:ext cx="3540725" cy="10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Overview for “learning with constraints”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 smtClean="0">
                <a:sym typeface="Verdana"/>
              </a:rPr>
              <a:t>Can </a:t>
            </a:r>
            <a:r>
              <a:rPr lang="en-US" dirty="0">
                <a:sym typeface="Verdana"/>
              </a:rPr>
              <a:t>we use how well </a:t>
            </a:r>
            <a:r>
              <a:rPr lang="en-US" dirty="0" smtClean="0">
                <a:sym typeface="Verdana"/>
              </a:rPr>
              <a:t>the </a:t>
            </a:r>
            <a:r>
              <a:rPr lang="en-US" dirty="0">
                <a:sym typeface="Verdana"/>
              </a:rPr>
              <a:t>model satisfies the constraint as a signal to learn </a:t>
            </a:r>
            <a:r>
              <a:rPr lang="en-US" dirty="0" smtClean="0">
                <a:sym typeface="Verdana"/>
              </a:rPr>
              <a:t>further? </a:t>
            </a:r>
          </a:p>
          <a:p>
            <a:pPr lvl="1"/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Proposed method</a:t>
            </a:r>
          </a:p>
          <a:p>
            <a:pPr lvl="1"/>
            <a:r>
              <a:rPr lang="en-US" sz="2400" dirty="0" smtClean="0"/>
              <a:t>Proposing three variant loss functions using constraint information.</a:t>
            </a:r>
          </a:p>
          <a:p>
            <a:pPr lvl="1"/>
            <a:r>
              <a:rPr lang="en-US" sz="2400" dirty="0" smtClean="0"/>
              <a:t>Semi-supervised Learning loss to help low-resource setting.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Take away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Semi-supervised learning shows significant help on low-resource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as well as on large resource.</a:t>
            </a: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61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 dirty="0"/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Types of loss functions</a:t>
            </a:r>
            <a:endParaRPr lang="en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948" y="2598433"/>
            <a:ext cx="5366437" cy="832723"/>
          </a:xfrm>
          <a:prstGeom prst="rect">
            <a:avLst/>
          </a:prstGeom>
        </p:spPr>
      </p:pic>
      <p:sp>
        <p:nvSpPr>
          <p:cNvPr id="88" name="Tex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ym typeface="Verdana"/>
              </a:rPr>
              <a:t>Enforcing constraints with the reward s(</a:t>
            </a:r>
            <a:r>
              <a:rPr lang="en-US" altLang="ko-KR" sz="2800" dirty="0" err="1" smtClean="0">
                <a:sym typeface="Verdana"/>
              </a:rPr>
              <a:t>y,L</a:t>
            </a:r>
            <a:r>
              <a:rPr lang="en-US" altLang="ko-KR" sz="2800" baseline="30000" dirty="0" err="1" smtClean="0">
                <a:sym typeface="Verdana"/>
              </a:rPr>
              <a:t>x</a:t>
            </a:r>
            <a:r>
              <a:rPr lang="en-US" altLang="ko-KR" sz="2800" dirty="0" smtClean="0">
                <a:sym typeface="Verdana"/>
              </a:rPr>
              <a:t>)</a:t>
            </a:r>
          </a:p>
          <a:p>
            <a:pPr lvl="1"/>
            <a:r>
              <a:rPr lang="en-US" altLang="ko-KR" dirty="0">
                <a:sym typeface="Verdana"/>
              </a:rPr>
              <a:t>C</a:t>
            </a:r>
            <a:r>
              <a:rPr lang="en-US" altLang="ko-KR" dirty="0" smtClean="0">
                <a:sym typeface="Verdana"/>
              </a:rPr>
              <a:t>onstraint </a:t>
            </a:r>
            <a:r>
              <a:rPr lang="en-US" altLang="ko-KR" dirty="0">
                <a:sym typeface="Verdana"/>
              </a:rPr>
              <a:t>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93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 dirty="0"/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Types of loss functions</a:t>
            </a:r>
            <a:endParaRPr lang="en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948" y="2598433"/>
            <a:ext cx="5366437" cy="8327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8"/>
          <a:srcRect t="-1964" b="744"/>
          <a:stretch/>
        </p:blipFill>
        <p:spPr>
          <a:xfrm>
            <a:off x="5038330" y="3447825"/>
            <a:ext cx="6803679" cy="2277093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5143528" y="4103879"/>
            <a:ext cx="6883268" cy="1533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3223" y="4391729"/>
            <a:ext cx="6719003" cy="736004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9344775" y="3350093"/>
            <a:ext cx="2156496" cy="503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Enforcing </a:t>
            </a:r>
            <a:r>
              <a:rPr lang="en-US" altLang="ko-KR" sz="2800" dirty="0" smtClean="0">
                <a:sym typeface="Verdana"/>
              </a:rPr>
              <a:t>constraints </a:t>
            </a:r>
            <a:r>
              <a:rPr lang="en-US" altLang="ko-KR" sz="2800" dirty="0">
                <a:sym typeface="Verdana"/>
              </a:rPr>
              <a:t>with the reward s(</a:t>
            </a:r>
            <a:r>
              <a:rPr lang="en-US" altLang="ko-KR" sz="2800" dirty="0" err="1">
                <a:sym typeface="Verdana"/>
              </a:rPr>
              <a:t>y,L</a:t>
            </a:r>
            <a:r>
              <a:rPr lang="en-US" altLang="ko-KR" sz="2800" baseline="30000" dirty="0" err="1">
                <a:sym typeface="Verdana"/>
              </a:rPr>
              <a:t>x</a:t>
            </a:r>
            <a:r>
              <a:rPr lang="en-US" altLang="ko-KR" sz="2800" dirty="0">
                <a:sym typeface="Verdana"/>
              </a:rPr>
              <a:t>)</a:t>
            </a:r>
          </a:p>
          <a:p>
            <a:pPr lvl="1"/>
            <a:r>
              <a:rPr lang="en-US" altLang="ko-KR" dirty="0" smtClean="0">
                <a:sym typeface="Verdana"/>
              </a:rPr>
              <a:t>Constraint </a:t>
            </a:r>
            <a:r>
              <a:rPr lang="en-US" altLang="ko-KR" dirty="0">
                <a:sym typeface="Verdana"/>
              </a:rPr>
              <a:t>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700" dirty="0">
              <a:sym typeface="Verdana"/>
            </a:endParaRPr>
          </a:p>
          <a:p>
            <a:pPr lvl="1"/>
            <a:r>
              <a:rPr lang="en-US" altLang="ko-KR" dirty="0">
                <a:sym typeface="Verdana"/>
              </a:rPr>
              <a:t>Joint loss</a:t>
            </a:r>
          </a:p>
          <a:p>
            <a:pPr lvl="1"/>
            <a:endParaRPr lang="en-US" altLang="ko-KR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0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Motivation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50080"/>
            <a:ext cx="11776400" cy="4555200"/>
          </a:xfrm>
        </p:spPr>
        <p:txBody>
          <a:bodyPr/>
          <a:lstStyle/>
          <a:p>
            <a:r>
              <a:rPr lang="en-US" altLang="ko-KR" dirty="0">
                <a:sym typeface="Verdana"/>
              </a:rPr>
              <a:t>Enforcing output constraint is important for real service.</a:t>
            </a:r>
          </a:p>
          <a:p>
            <a:pPr lvl="1"/>
            <a:r>
              <a:rPr lang="en-US" altLang="ko-KR" dirty="0">
                <a:sym typeface="Verdana"/>
              </a:rPr>
              <a:t>A minimal condition for a correct output.</a:t>
            </a:r>
          </a:p>
          <a:p>
            <a:endParaRPr lang="en-US" altLang="ko-KR" dirty="0" smtClean="0">
              <a:sym typeface="Verdana"/>
            </a:endParaRPr>
          </a:p>
          <a:p>
            <a:endParaRPr lang="en-US" altLang="ko-KR" dirty="0" smtClean="0">
              <a:sym typeface="Verdana"/>
            </a:endParaRPr>
          </a:p>
          <a:p>
            <a:r>
              <a:rPr lang="en-US" altLang="ko-KR" dirty="0" smtClean="0">
                <a:sym typeface="Verdana"/>
              </a:rPr>
              <a:t>Constraint can serve as an extra signal to learn better model.</a:t>
            </a:r>
          </a:p>
          <a:p>
            <a:pPr lvl="1"/>
            <a:r>
              <a:rPr lang="en-US" altLang="ko-KR" dirty="0" smtClean="0">
                <a:sym typeface="Verdana"/>
              </a:rPr>
              <a:t>Structured prediction</a:t>
            </a:r>
          </a:p>
          <a:p>
            <a:pPr lvl="2"/>
            <a:r>
              <a:rPr lang="nb-NO" altLang="ko-KR" dirty="0">
                <a:solidFill>
                  <a:schemeClr val="bg1">
                    <a:lumMod val="50000"/>
                  </a:schemeClr>
                </a:solidFill>
                <a:sym typeface="Verdana"/>
              </a:rPr>
              <a:t>Rush et al., 2010, 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</a:rPr>
              <a:t>Chang et al., 2012, Riedel and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</a:rPr>
              <a:t>McCallum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</a:rPr>
              <a:t>, 2011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Verdana"/>
            </a:endParaRPr>
          </a:p>
          <a:p>
            <a:pPr lvl="1"/>
            <a:r>
              <a:rPr lang="en-US" altLang="ko-KR" dirty="0" smtClean="0">
                <a:sym typeface="Verdana"/>
              </a:rPr>
              <a:t>Learning with constraints</a:t>
            </a:r>
          </a:p>
          <a:p>
            <a:pPr lvl="2"/>
            <a:r>
              <a:rPr lang="nb-NO" altLang="ko-KR" dirty="0" err="1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Ganchev</a:t>
            </a:r>
            <a:r>
              <a:rPr lang="nb-NO" altLang="ko-KR" dirty="0" smtClean="0">
                <a:solidFill>
                  <a:schemeClr val="bg1">
                    <a:lumMod val="50000"/>
                  </a:schemeClr>
                </a:solidFill>
                <a:sym typeface="Verdana"/>
              </a:rPr>
              <a:t>., </a:t>
            </a:r>
            <a:r>
              <a:rPr lang="nb-NO" altLang="ko-KR" dirty="0">
                <a:solidFill>
                  <a:schemeClr val="bg1">
                    <a:lumMod val="50000"/>
                  </a:schemeClr>
                </a:solidFill>
                <a:sym typeface="Verdana"/>
              </a:rPr>
              <a:t>2010, </a:t>
            </a:r>
            <a:r>
              <a:rPr lang="nb-NO" dirty="0" smtClean="0">
                <a:solidFill>
                  <a:schemeClr val="bg1">
                    <a:lumMod val="50000"/>
                  </a:schemeClr>
                </a:solidFill>
              </a:rPr>
              <a:t>Chang 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</a:rPr>
              <a:t>et al., 2012, </a:t>
            </a:r>
            <a:r>
              <a:rPr lang="nb-NO" dirty="0" err="1" smtClean="0">
                <a:solidFill>
                  <a:schemeClr val="bg1">
                    <a:lumMod val="50000"/>
                  </a:schemeClr>
                </a:solidFill>
              </a:rPr>
              <a:t>Samdani</a:t>
            </a:r>
            <a:r>
              <a:rPr lang="nb-NO" dirty="0" smtClean="0">
                <a:solidFill>
                  <a:schemeClr val="bg1">
                    <a:lumMod val="50000"/>
                  </a:schemeClr>
                </a:solidFill>
              </a:rPr>
              <a:t> et al., 2011, ...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1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/>
          <a:srcRect t="-1964" b="744"/>
          <a:stretch/>
        </p:blipFill>
        <p:spPr>
          <a:xfrm>
            <a:off x="5038330" y="3447825"/>
            <a:ext cx="6803679" cy="22770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 dirty="0"/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5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Types of loss functions</a:t>
            </a:r>
            <a:endParaRPr lang="en" dirty="0"/>
          </a:p>
        </p:txBody>
      </p:sp>
      <p:sp>
        <p:nvSpPr>
          <p:cNvPr id="101" name="Oval 100"/>
          <p:cNvSpPr/>
          <p:nvPr/>
        </p:nvSpPr>
        <p:spPr>
          <a:xfrm>
            <a:off x="1203574" y="2873400"/>
            <a:ext cx="2409942" cy="69177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2" name="Cloud 101"/>
          <p:cNvSpPr/>
          <p:nvPr/>
        </p:nvSpPr>
        <p:spPr>
          <a:xfrm>
            <a:off x="3760162" y="2873400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10800000">
            <a:off x="3419701" y="3103463"/>
            <a:ext cx="346953" cy="2121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1109731" y="4438484"/>
            <a:ext cx="2454716" cy="7468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5" name="Cloud 104"/>
          <p:cNvSpPr/>
          <p:nvPr/>
        </p:nvSpPr>
        <p:spPr>
          <a:xfrm>
            <a:off x="3760162" y="4475757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6" name="Right Arrow 105"/>
          <p:cNvSpPr/>
          <p:nvPr/>
        </p:nvSpPr>
        <p:spPr>
          <a:xfrm rot="10800000">
            <a:off x="3419701" y="4705820"/>
            <a:ext cx="346953" cy="2121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5143528" y="4103879"/>
            <a:ext cx="6883268" cy="15334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223" y="4391729"/>
            <a:ext cx="6719003" cy="73600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0948" y="2598433"/>
            <a:ext cx="5366437" cy="832723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9274725" y="3415850"/>
            <a:ext cx="1257149" cy="503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B</a:t>
            </a:r>
            <a:r>
              <a:rPr lang="en-US" baseline="-25000" dirty="0" err="1" smtClean="0">
                <a:solidFill>
                  <a:schemeClr val="tx1"/>
                </a:solidFill>
              </a:rPr>
              <a:t>label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B</a:t>
            </a:r>
            <a:r>
              <a:rPr lang="en-US" baseline="-25000" dirty="0" err="1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Tex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Enforcing </a:t>
            </a:r>
            <a:r>
              <a:rPr lang="en-US" altLang="ko-KR" sz="2800" dirty="0" smtClean="0">
                <a:sym typeface="Verdana"/>
              </a:rPr>
              <a:t>constraints </a:t>
            </a:r>
            <a:r>
              <a:rPr lang="en-US" altLang="ko-KR" sz="2800" dirty="0">
                <a:sym typeface="Verdana"/>
              </a:rPr>
              <a:t>with the reward s(</a:t>
            </a:r>
            <a:r>
              <a:rPr lang="en-US" altLang="ko-KR" sz="2800" dirty="0" err="1">
                <a:sym typeface="Verdana"/>
              </a:rPr>
              <a:t>y,L</a:t>
            </a:r>
            <a:r>
              <a:rPr lang="en-US" altLang="ko-KR" sz="2800" baseline="30000" dirty="0" err="1">
                <a:sym typeface="Verdana"/>
              </a:rPr>
              <a:t>x</a:t>
            </a:r>
            <a:r>
              <a:rPr lang="en-US" altLang="ko-KR" sz="2800" dirty="0">
                <a:sym typeface="Verdana"/>
              </a:rPr>
              <a:t>)</a:t>
            </a:r>
          </a:p>
          <a:p>
            <a:pPr lvl="1"/>
            <a:r>
              <a:rPr lang="en-US" altLang="ko-KR" dirty="0">
                <a:sym typeface="Verdana"/>
              </a:rPr>
              <a:t>C</a:t>
            </a:r>
            <a:r>
              <a:rPr lang="en-US" altLang="ko-KR" dirty="0" smtClean="0">
                <a:sym typeface="Verdana"/>
              </a:rPr>
              <a:t>onstraint </a:t>
            </a:r>
            <a:r>
              <a:rPr lang="en-US" altLang="ko-KR" dirty="0">
                <a:sym typeface="Verdana"/>
              </a:rPr>
              <a:t>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700" dirty="0" smtClean="0">
              <a:sym typeface="Verdana"/>
            </a:endParaRPr>
          </a:p>
          <a:p>
            <a:pPr lvl="1"/>
            <a:r>
              <a:rPr lang="en-US" altLang="ko-KR" dirty="0" smtClean="0">
                <a:sym typeface="Verdana"/>
              </a:rPr>
              <a:t>Joint </a:t>
            </a:r>
            <a:r>
              <a:rPr lang="en-US" altLang="ko-KR" dirty="0">
                <a:sym typeface="Verdana"/>
              </a:rPr>
              <a:t>loss</a:t>
            </a:r>
          </a:p>
          <a:p>
            <a:pPr lvl="1"/>
            <a:endParaRPr lang="en-US" altLang="ko-KR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61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 dirty="0"/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Enforcing </a:t>
            </a:r>
            <a:r>
              <a:rPr lang="en-US" altLang="ko-KR" sz="2800" dirty="0" smtClean="0">
                <a:sym typeface="Verdana"/>
              </a:rPr>
              <a:t>constraints </a:t>
            </a:r>
            <a:r>
              <a:rPr lang="en-US" altLang="ko-KR" sz="2800" dirty="0">
                <a:sym typeface="Verdana"/>
              </a:rPr>
              <a:t>with the reward s(</a:t>
            </a:r>
            <a:r>
              <a:rPr lang="en-US" altLang="ko-KR" sz="2800" dirty="0" err="1">
                <a:sym typeface="Verdana"/>
              </a:rPr>
              <a:t>y,L</a:t>
            </a:r>
            <a:r>
              <a:rPr lang="en-US" altLang="ko-KR" sz="2800" baseline="30000" dirty="0" err="1">
                <a:sym typeface="Verdana"/>
              </a:rPr>
              <a:t>x</a:t>
            </a:r>
            <a:r>
              <a:rPr lang="en-US" altLang="ko-KR" sz="2800" dirty="0">
                <a:sym typeface="Verdana"/>
              </a:rPr>
              <a:t>)</a:t>
            </a:r>
          </a:p>
          <a:p>
            <a:pPr lvl="1"/>
            <a:r>
              <a:rPr lang="en-US" altLang="ko-KR" dirty="0" smtClean="0">
                <a:sym typeface="Verdana"/>
              </a:rPr>
              <a:t>Constraint </a:t>
            </a:r>
            <a:r>
              <a:rPr lang="en-US" altLang="ko-KR" dirty="0">
                <a:sym typeface="Verdana"/>
              </a:rPr>
              <a:t>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dirty="0">
                <a:sym typeface="Verdana"/>
              </a:rPr>
              <a:t>Joint loss</a:t>
            </a:r>
          </a:p>
          <a:p>
            <a:pPr lvl="1"/>
            <a:endParaRPr lang="en-US" altLang="ko-KR" dirty="0">
              <a:sym typeface="Verdana"/>
            </a:endParaRPr>
          </a:p>
          <a:p>
            <a:pPr lvl="1"/>
            <a:endParaRPr lang="en-US" altLang="ko-KR" dirty="0">
              <a:sym typeface="Verdana"/>
            </a:endParaRPr>
          </a:p>
          <a:p>
            <a:pPr lvl="1"/>
            <a:r>
              <a:rPr lang="en-US" altLang="ko-KR" dirty="0">
                <a:sym typeface="Verdana"/>
              </a:rPr>
              <a:t>Semi-supervised (SSL)</a:t>
            </a:r>
          </a:p>
          <a:p>
            <a:pPr lvl="2"/>
            <a:endParaRPr lang="en-US" altLang="ko-KR" sz="20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03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Types of loss functions</a:t>
            </a:r>
            <a:endParaRPr lang="en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7"/>
          <a:srcRect t="-1964" b="744"/>
          <a:stretch/>
        </p:blipFill>
        <p:spPr>
          <a:xfrm>
            <a:off x="5038330" y="3447825"/>
            <a:ext cx="6803679" cy="2277093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5143528" y="3315350"/>
            <a:ext cx="6883268" cy="1688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223" y="4391729"/>
            <a:ext cx="6719003" cy="736004"/>
          </a:xfrm>
          <a:prstGeom prst="rect">
            <a:avLst/>
          </a:prstGeom>
        </p:spPr>
      </p:pic>
      <p:cxnSp>
        <p:nvCxnSpPr>
          <p:cNvPr id="91" name="Straight Arrow Connector 90"/>
          <p:cNvCxnSpPr>
            <a:stCxn id="96" idx="7"/>
          </p:cNvCxnSpPr>
          <p:nvPr/>
        </p:nvCxnSpPr>
        <p:spPr>
          <a:xfrm flipV="1">
            <a:off x="8628412" y="5234545"/>
            <a:ext cx="124893" cy="491627"/>
          </a:xfrm>
          <a:prstGeom prst="straightConnector1">
            <a:avLst/>
          </a:prstGeom>
          <a:ln w="76200">
            <a:solidFill>
              <a:srgbClr val="FCD0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0948" y="2598433"/>
            <a:ext cx="5366437" cy="83272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0235" y="5332576"/>
            <a:ext cx="742165" cy="32420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6" name="Oval 95"/>
          <p:cNvSpPr/>
          <p:nvPr/>
        </p:nvSpPr>
        <p:spPr>
          <a:xfrm>
            <a:off x="6571398" y="5536173"/>
            <a:ext cx="2409942" cy="129739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6834402" y="5569242"/>
            <a:ext cx="1804010" cy="7468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2" name="Cloud 111"/>
          <p:cNvSpPr/>
          <p:nvPr/>
        </p:nvSpPr>
        <p:spPr>
          <a:xfrm>
            <a:off x="9352019" y="5979947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3" name="Right Arrow 112"/>
          <p:cNvSpPr/>
          <p:nvPr/>
        </p:nvSpPr>
        <p:spPr>
          <a:xfrm rot="10800000">
            <a:off x="9011558" y="6210010"/>
            <a:ext cx="346953" cy="2121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 flipH="1" flipV="1">
            <a:off x="7115174" y="5248323"/>
            <a:ext cx="227401" cy="359798"/>
          </a:xfrm>
          <a:prstGeom prst="straightConnector1">
            <a:avLst/>
          </a:prstGeom>
          <a:ln w="76200">
            <a:solidFill>
              <a:srgbClr val="DBE7C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2156" y="5949243"/>
            <a:ext cx="11076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Chang,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Ratinov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Roth,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learning with constrained conditional models,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776 -0.43518 L -4.16667E-7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8" y="2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154 -0.16135 L -3.75E-6 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8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742 -0.22037 L -0.00052 0.003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111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107 -0.21736 L 4.58333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47" y="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5" grpId="0" animBg="1"/>
      <p:bldP spid="112" grpId="0" animBg="1"/>
      <p:bldP spid="1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 dirty="0"/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Types of loss functions</a:t>
            </a:r>
            <a:endParaRPr lang="en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7"/>
          <a:srcRect t="-1964" b="744"/>
          <a:stretch/>
        </p:blipFill>
        <p:spPr>
          <a:xfrm>
            <a:off x="5038330" y="3447825"/>
            <a:ext cx="6803679" cy="22770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0235" y="5332576"/>
            <a:ext cx="742165" cy="3242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2323" y="3574902"/>
            <a:ext cx="762177" cy="2484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/>
          <p:cNvSpPr/>
          <p:nvPr/>
        </p:nvSpPr>
        <p:spPr>
          <a:xfrm>
            <a:off x="5143528" y="4130326"/>
            <a:ext cx="6883268" cy="873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0948" y="2598433"/>
            <a:ext cx="5366437" cy="8327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223" y="4391729"/>
            <a:ext cx="6719003" cy="73600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9274725" y="3415850"/>
            <a:ext cx="1257149" cy="503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B</a:t>
            </a:r>
            <a:r>
              <a:rPr lang="en-US" baseline="-25000" dirty="0" err="1" smtClean="0">
                <a:solidFill>
                  <a:schemeClr val="tx1"/>
                </a:solidFill>
              </a:rPr>
              <a:t>label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B</a:t>
            </a:r>
            <a:r>
              <a:rPr lang="en-US" baseline="-25000" dirty="0" err="1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Enforcing </a:t>
            </a:r>
            <a:r>
              <a:rPr lang="en-US" altLang="ko-KR" sz="2800" dirty="0" smtClean="0">
                <a:sym typeface="Verdana"/>
              </a:rPr>
              <a:t>constraints </a:t>
            </a:r>
            <a:r>
              <a:rPr lang="en-US" altLang="ko-KR" sz="2800" dirty="0">
                <a:sym typeface="Verdana"/>
              </a:rPr>
              <a:t>with the reward s(</a:t>
            </a:r>
            <a:r>
              <a:rPr lang="en-US" altLang="ko-KR" sz="2800" dirty="0" err="1">
                <a:sym typeface="Verdana"/>
              </a:rPr>
              <a:t>y,L</a:t>
            </a:r>
            <a:r>
              <a:rPr lang="en-US" altLang="ko-KR" sz="2800" baseline="30000" dirty="0" err="1">
                <a:sym typeface="Verdana"/>
              </a:rPr>
              <a:t>x</a:t>
            </a:r>
            <a:r>
              <a:rPr lang="en-US" altLang="ko-KR" sz="2800" dirty="0">
                <a:sym typeface="Verdana"/>
              </a:rPr>
              <a:t>)</a:t>
            </a:r>
          </a:p>
          <a:p>
            <a:pPr lvl="1"/>
            <a:r>
              <a:rPr lang="en-US" altLang="ko-KR" dirty="0" smtClean="0">
                <a:sym typeface="Verdana"/>
              </a:rPr>
              <a:t>Constraint </a:t>
            </a:r>
            <a:r>
              <a:rPr lang="en-US" altLang="ko-KR" dirty="0">
                <a:sym typeface="Verdana"/>
              </a:rPr>
              <a:t>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 smtClean="0">
              <a:sym typeface="Verdana"/>
            </a:endParaRPr>
          </a:p>
          <a:p>
            <a:pPr lvl="1"/>
            <a:r>
              <a:rPr lang="en-US" altLang="ko-KR" dirty="0" smtClean="0">
                <a:sym typeface="Verdana"/>
              </a:rPr>
              <a:t>Joint loss</a:t>
            </a:r>
          </a:p>
          <a:p>
            <a:pPr lvl="1"/>
            <a:endParaRPr lang="en-US" altLang="ko-KR" dirty="0" smtClean="0">
              <a:sym typeface="Verdana"/>
            </a:endParaRPr>
          </a:p>
          <a:p>
            <a:pPr lvl="1"/>
            <a:endParaRPr lang="en-US" altLang="ko-KR" dirty="0" smtClean="0">
              <a:sym typeface="Verdana"/>
            </a:endParaRPr>
          </a:p>
          <a:p>
            <a:pPr lvl="1"/>
            <a:r>
              <a:rPr lang="en-US" altLang="ko-KR" dirty="0" smtClean="0">
                <a:sym typeface="Verdana"/>
              </a:rPr>
              <a:t>Semi-supervised (SSL)</a:t>
            </a:r>
          </a:p>
          <a:p>
            <a:pPr lvl="2"/>
            <a:endParaRPr lang="en-US" altLang="ko-KR" sz="2000" dirty="0" smtClean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07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SRL experiment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99286" y="6231633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</a:rPr>
              <a:t>Predhan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Towards Robust Linguistic Analysis using </a:t>
            </a:r>
            <a:r>
              <a:rPr lang="en-US" altLang="ko-KR" i="1" dirty="0" err="1" smtClean="0">
                <a:solidFill>
                  <a:schemeClr val="bg1">
                    <a:lumMod val="50000"/>
                  </a:schemeClr>
                </a:solidFill>
              </a:rPr>
              <a:t>OntoNotes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CoNLL2013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2800" dirty="0" err="1"/>
              <a:t>OntoNotes</a:t>
            </a:r>
            <a:r>
              <a:rPr lang="en-US" sz="2800" dirty="0"/>
              <a:t> </a:t>
            </a:r>
            <a:r>
              <a:rPr lang="en-US" sz="2800" dirty="0" smtClean="0"/>
              <a:t>v5.0</a:t>
            </a:r>
            <a:r>
              <a:rPr lang="en-US" altLang="ko-KR" sz="2800" baseline="30000" dirty="0">
                <a:sym typeface="Verdana"/>
              </a:rPr>
              <a:t>[1]</a:t>
            </a:r>
            <a:r>
              <a:rPr lang="en-US" sz="2800" dirty="0" smtClean="0"/>
              <a:t>, </a:t>
            </a:r>
            <a:r>
              <a:rPr lang="en-US" sz="2800" dirty="0"/>
              <a:t>CoNLL-2012 shared task </a:t>
            </a:r>
            <a:br>
              <a:rPr lang="en-US" sz="2800" dirty="0"/>
            </a:br>
            <a:r>
              <a:rPr lang="en-US" sz="2800" dirty="0" smtClean="0"/>
              <a:t>(278k train, 38.3k dev, 25.6k test) </a:t>
            </a:r>
          </a:p>
          <a:p>
            <a:endParaRPr lang="en-US" sz="2800" dirty="0" smtClean="0"/>
          </a:p>
          <a:p>
            <a:r>
              <a:rPr lang="en-US" sz="2800" dirty="0" smtClean="0"/>
              <a:t>The same experiment setup with GBI</a:t>
            </a:r>
          </a:p>
          <a:p>
            <a:pPr lvl="1"/>
            <a:r>
              <a:rPr lang="en-US" sz="2400" dirty="0" smtClean="0"/>
              <a:t>Using 1%, 10% of training set to represent lower resource setting.</a:t>
            </a:r>
          </a:p>
          <a:p>
            <a:pPr lvl="1"/>
            <a:r>
              <a:rPr lang="en-US" sz="2400" dirty="0" smtClean="0"/>
              <a:t>Using full resource as well.</a:t>
            </a:r>
          </a:p>
          <a:p>
            <a:pPr lvl="1"/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sp>
        <p:nvSpPr>
          <p:cNvPr id="4" name="AutoShape 2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8732" y="5338584"/>
            <a:ext cx="303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Micro cross entropy*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Fine-tuning with the same learning rate as the c-loss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With cross entropy.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2528819" y="4384324"/>
            <a:ext cx="785307" cy="232744"/>
          </a:xfrm>
          <a:prstGeom prst="rightArrow">
            <a:avLst/>
          </a:prstGeom>
          <a:solidFill>
            <a:srgbClr val="88C24C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  <p:sp>
        <p:nvSpPr>
          <p:cNvPr id="15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Comparison of losses (on </a:t>
            </a:r>
            <a:r>
              <a:rPr lang="en-US" dirty="0" smtClean="0"/>
              <a:t>1% training)</a:t>
            </a:r>
            <a:endParaRPr lang="e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44" y="1571085"/>
            <a:ext cx="6098663" cy="457114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6200000">
            <a:off x="2924018" y="3967542"/>
            <a:ext cx="746166" cy="281000"/>
          </a:xfrm>
          <a:prstGeom prst="rightArrow">
            <a:avLst/>
          </a:prstGeom>
          <a:solidFill>
            <a:srgbClr val="B4A7D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15229" y="4929926"/>
            <a:ext cx="5331759" cy="6724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96" y="1116564"/>
            <a:ext cx="9680575" cy="54801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9" name="AutoShape 2" descr="data:image/png;base64,iVBORw0KGgoAAAANSUhEUgAABuoAAAPqCAYAAAB1yQmQAAAgAElEQVR4XuzdC/wWY/7/8cup06q0QkWtkENSDq20Kskix0KOKYtFEla7inJqnXOKiCi1lJxDclY5nwoVRULrkENWjik2/o/3/H/z3bnnvmbmmvue+3t/D6/r8fD47a/vzDXXPGfm/n4f874/17XGb7/99puhIYAAAggggAACCCCAAAIIIIAAAggggAACCCCAAAIIIIBApQqsQVBXqd4cDAEEEEAAAQQQQAABBBBAAAEEEEAAAQQQQAABBBBAAAFPgKCOGwEBBBBAAAEEEEAAAQQQQAABBBBAAAEEEEAAAQQQQACBMggQ1JUBnUMigAACCCCAAAIIIIAAAggggAACCCCAAAIIIIAAAgggQFDHPYAAAggggAACCCCAAAIIIIAAAggggAACCCCAAAIIIIBAGQQI6sqAziERQAABBBBAAAEEEEAAAQQQQAABBBBAAAEEEEAAAQQQIKjjHkAAAQQQQAABBBBAAAEEEEAAAQQQQAABBBBAAAEEEECgDAIEdWVA55AIIIAAAggggAACCCCAAAIIIIAAAggggAACCCCAAAIIENRxDyCAAAIIIIAAAggggAACCCCAAAIIIIAAAggggAACCCBQBgGCujKgc0gEEEAAAQQQQAABBBBAAAEEEEAAAQQQQAABBBBAAAEECOq4BxBAAAEEEEAAAQQQQAABBBBAAAEEEEAAAQQQQAABBBAogwBBXRnQOSQCCCCAAAIIIIAAAggggAACCCCAAAIIIIAAAggggAACBHXcAwgggAACCCCAAAIIIIAAAggggAACCCCAAAIIIIAAAgiUQYCgrgzoHBIBBBBAAAEEEEAAAQQQQAABBBBAAAEEEEAAAQQQQAABgjruAQQQQAABBBBAAAEEEEAAAQQQQAABBBBAAAEEEEAAAQTKIEBQVwZ0DokAAggggAACCCCAAAIIIIAAAggggAACCCCAAAIIIIAAQR33AAIIIIAAAggggAACCCCAAAIIIIAAAggggAACCCCAAAJlECCoKwM6h0QAAQQQQAABBBBAAAEEEEAAAQQQQAABBBBAAAEEEECAoI57AAEEEEAAAQQQQAABBBBAAAEEEEAAAQQQQAABBBBAAIEyCBDUlQGdQyKAAAIIIIAAAggggAACCCCAAAIIIIAAAggggAACCCBAUMc9gAACCCCAAAIIIIAAAggggAACCCCAAAIIIIAAAggggEAZBAjqyoDOIRFAAAEEEEAAAQQQQAABBBBAAAEEEEAAAQQQQAABBBAgqOMeQAABBBBAAAEEEEAAAQQQQAABBBBAAAEEEEAAAQQQQKAMAgR1ZUDnkAgggAACCCCAAAIIIIAAAggggAACCCCAAAIIIIAAAggQ1HEPIIAAAggggAACCCCAAAIIIIAAAggggAACCCCAAAIIIFAGAYK6MqBzSAQQQAABBBBAAAEEEEAAAQQQQAABBBBAAAEEEEAAAQQI6rgHEEAAAQQQQAABBBBAAAEEEEAAAQQQQAABBBBAAAEEECiDAEFdGdA5JAIIIIAAAggggAACCCCAAAIIIIAAAggggAACCCCAAAIEddwDCCCAAAIIIIAAAggggAACCCCAAAIIIIAAAggggAACCJRBgKCuDOgcEgEEEEAAAQQQQAABBBBAAAEEEEAAAQQQQAABBBBAAAGCOu4BBBBAAAEEEEAAAQQQQAABBBBAAAEEEEAAAQQQQAABBMogQFBXBnQOiQACCCCAAAIIIIAAAggggAACCCCAAAIIIIAAAggggABBHfcAAggggAACCCCAAAIIIIAAAggggAACCCCAAAIIIIAAAmUQIKgrAzqHRAABBBBAAAEEEEAAAQQQQAABBBBAAAEEEEAAAQQQQICgjnsAAQQQQAABBBBAAAEEEEAAAQQQQAABBBBAAAEEEEAAgTIIENSVAZ1DIoAAAggggAACCCCAAAIIIIAAAggggAACCCCAAAIIIEBQxz2AAAIIIIAAAggggAACCCCAAAIIIIAAAggggAACCCCAQBkECOrKgM4hEUAAAQQQQAABBBBAAAEEEEAAAQQQQAABBBBAAAEEECCo4x5AAAEEEEAAAQQQQAABBBBAAAEEEEAAAQQQQAABBBBAoAwCBHVlQOeQCCCAAAIIIIAAAggggAACCCCAAAIIIIAAAggggAACCBDUcQ8ggAACCCCAAAIIIIAAAggggAACCCCAAAIIIIAAAgggUAYBgroyoHNIBBBAAAEEEEAAAQQQQAABBBBAAAEEEEAAAQQQQAABBAjquAcQQAABBBBAAAEEEEAAAQQQQAABBBBAAAEEEEAAAQQQKIMAQV0Z0DkkAggggAACCCCAAAIIIIAAAggggAACCCCAAAIIIIAAAgR13AMIIIAAAggggAACCCCAAAIIIIAAAggggAACCCCAAAIIlEGAoK4M6BwSAQQQQAABBBBAAAEEEEAAAQQQQAABBBBAAAEEEEAAAYI67gEEEEAAAQQQQAABBBBAAAEEEEAAAQQQQAABBBBAAAEEyiBAUFcGdA6JAAIIIIAAAggggAACCCCAAAIIIIAAAggggAACCCCAAEEd9wACCCCAAAIIIIAAAggggAACCCCAAAIIIIAAAggggAACZRAgqCsDOodEAAEEEEAAAQQQQAABBBBAAAEEEEAAAQQQQAABBBBAgKCOewABBBBAAAEEEEAAAQQQQAABBBBAAAEEEEAAAQQQQACBMggQ1JUBnUMigAACCCCAAAIIIIAAAggggAACCCCAAAIIIIAAAgggQFDHPYAAAggggAACCCCAAAIIIIAAAggggAACCCCAAAIIIIBAGQQI6sqAziERQAABBBBAAAEEEKjqAp999pmpU6eOWX/99Ysa6ty5c83s2bPNN998Y3777TfTtGlTs+uuu5o2bdoU1S87ZyPw3nvvmWeeecasWrXKdOnSxXTo0CGbjukFAQQQQAABBBBAAAEEEEDASYCgzomJjRBAAAEEEEAAAQQQqPkCy5YtM7NmzTLXXnuteeGFF0yvXr3M/fffb9Zcc83UJ//666+bfv36mQULFlj3HTRokLn88stNgwYNUvfNDtkIKKDr3r17TmdPP/206dGjRzYHoBcEEEAAAQQQQAABBBBAAIFEAYK6RCI2QAABBBBAAAEEEECg5gqsWLHCvPzyy2bChAlm0qRJOSd6/fXXm1NOOSX1yd92223mmGOOSdxvs802M3PmzDHrrbde4rZskL3AaaedZkaPHp3T8QEHHGAeeOCBgsLZ7EdIjwgggAACCCCAAAIIIIBAzRcgqKv515gzRAABBBBAAAEEEEAgR+C///2v0ZSUd999txk5cmSkTiHVVU899ZTZc8898/rce++9zbfffuuFgsF25plnxo6hHJdOPm+//bZZY401zOrVq70hNGzY0GyxxRblGE7JjqkQdsyYMTn9H3bYYWbKlCkEdSVTd+u4ttyDbhpshQACCCCAAAIIIIBAzRYgqKvZ15ezQwABBBBAAAEEEECgQkDrkU2fPt2cccYZTioK89q3b++0rTb67rvvTOfOnXOmu9xnn33MTTfdZFq1auX188QTTxiFdn5TAKZQrGXLlpHH+fzzz72AT1NxKjwrdfvxxx+Nqv2+/PLLikO1bdvWzJs3z6y11lqlPnyl9W+rqCu0irLSBl1LDlRb7sFacjk5TQQQQAABBBBAAAEEYgUI6rhBEEAAAQQQQAABBBCo4QJPPvmkGTBggPnggw+cz3TDDTc077zzjmnSpInzPnfccYfp27dvxfaqzpo8ebJZe+21c/oYO3asNx6/xVXu/fLLL2b33Xf31sw79NBDvdDv97//vfOYCtlw8eLFpk2bNjm7Dh061Fx22WWFdFdl9/nss89Mz549vQBS7fjjjzdXXXWVady4cZUdc20ZWG25B2vL9eQ8EUAAAQQQQAABBBCIEyCo4/5AAAEEEEAAAQQQQKCGC/z1r38148ePT3WWXbt2NTNmzMgL2eI6CU+lqPXndtxxx7xdVNm35ZZbVvx7XBXXeeedZy688MKKbStjDTXb9J3jxo3zgqya2DQlqSoF11133Zp4etXynGrbPVgtLxKDRgABBBBAAAEEEEAgIwGCuowg6QYBBBBAAAEEEEAAgaoosHLlStOpU6eKqqnwGFUptuuuu5oDDzww50cKpW655RbnqSbDx9HUkW+99ZapX79+Hkt4isyooO7BBx80vXv3rthfVX6aArN169YlpZ44caI59thjc47x2muvmY4dO5b0uHSOgC/APci9gAACCCCAAAIIIIBA7REgqKs915ozRQABBBBAAAEEEKiFAsuWLTPt2rXLWW9NIVy/fv3Mzjvv7AVpS5YsyQu/0q5VFg7qjjjiCG/ayzXXXDNPPXw827EWLlxotC5csMVNkZnlpQ1XBiogfPPNN03z5s2zPAx9IRApwD3IzYEAAggggAACCCCAQO0RIKirPdeaM0UAAQQQQAABBBCohQJaZ26bbbYxhxxyiDd1Y+fOnc16662XI/HII4+Y/fbbL+ffnnnmGdOtWzdnMZfwze/sjTfeyJkS81//+pfp379/xbHCFXf6gdZOGzx4sPN4Ct1QgaPOWxV0fttkk03M/Pnz89zSHkNrwqnK8PvvvzfrrLOO2Xjjjb1rY6s6DPat7T/99FPz+eefmxUrVphff/3V279Vq1beWnrhNQDTjivt9qtXr/amygw2jUtrIOoc9bM11ljDNGvWzAuA69Wrl/YQRW//888/m48//tj7T/9bXr/99pvZYIMNPLMsx6QwXPf/Dz/84I1b6yr6xylkOtFS3oNFw9IBAggggAACCCCAAAIIZC5AUJc5KR0igAACCCCAAAIIIFC1BJYvX26aNGkSOagbb7zRDBw4MOfnb7/9dl5FW9xZ+YGgv42mzdTaeLYWPl5wWkmFKcccc4y5/fbbK3Y97LDDzB133JEXDmWhfNppp5nRo0en7iocLqqDxx57zOyzzz4VfTVs2NDIsXHjxuacc86xHuell14yu+yyS97xFS5pjUCtjXffffdFjk/HuPbaa03fvn1NnTp1nM8jfN6aqlRVg+ov3D755BPTsmXLnH/W2HbffXejkGrMmDHmggsuiDz2ZZddZk499VTToEED5/EVuqGCuVtvvTV2POp7xIgR3j3ftGnTgg6l66PrPXLkSPPCCy/EnvvJJ59sGjVqFLlNlvdgQSfDTggggAACCCCAAAIIIFBWAYK6svJzcAQQQAABBBBAAAEEyi9gm2ZPwVtcuBcedTjM0dp3CmjCTdVGWhPPr1jzwyw/CAqHeKpmmzdvXqqxuIomrd8X189DDz1kDjjggJxNFBCpatFvmjJT03qeddZZXrWZrdnWvnvllVe8NQO//PJL11Mxcpo5c6bZYostEvexnbeCurlz5xpbBVi4AlIH0L8ppNtrr70Sj6cN4vp36iBho1WrVpkrrrjCnHvuuam6mzp1as46iC47P/fcc6ZPnz7O10f3gUK9HXbYIa/7rO9Bl/GzDQIIIIAAAggggAACCFQtAYK6qnU9GA0CCCCAAAIIIIAAApUqYAsKNA3mAw88kGpKxXA/Cic0zaOmAAy2u+++2xx++OEV/6TQbtasWd6xNN1m9+7dc7ZXeNS+ffuSmNjW73M9kKrPOnTokLN5MPDU+noLFiyI7U5Gs2fPzqlWGz9+fGQlosvYFi1a5E3tGNds562qxSlTpljXFLz33nvNoYcemtOlrokC1DQtbt3CNP2Et/3mm2/Mbrvtlno8fj9p1mMs5vo8//zzXkgdbFnfg8U4si8CCCCAAAIIIIAAAgiUR4CgrjzuHBUBBBBAAAEEEEAAgSohoHXPFDgFq7cGDRpkrrvuOm+dsTRN0x9qSkG/qYrqiSeeMJtvvrn5+uuvveqy888/P6fLp59+2vTo0cPYpldUcKRwp1Tt/fffd6pACx9fAVu44jC8rphrUBfsJ1yRFz7uCSec4IVwX3zxhbdmn62pyk9VYuE15ILbhqcp1c+uvvpqc8YZZ1j7VEXg5Zdf7v0seF5yCN43e++9txf0Pfroo5GXLO2UqknX/r///a/Zc889vbDX1lSxqeBZ49L0qVHNJRCeNGmS6devX+RxFHZqmlOF3LYKSlt1aJb3YJIVP0cAAQQQQAABBBBAAIGqKUBQVzWvC6NCAAEEEEAAAQQQQKBSBBYuXJi3Fl2aCqPgIG1hW9xJ+IGgpi3s1q1bxXSY2ufMM8/0wqG0YWFaNK01pnXx1BRuKRgMrgmnMGrOnDmmefPmRqGQ3+rWrZtzqK+++sp06tQpJ6AJV53pnBRKbrTRRt60kQq5VKmmvhYvXmythFPQdOedd3ph1DrrrFNxzO+++84LPUeNGpV3yklhmK1CzjaVpzqWzUEHHWQefPDBiuMEz0s+EyZM8M6rXr163jbff/+9F4oNGDAgb2yF3ltR11XH0fp84XbIIYeYf/7znzn39ooVK8w999xj/vKXv+Rtf9RRRxkFcVH326uvvupd33DT+atKVPdvcN9p06Z505eGm23txqzuwbT3PtsjgAACCCCAAAIIIIBA1RAgqKsa14FRIIAAAggggAACCCBQFgFbaPPss8+arl27FjQeVTbtvvvuifsed9xxZsyYMV5INWTIEG99Mb9pesCnnnqqIvhJ7CyjDaLWbtMUnvXr1489iq1Kzd9B56eqtLg1/4JVa/5+qkjUenVNmza1HlshmhwnTpyY8/Nx48blrJUX3llrB5599tk5/2ybylMb/Pjjj2bnnXe2TuOpSrXJkyd7VWS2Nnbs2LywzqXiz/VyKjjVVKkvvPBCzi4KMPVfVOhmu0dtVZJ+pwpFO3funGegCjqFlA0aNLAOWePq0qVLzs90TePup2LuQVc3tkMAAQQQQAABBBBAAIGqJUBQV7WuB6NBAAEEEEAAAQQQQKBSBS655BIzfPjwnGO+++67Zssttyx4HKrS69OnjzXcUYXY7bffbnr16uX1rwonBR5+s63bVvBAUu5oWy9MwZKmMtTUiXFNFWn+OQW3s1VQhfuJCsOSKuPUzxtvvGF23HHHnC4VDPpTVYaPZQv34kKqJUuWmNatW+eduq6ZQjqtLRjVbPvGrYWX8nKZzz77zLRo0SJnN923CsKC1Yc2A1VzKigOttdee8107Ngxbxi2YNN1HcdrrrnGDB48OKfPqFBUGxVzD6b1Y3sEEEAAAQQQQAABBBCoGgIEdVXjOjAKBBBAAAEEEEAAAQQqXSBtaJN2gAr8/v3vf1fs1rJlS296Rz/cUaCy3Xbb5XRbTDVf2vGFt0+7dltwf1sgc+6553rTLyY1VYadcsopnpUfCGo9sxtvvDF2rTn1awt24qaXVMXWTjvtlBOiqoJx5syZ1nDrmWee8arWgm2XXXYxM2bMSKwytFWHuQafSWb6ue16uU6tqfUPNd1lsNmCOq3hqGlPg01hs9a0swWY4XG/9957eaG31vDr2bOn9RSLuQddzNgGAQQQQAABBBBAAAEEqp4AQV3VuyaMCAEEEEAAAQQQQACBShGwhTZZTk0YdxLLly/3qpc++OCDis1cQ5ZS4ahyTuuxBZumBtV6Z3EtKvBUELnBBhuUarhev5qWcYcddnB2tK0jqOkzVflnqxq0rQH30ksvGYV1Sa3UQZ0tBLv44ovNsGHDkobmBZxffPFFTkXgVlttlTddpqYVPfbYY3P6O++888yIESMSj6ENbAZx93mh96DTYNgIAQQQQAABBBBAAAEEqqQAQV2VvCwMCgEEEEAAAQQQQACB0gvYpiY888wzvWkTo9b3ymJUv/76qzn44IPNgw8+WNGdpkRUKLTWWmtlcYiC+lAF28CBA3P2jZoOMbiRLYzRFIya4jBpbbuCBhrYafHixV6VYrDFBUG2qTLjtj/ttNPM6NGjK7pXNdmcOXPyjmk7D9vablkGwVHTcqraz2WdxCR72xp4On8FsK1atUra3ft52qCu0HvQaTBshAACCCCAAAIIIIAAAlVSgKCuSl4WBoUAAggggAACCCCAQOkFFELtvPPOOQdyWVOt2JGFp4ncbLPNvPBnvfXW87r++OOPzcsvv+xVPKnVqVPHtG/f3htr0lpxxYxN008G1y3T2m0uVXGffvqp0VSVwXbEEUd4a7gVM96vv/7avP/+++bDDz/0KsC07poCVP0nE/3/zz//fN5aa3FTK6pC8NBDD80Zq6a37NatWx6dLajSeWrtvEaNGiVS2yre0lSjJR1AlYw9evQws2bNyttUgfPRRx/tTTtZr169pK6sP7cFgVqb7l//+pdTkK1rv2LFCrPnnnvmTDUaF4wWeg8WdILshAACCCCAAAIIIIAAAlVCgKCuSlwGBoEAAggggAACCCCAQOUL3HPPPUaVbMHmOq1hoaN96qmnvOAi2BT8tG3b1nz11VfmrLPOMuPHj7d2r5BI+2uKwqybrfJJAaKCuqSquPnz53tBYrAVOo2ngp1HHnnEjBo1yrzwwgsFnaYq+Tp06GDdV76qmLT5h3ewTauZpiLOdq2zDoJtFYLh89DUnvvss4/RWnzh9ebigHUdFMxl3aLujWLuwazHSH8IIIAAAggggAACCCBQeQIEdZVnzZEQQAABBBBAAAEEEKhSAkOGDDFXXHFFxZg0rZ+Cj80337wk47RVKN13333eNJi2sCtqEKq269SpU6ZjtK2Zp1BKa4YlVcXZqtTiqtpsA1f12qRJk/LWQ0t7kqoCfOedd0yTJk3ydlUFmtbgC045Grd9sRVxOp9+/frljMNlKtG05zx9+nSz//77O+2mkHjo0KFmjz32SNzetj5d4k4OG0QFdcXcgw6HZRMEEEAAAQQQQAABBBCoogIEdVX0wjAsBBBAAAEEEEAAAQRKKWBbJy7NtIZpx/bjjz9664YpqPGbPw2iKum23XZb8+WXX+Z0q+CwS5cuRqFXsJVinLZQ6uqrrzZnnHFG4qnqPC688MKc7ebOnZtXZRfVkQKa7t27m3nz5iUeK2kDVY2pks023aOugaYPXbBgQUU3CiPvv/9+s/baa+d1basoGzdunDn++OOThuH93La+nVxat27ttH+ajRYuXGhOP/108+STTzrtpgq7CRMmmI022ihy+/A0lE4dO2ykqTP79++ft2Ux96DDYdkEAQQQQAABBBBAAAEEqqgAQV0VvTAMCwEEEEAAAQQQQACBUgpEhTZTp041a621VqaHViXXoEGDctZSU6A0c+ZMb5218HSMCuimTZtmdtttN28cWqNNFVPBgOnOO+80hx9+eGbjfOihh0yvXr1y+vOr/eIOonPTmm/a1m9xVWrhvjTVpUK6YIAZ3EZh17777utN96k1/OSl6js1reHXtWvXnIAzbm08W0Wj1nLTVJha9y7cxo4dawYMGJDzz64Vcb/88osXzAan7yxFwBoes+4R3cPXXXddXvAb3lb32SuvvGK22WYb6yUOB41Z3WxRhoXeg1mNi34QQAABBBBAAAEEEECgPAIEdeVx56gIIIAAAggggAACCJRVYPHixaZNmzY5Y/Ar3LIeWHgKRAVZqqxq1qyZ+eSTT0zLli0rDqmfaWrLcNWVpnMMBipxgVQh47/11lvzKsVcQilb4KnwbMaMGdYqtfDYLrjgAjNixIi8Id9www3myCOPtE5h6W8cNtG/x62N98wzz3ihYLDFrRkXrijTtZk9e3bO9Yqy1vp2nTt3zqveK0UQHDWGjz76yDz33HNGazEGp/sMbh+3DmE4qFPQqPNff/31zerVqwu5zbx96tata9230Huw4IGwIwIIIIAAAggggAACCFQJAYK6KnEZGAQCCCCAAAIIIIAAApUrkDa0KXR0WvNuxx13zNn9pZdeMrvssov3b+HpFS+++GIzbNiwvMNpqk6tKzZr1izvZ5qyMcvQxxZKvfXWW2aDDTaIPXVblZqmhlQAZqtSC3a2bNky065du7zKL51X7969E8lta+OpEjFqvbY77rjD9O3bN6ffqPX+Vq5c6a0DGJyOU6HWm2++aVSJltSKXd8uqf+0P5f1JZdcYkaNGpW362233Za3lp42Cgd1W265pXf+9evXT3t4p+0LvQedOmcjBBBAAAEEEEAAAQQQqLICBHVV9tIwMAQQQAABBBBAAAEESicwceJEc+yxx+YcwKWCLM2ItPacwp4PPvigYrdwBZeCk+A6cHPmzMkL9vydg1NkKqh74IEHzJprrplmSNZtFUp169YtZ/rJuEqrYCcvvvii0TSewRZX1RbczjbVoaaiHDlypNM5XXbZZebss8/O2VZBUocOHaz7p1kzzhYipjHXOnl77rlnzjjiqvecTjiDjRTWDR8+3Ol6hb3STGmadqjF3INpj8X2CCCAAAIIIIAAAgggULUECOqq1vVgNAgggAACCCCAAAIIVIqALbR5++23naY1dBmgKuAOPPBAM3369IrNjzvuOK/SLBiuBauI4oKQ8JpnaUKjpPFqmsYddtghJ1A87LDDzJQpUxKDQFuV2rPPPuutHZfUbNNeamrFnXbaKWlXo7Xx5KnA1W9xflrXTtNehteM05putgo527SaV111lRk8eHDi2LRBKYPgu+66y6tsa9CggTcWrd2n+8gltF2+fLnZeuutc6oYo661bY06VVluu+22TgZpNirmHkxzHLZFAAEEEEAAAQQQQACBqidAUFf1rgkjQgABBBBAAAEEEECgpAIKvVQFpgo6v2n9rajQppDBhKu9oqZNDIYh2kZr16277rp5hwyvBZfl1Jdp13oLDs4W5ixatChv/T+boW2qQ3/tviTz+fPnm/bt2+dsFjc1oy0IijO0Taup4FJrA7q0NNV7Lv3529jWBFRAqak2GzVqlNiVqjzD05lGBXU2g6uvvjqnAjTpgD/99JNZtWqVFybGtWLuwaQx8HMEEEAAAQQQQAABBBCo2gIEdVX7+jA6BBBAAAEEEEAAAQQyF1BVUceOHXMqyLIMvsLrzskFOXgAACAASURBVOkEosKrYKCjEGjy5MnWyqhwkHHeeeeZESNGZGJjW09t3LhxRmvNxTVVqWl6R3/dPG2bZnrEcFCn/Z9++mnTo0eP2OMuXrzYC1q//PLLnO3iqgBt53jppZcaTSdqa7ZpNV2nRg1XP6p/BcGq2HQJ0+JOXpWEJ5xwghk/fnzOZq6ViLYpOUePHm0GDRqUd1jb+oO6vq5hqsLRfffd1wsRdY9ss802kadW6D2YyQNAJwgggAACCCCAAAIIIFBWAYK6svJzcAQQQAABBBBAAAEEKl/AFgpkFXzZ+p42bZrZf//9rScaDKsUPinQWHvttfO2vfHGG83AgQMr/v22224z/fr1ywTPNmaX/hXEdO7c2atE9FuawNM29aUMZs6cadZZZx3ruc2YMcPsscce1p/FrY1nC0+jzjFqWk1N+xiuRrMNpFiXpIsavhe0fVw1pt+frnOXLl3yAs5HH33U9OzZM++wcjj00EPNfffdl/MzXaMnn3zS1K9fP3KoCxcu9O754PqMjz/+uNlrr72s+xR6DyZZ8XMEEEAAAQQQQAABBBCo+gIEdVX/GjFCBBBAAAEEEEAAAQQyFXjooYdMr169cvr817/+Zfr371/0ccIVS0kBoKriFFj5zRaafPLJJ2a33XbLCT3effddo6kes2i2aQd32WUXo6kPN954Y6PgSeuhhQNEW7gyZMgQc/nllzsNy1bdpR3/+Mc/mgkTJpi2bduaNdZYw3z77bdeNdqVV15ppk6dGtl3XFA3duxYM2DAgJx9oyrkVq5c6a2TFwwg46bVDA/I5jJ06FCjKr0smioK27Rpk9eVqt0UCstPbn77+uuvvWt50kkn5e2jgE8BZFTo9uKLL3rVi+GmY9x8882mQ4cOOcdaunSpUQB69tln5+2jSkBdh+DY/I0KvQez8KQPBBBAAAEEEEAAAQQQKK8AQV15/Tk6AggggAACCCCAAAKVLnDdddeZ008/Pee4rtMaugxWQY0qlBRyqQLMViHn9xMOQho2bGgefPBBs/vuu5vVq1ebZ555Jq+CTNMU6hxsgYfL+MLbfPrpp97UjHHtlltuMX/9619zNrEFbbbtovq1rbdWyPj9faIqw/TzNOvhKRht2bJlzlDipiUNj7lYFxcDTds5bNgw66a6h4499ljz888/mzfffNO8/PLLkV0+++yzpmvXrpE/V1WdnhVNj2lrOpamHNX/1XGijpVUhVfoPehixTYIIIAAAggggAACCCBQtQUI6qr29WF0CCCAAAIIIIAAAghkKmBb40uVSAo0mjdvntmxfvrpJy9oW3fddWP7/PXXX023bt3MCy+84HTsNGuEOXVojJHJQQcd5AWEUc1WrXbrrbfmrWOnoKZTp06uhzZRVXXOHQQ2jAoJVSGnMc2bN69i67hKsjfeeMPsuOOOOUOIWsfNNs6JEyd6QVmwpXVJOn+tD9inT5/Ya5bUx/333+9d96RW7LFUnampMuOehULvwaSx83MEEEAAAQQQQAABBBCo+gIEdVX/GjFCBBBAAAEEEEAAAQQyE4gKbRTUqSqoHM02taVtHArptIbdNttsk/kw58+fb9q3bx/Zr9YpO/jggyt+bgs85acpKsPVaEmDffjhh43WtnNtTz/9tFmxYkXePlFTXy5btsy0a9cuZ202VYFNmTLFrLnmmnmHveOOO0zfvn1z/j2uWi/cQbh6Ty5z5841rVu3dj1Fp+10DcaMGWNUYZmm+VNk7rzzzs67Kaw766yzzFVXXeW8jzbUdJ9///vfY6tK/Q7T3oOpBsLGCCCAAAIIIIAAAgggUGUFCOqq7KVhYAgggAACCCCAAAIIZC9gC+rSTGuY/Yj+f49aB27w4MFm/Pjx1kNo7Tetc/b73/++VEMwCkp69+6dsxaef7Dw1KAKiY455hhz++23V4xHVWqFBp4KK0eOHBk5xaIOcs0113jHbNKkibGtaRY1JeiSJUvyQrK069kpaIsLMn0EuWgcCtD8pmlFFWA2atSoJNfu448/NjfccEPi2oD77LOPt07dXnvtFbkmXdIA5aDroDUdo5qCyYsuusgceuihqatU09yDSWPl5wgggAACCCCAAAIIIFA9BAjqqsd1YpQIIIAAAggggAACCNQKAYUuCisUKKoplNpuu+1M06ZNK+X8ta6ZwpgffvjB1KlTxwuXVIG10UYbVcrxly9fbhYuXOgdf5111vGOqaBL1Whxa/1VyuCq+EFUZfjhhx8aVRDqOqo1aNDArL/++qZFixamcePGmZ2B1hfUvfr55597U6f6x9K10rGKWT+x3PdgZkh0h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CAMebHH380q1evNg0bNjRrrLEGJggggAACCCCAAAIIIIAAAhYBgjpuCwQQQAABBBDIVGDRokXmxRdfNL/73e8y6/enn34ye+65p2nevLn54IMPzLPPPlvR/y+//GIaNGhgDjzwQLPmmmsWfcwvv/zSPPbYY6Z+/foVfekYBx10UM6/xR3ot99+M9OnTzffffedWWeddYz233DDDc0ee+xR1Mvqb775xkybNs3Uq1fPO/zPP/9smjVrZnr06FFUv8WileKay6xPnz6mTp06BQ1PAcGbb75pnn/+edO5c2fTrVu3gvphp+IEPvnkEzNjxoyKZ0fPcs+ePb3ngVZaAdfnUs+amj5H9RnbqlUr73OlmGBt5cqV5pZbbjEff/yx17c+mwcMGGA23XTT0p40vSOAAAIIIIAAAggggAAC1VCAoK4aXjSGjAACCCCAQFUWeOqpp8wTTzyR+RCPO+44s/XWWxu9fB43blxe/6effrrZeOONiz7uQw895IU7wbb22mubCy64wDk0+uyzz8w111yT04deVA8bNsw0atSo4DH++9//NjfccEPO/uuuu64555xzMgkpCx1YKa55IV6q3HnvvffMCy+8YN59992K09l1111Nr169Cj099itQQIH1hAkTzDvvvJPTw5/+9CfTu3fvAntlN1eBYp5LhXQ77rij9+WCpk2buh6yYrtnnnnG+7JCsG200UbmjDPOKOtnVeoTYQcEEEAAAQQQQAABBBBAoBIECOoqAZlDIIAAAgggUJsEbC9oszh/P6hTGHPRRRd5U6oF22677Wb222+/og713//+11x44YVGVT/BljboUdXbc889lzeW/fffv6jKLlWnjB49Oqff3//+92bIkCFlffldimuuoG748OHelHlJ7YsvvjCvvPKKV8n566+/5m2e9volHY+fuwmoovSyyy4zeq6CLW3w7XY0tgoLZPVcbrXVVubggw82TZo0cUbWlx30pYdgqwqfVc4nwIYIIOAs4Ffl+jvo9/daa63lvH9N3BCTmnhVOScEEEAAAQRKK0BQV1pfekcAAQQQQKDWCWT1cjgMd8wxx5htt93W+2dNTanp9IJNU22qsqyYl0NLliwxY8aMyelXlSWq1mvRooXTtdR0lAr7Vq1albd9sS+qa1tQF1eB6E9tqfvg+++/j702BHVOt27mG9nCGv8gwec58wPToSeQ9Wfx0Ucfbdq3b++ka6vmK/bzz+nAbIQAApUqYPubp7ZXTWNSqbcgB0MAAQQQQKDGCBDU1ZhLyYkggAACCCBQNQRsL4dVQaN1qcKVNa4j1n6ahs2fgk3ryF155ZV5uw8cOLCoNZDuu+8+rzIr2NK+XF64cKE33V9UGzRokLcGVCGtOgV1xV5zBaRdunTx1vjzm6ZSfP/9970AIji1ZZIlQV2SUPY/17UaOXKk+c9//mPtfLPNNjMnnXRSUeugZT/qmtVjms9iVREvXbrUe75sVam+jGtY99VXX5mrr7465zNf63xqvUgaAgjUHAFbKFXbf+diUnPub84EAQQQQACByhQgqKtMbY6FAAIIIIBALRCwvRzOYlrKIJ1CAE0B+cknn+SIdurUyRxyyCEFKUdVwmltM710cmka16233poTItWrV8+sXLmyYvedd97Z9OnTx6W7vG2qU1CX9TUXhsIEVSumDXxr+0vDgm62InfSs3nddddV9KLgVc+H3zQ12tChQ1NNp1jkkGrd7oV8FmtqYX3OPP74415oF266joMHDzZaby6paeo39aXndcMNNzTrrbde0i78HAEEqpkAoVT+BcOkmt3EDBcBBBBAAIEqIkBQV0UuBMNAAAEEEECgpgjYXg6XIihR5Zsq4IJN1VcjRowwquZK2xYtWmTGjRuXs5vChLPOOsv5BfM333zjrckVrkipW7duxVSYGtt5551nFOClbdUpqCvFNY+bVlSW7dq1M5oCNVwVWYqxpL12tW37+++/37z88sveaYdDOt9CVbY9evSobTSVdr7Ffha//vrr5s4778wb77rrruutH1nMNMOVhsCBEECgpAKEUvm8mJT0lqNzBBBAAAEEaqwAQV2NvbScGAIIIIAAAuURKPblsOuotUbZxRdfnFdddcIJJ5g2bdq4dlOx3eTJk83cuXNz9tt8883NiSee6Dw9X/jcFVBoir9wZcpRRx1ltt9++9RjJKjLX/9PlTrdu3c3bdu2NQ0aNDCfffaZueaaa3JsCepS32pF7WB7SbnBBhuYFStWGD23fiPwKYo5cecsPottX2DQgf/85z+bvfbaK3EMbIAAAjVbgFAq//piUrPvec4OAQQQQACBUgkQ1JVKln4RQAABBBDIUODX1b+ZDxd9bVav/t/UcVl036JlQ7Nu47pZdFXRRxYvh10GpGn0tBbcO++8k7O51rI74ogjXLqo2EZTKl5yySUVVW/+D4455hiz7bbbOvWlKjoFh99//33F9goi/v73v3tVdqtWrar495YtWxqtVacgL00jqPvZXHDBBV7FpMK3jh07mvXXXz+H0GZUnYK6lYsWGf2XZVurUSPTsFu3LLuM7Wv+/Pnm9ttvz9mmf//+RhWnDz30UM6/n3zyyaZ169aVNrZCDqRne9myZea7776rmL6zYcOG3r1Xp06dQrqslH2y+iyePXu2ufvuu3PGrGrjYcOGmUaNGpX0XJYvX270n6YP1nOvaTRVNavgV8F8Fk1TdGotRX126/eKjqFj6fpqjdK0n9NRY1JIreP4UyHrGOq/cePGmR0jfGytFSg/nZcqu5s1a+b9X5fm2/tTDWs/TV+q8WbVwiaq0mzSpIn3X1bu/lj1RQF5BKei1vnoXko6lgx07fzPAP0+l4emgM3KQ9POanzBzxnd47pHsrrXg9dNx9HxdG76T/eILPTllzStKoVShd7vujd0v/tfJJGHrq/WRS7k+pbKRPeu7sPgF150D+t5Ca7nm+b6sS0CCCCAAAIIVB0Bgrqqcy0YCQIIIIAAApECzz/xofn26/+tc5Yl1a57bWrW+339zLrM6uWwy4Bs1R56+akwJ80LdFuwkLaff//73+aGG27IGbYqvfbdd19v+jhNI+c3veQ+88wz80KmpHOu7UGdfBT2xL3Yrs5B3Y+vvmq+Gj8+6TYo6OcNdtrJbHDiiQXtm2Ynvey96aabzIcfflixm16+n3/++d7Lxcsvvzynux122MEceeSRsYfQfgq7gy/TdQ+cccYZRs+SS9N9M3LkyJxpcTfddFNz7LHHRr6kV3Dz5JNPVkzhaTuOqm732Wcf06pVK2/NTK3L509rq5e9CrMU2JejZfVZrGsqO70gDrb99tvPaC1KW1Nl67XXXlvxOawX13vvvbfZfffdEykUnL344oveOnlx61HqCw977rmn2XrrrRP7DG+gUOStt94ys2bNMp9++mnk/rq/VD3YpUuXgqYrlt28efO8c1GIYGu6XzQFrL5QoN87+gKKnh/d73LbY489vPMMty+//NKMGjWq4p7Wtt26dfN+5+j3zdSpU/O+fJK0Rqrsn332WfP0009H2mu8Ok4xJqpef+KJJyJNdO760o3sw1/GCDvI+K677jJvv/12xbOsgMX/Mswbb7zhnY/CdlvTsWQvZ4XAwSZjXTv9jRDVFGxpLdtCKvn932kzZsyI/ZxRgKZ7RCZJoWL4vlCoqJkGtthiC6P7/oUXXjAzZ87MCXuC56bg56CDDjLbbLNN3inbrLVRMPz0dwpO7x0cQ+qH9f92yPp+15g1TbamaA5/toU99NkVZV8ZJvr78rHHHrOuG+qPVb+L9DmhWRxoCCCAAAIIIFA9BQjqqud1Y9QIIIAAArVI4JMPvzVzX1lasjPepHVj06FTi8z6z+rlsMuA9GJSVWyqiAu24447zvnlbVRlXqdOncwhhxziMgxvG70onDNnTsX2epk2ePBg7xv3H3zwgRdeBFshU8cR1CVfjuoc1H1+6aVm1ZIlySdZ4BbNhw0zdf7whwL3dttNVQkK44LrNGrtQFXU6VkbPXq0F2j5TSHeueeeG1sxYguKgs+Xy8ief/75vGo+hUwKm2xN4cqkSZNcuva2UV+azlbhlN8qq+osapBZfhYr7JgyZUrOofTZFhWWFvocyv2OO+7IW+cz7kIoKDn++OO9qhKXppfeWo80WOWctJ+u5eGHH24ULLs2hV5jx441H330kdMuehb+8Y9/mEceeSQnGIqqCI76coiePYVtthZXXfzaa695676G11iNGrxMFHRvtdVWTuenjXRf3HzzzansFYTHBby2LwcoxFVFvL48o88kl6bzUbi3ySabeJ9Vug56hlybPueOPvpo5y8P6BgPPvigF0q7NlXWnX766bH3uu2+0HTbLVq08D5/Xe972/nYrF3HnubvMlufWd7vL730khdkp2myP+mkk0zz5s1zdiulib4sos/D8PTpcePW8/iXv/yFNUTTXFy2RQABBBBAoIoIENRVkQvBMBBAAAEEEIgSIKiLvzemTZtmnnvuuZyN/GDA5a6KWutOL+xUJePSbFNnBl9i61vsF110Uc432PXN/XPOOSfVyxSCuuSrUWhAkNxz6bf47OKLzc+OL/ULGU3z4cNNHcd7upD+tc9TTz3lVcoEW/AFrW0aRQXiCsbjmp5xPevBpioHVcEkNVtAqKBPL7z18jrcbGNMOobt53rxP3z4cKNpMsvRsgzqbFO56fyGDh1qDQ0KeQ5V3aZwpJCm63nqqad6IUtcswWOaY63//77e9VkSU0hnapAg1MhJ+0T9fOocM1mnHQMW196Pu6//36vuqiQ1rdvX9OhQ4fEXYux1+fDwQcfbK0m0/gV/qUJM6IGq4pG/V7WFL3BKvjEk/u/DRSS6PMuqepNfxNceeWVsZVcUcfUc6cvAUVNUVnIfRF1LP0t1a9fv4rzKWUolWRcyHmF73eNX2H0q6++mnS4yJ+fcsop5g+BL7yUykQVuFdffXVsVXHUIPX359/+9rdUf18WDMKOCCCAAAIIIJCZAEFdZpR0hAACCCCAQGkECOriXTXF2jXXXJOzkf+yzWVdF9vLQ01VpxfsqnBwabY+NBWWXhL5TdMWaXqrYNN0VGmmyyKoS74ahQQEyb1WzhbVPahTJc6FF16YE0hr3ZwRI0ZUTM9nC8bjKrN8eU1dqeAjWO2jtZuGDBmSWMGitZi0BqXLvraqjeDV15psmhpOL1G1rlFcq0lBXVTlcVSVTNrnUCGLqs9sTY4KQDSdsaoxo6apS5qu2DZVsn88HUPrkaoqT/eLKvtslWUulZwuL+5V8aUw7/PPP0/8cMkyqLNNfRkXkGqKWd3v9evXN/KLqrZTSKpzimpxz5XsNV2f3OQRXH8r2F/UVKuuQZ2unR9uffHFF4nu4Q3koOdf4Wtcld6AAQNipx9MGq/CZpnoszMqfNS9ft5551mnY3UNtOShY/3www+x56MvNGy88cYeh8au9Uc1bWzalvbvnXD/rucV3C98vz/66KPetJ+2pntdf4/p70bdh7rfbS38O60UJlHrJms8um56XjQtsL5Aob+BbU3bqAIwKTROex3ZHgEEEEAAAQRKJ0BQVzpbekYAAQQQQCATAYK6eMao9ZM07ZVevMa1qBdmPXv29NaDcWm2ah3blHdaX0XfoA+2NJV/2o+gLvmKpA0IknusvC2qe1Bnm+L1T3/6k+ndu3cFop6XiRMnmoULF1b8W6Hhh8t+OoitQs720l8hhKbStVVB6QW/prVr1qxZxbgVKGh9I61hZWs1KajT+dkq9KLCkzTPYdRnuL4ooakV9fI8+LJZIamm4dQxwi1qDTa91FaIHJ4mWddIFWH6LA4ew1/L6+GHH847RtILcNuap34nBxxwgNEz4X8JRPecpsa89957jX5H2FqhQZ3OTVNGtm7d2gvKv/32W6+CVMG432xfdNHPFEpputpghaKukyqRVJEUbnGhedQU1f50opoyNmiv9fluvfXWvCkao56npOBru+2289aR1Lp1fvPXQZw+fXriB/xOO+3k7a+Qzm8Kc/Xca7rQcEuqqtNnhioYw01rLaq6WIGR37SOmr7kY5ses9D7QmuZ6TNZn2m+uz7LdK8Hp+/2x6C12Y444ohIJ1uoFDfFaiJ4xAZJQV3S/W77G0yHUjive90PI/3Dy0RTk7755pt5I4pbn1MbF2MS9aUI9asp0/W3qZ5nv8V9HhY73Wih14r9EEAAAQQQQKAwAYK6wtzYCwEEEEAAgUoTqAlBnf/yVC8/NJakXwAAIABJREFU0zaXqjbb+lNJL8s0DlulTdx0braxq7pDa3IFm+1Frl6+KKhbtmxZxaY6t2HDhjlPjVedgrq49b/S3gNptk8TEKTptzK2re5B3eTJk83cuXNzqGyVNrbKJpf7xVa5mhSq26qbop5xhYcTJkzIu9Ral0wvqqMqE/QCeNSoUXlTlNW0oM4WxKYJC6K2tX2GJn026rreeeedRvdEsEVVQ9vCWr3sPvvss2M/f22hm66r1lXU9MXhFhU6Btc/s32WaD9N7arfZeGWxtjfV4Fgly5dYqtpbL+TtL+CHFU/acy2pnBPazGGq+tOPvlkLxQMN9v01LLXtKnBUCq4nwIqVcqHK9dsa7vGBXVaV1BBW1RTheZ1110X+XOF8+3bt4/8uW2ts7jnXn9zqDJYwXGwJa1Zq0DwnnvuydknauaAuECrT58+Rn+PRTXb1MWqIDv//PO9ilZbs02LW9lBXdL9rntEa72Ffz8piNY051H3us5XwXR4WtikKvBiTGy/H/W7R+twbrnlltZrEPV5qCpXnR9VdZXxFxzHQAABBBBAoHgBgrriDekBAQQQQACBkgrUhKCuGKATTzzRbLHFFrFd2AI3vejVWjO2l6l+Z3r5Eq4OSPtiwzalZdSaPbZAMTxFZtyJVqegTi/A9JJUlQtpml4GRq2949IPQV20UinXqLNNaakqmzPPPDNvClnbS8zwdGK2s7BVKSRNf2l7MW57xqNe9idVT/njtE3tV9OCujTPVpptbXbhSsyogEAVkMEqOVs1s/a1BRBHHXWUUTVXXNN9MWbMGKMx+i1ufcOokGTgwIFm0003TTzWTTfdZFRRFmxpg7qk8Nrv2xZMuzyH2t8WfCrQPvLII3PGbvvdHOcX3NlWAWVb2zXq2U2qBPOPpfXo0gSkwTHapvuNe+5txwqvAxd1k2jKSQXHwaYvEOg8gy3qHkwKA9VH1FqU+kJRsKIweLxiQimX3+n+NlHn5XK/22Y+0H141llnWdfYDI7L9ntH96FC/qzDy6igXxWQ+kyMawp/9XkYnDpW96J+B6+//vppqNkWAQQQQAABBMokQFBXJngOiwACCCCAgKtAbQ/qXKbuiXpRZ3uJ5bvbXtzoZy4vb/0+bNOpxa0dk2atLNv9UZ2COtf7O7ydKmIUsMZ9wz2u7zQBQaFjLNV+1bmizvbiPu4FqqZ+0xRwwebyrIer9pKmv7RV4dk+F2yBnmug4J9DuPKCoG50zvVNEzh16tTJmwYwrtlCtChzValoCjv/xboqtjSFnMuXAp577jmv2s3lXrVVj6m6W9UwLs22FmMat6hwPHzsqOn1XH//2X732SqvbNM8ugZotjHqmTzttNNypim0/f5PUxlvq6pL8+w++eSTRv8Fm663rnuw2czSjNM2Talt5oCovxNsX5qw3Rc333xzztp4SV96KmdQ53q/6zz1HGttwuC0kZrCUvdt0udM2CTqCwF+P4Wa2K5xmjWTbc9bmi+DuXxGsQ0CCCCAAAIIlE6AoK50tvSMAAIIIIBAJgIEdccZrd2S1GxTlMVVw2hKLU1ZGZy+K2oqqahjv/fee+aWW27J+bGtqsDfwPZC0fbiMep4tSGoS5pSKuk+IKiLFipVRZ3ua02Ft3Tp0oqDJ32T33adXKarff/9983YsWNzTjIqELS96NdLZ01b2KBBg5w+bNM6JlXrhaXDa7iledmfdF8X8nPbmnLFTEmX5tlKs62tok7rRg0ZMiSvGjPsYKvYTXrxntbS5mgLlaO+/OESQPtjSvOC32bsMoWsjlVoVWvQLlwdFg6don7fDR48OGedvLjrYav6C1esRwV1w4cPd5pW2haOpPk95Hp/2K6X/rbR/eHSbNVWthCnmPtC45g1a5Z55JFHcoY0YMAAo7+nbC3NPetynmn+/nG934s5biH3V6EmtntJX1jQFxdcmu0LJ1Hrdrr0xzYIIIAAAgggULkCBHWV683REEAAAQQQSC1AUOcW1KWdssk2DWVcyBa+cHp5M2nSpLypqOJeaKkPW6DoMs2b9q0NQV3acCR8XdIEBKkfxhLvUF0r6mxT1CVNIauAXNN0ff/99xWqetGvqcjWW2+9SGlbVUrUPaMpwLQe1KpVqyr60zRz/fv3z+vf9oLUZbqxYEcEdf/TSPMcRq3bpfvg4IMP9iqTyrnGkm3aTFv4Zpsiz3UqSV8uzQv+NMbhG95WReZSxRjs58UXXzQPPPBATtdBF9u5KIDV2nSuFdO2z5bw78tCgpTgoG3jTPN7yDWos1VmRk2THfUBeOutt5p33nkn5zMzPC1lMfeFOnY9n0Lu2WJ+hRZ7XoUeO2qd07ggOM1z7I+r2MpQ9aPfq1pPMPg7L829XKgR+yGAAAIIIIBANgIEddk40gsCCCCAAAIlE6gJQZ2+NX7YYYeZ1atXp3LSSwe9rHV9SRueek4Hs30bWS9ErrzySrNs2bKc8Zx88smmdevWTmO0rcllWz8n3JntZa4q+S644ILI9U78PqpbUKdrpynm0jT5/+Uvf3G+5uG+y/UyL805Rm1bXYM623R/LlUAtsoNTUWmKom4Fj6ePh80rVvTpk1zdrOF4lHVTbaX0yeccIJp06aN86UlqPsfVdrn0DYVqt+bQh2FM23btjXNmjUzqiLKoin0Xbx4sXn77beNqqM17aR+59SrVy+ne9tnmO0+sr2cT1OZpYOmecGf1jh4UgsWLDATJ07MOU9Vm+r50xiSmn5nqRIyvGZa0CUqgN1nn32MfgcnNT3XK1as8IKjYAtXhVaXoM62Pp3WctU6iboXk5rMX331VaPwMvhshAOjYu4L9Vubgjr9HafgU58Bn376qdFMC2pJnwFJ1dJpnmP/Wkb9XaqKOK0x5/LMqC99sSB4P6X9DEq6D/k5AggggAACCJROgKCudLb0jAACCCCAQCYCNSGoq4zpiYRtm0LNVtlj+5a+S8gWvKC2tUD+/Oc/m7322ivxut91111mzpw5Odsdc8wxZtttt43dtzoFda5VgolYKTco9iVlysNlunl1DOpsFW5R00uGsWzrcbl8+982VZ1e/u++++4Vh7BVvEYF4lFrXNrWmYq74DU9qLN9vqZZPy1u2k3b9KlR1nqJrurnjh07GgUdrl/k8PvTy/kZM2Z4a1YV2mxBne2zJ+1L8jQv+Iv5rLNVCRZqEdwv6GK7X7I4RnUM6nR/X3/99V5VfJbNFhgVc19obLUhqNNaddOnT8+pTkxzXUoR1Nm+xJVmTFHbuvxOzeI49IEAAggggAACxQsQ1BVvSA8IIIAAAgiUVKAmBHXFrIuUBjdqOj1NtaUpt/xme0npGrKpD9taMfp3hW2bbrpp7Lfj69Sp41Uh3HvvvTmnFreenr9hdQrqKuuah++PYl9Sprnfst62OgZ1tjWk9GLw1FNP9Spoo6oAFK7oZedVV11lFJwE26BBg0yrVq0ieW3PXzgQsb30jJva78477zSvv/56xTE1tvCUcknXu6YHdbap+7IK6vzPVX0uvvbaa0nUFT+vX7++2Xfffc0f//hHp+kUbV+wcD5YYENbUPef//zHXHHFFTnrnqb9HKysoM4WxhTiEN4n6GL7LM7iGNU1qLv55puN1tjMshHU7Wp69erlTKrfHZp5QZWJxbRSBHW2Z7+YMfr7EtRloUgfCCCAAAIIVI4AQV3lOHMUBBBAAAEEChYgqEtHZwvh9CJHL/fUbC/5o6bOizqyraIn3Sjzt9aLn3CgGN6KoC5ZmaAu2qj58OGmTkwAlqybu4WepQkTJhRclRB1PE311adPn9jh2EIxTX+pKcLUFi1aZMaNG5fTR1QAqPPQ2k/vvvtuxfb6TNB6ecGAP8mnJgd1UWtyRlUCF/McKvCSpUI119agQQNzxhlnmMaNG0fu8tJLL5mpU6dG/rxu3bpGX5jQlL1+yKw15lT9HFzzSR3Ygjrbum9p1j1Vv9U9qAveD6UK6sKBe3WY+jKqatf1/o7azvaFgmKePR2nplbU6Rrcfvvt5q233opk1+e9viSiGRZ++eUXbzv9LggHe9UpqNNUweecc47TFxmKvR/ZHwEEEEAAAQSKEyCoK86PvRFAAAEEECi5AEFdOmK95L388stzdgpW29hCtrTTk8Wtp5RutLlb9+zZ0/To0SOyC4K6ZN1iX1ImH6F0W1S3ijqtQXXJJZfkVBBloaMpKs8777y8dYKCfWstIT3nqqL1W3B9u3CFnF5Wai0nTcsZbnqBq+logxV1ejl7+umnmxYtWjifUk0O6jTF6cUXX5xT/Sij0047zWy88cZ5Rlk8hwrL1I/Wj9MaUkuXLo29Frpvzj77bNOwYcO87WzTHWsj3Q/777+/2W677UyjRo2s/T///PNG64sFm2tFXbt27Uy/fv2cp+csZ1CnaUQ1najLemk2KF0vOfprRdruAV0jeRdzDI0zuHZkdQ7q9KUE/f3huv5Y2F2ff/oSkgJlvxX77NXUoG727Nnm7rvvzrt15b/33nubLbfcMnKd4LFjx+ZUQ1ZmUKdpnW2/t1x/MWmqYFUcp50i2LV/tkMAAQQQQACB7AQI6rKzpCcEEEAAAQRKIkBQl47VthaMXqr41TaPPfaYtz5RsB1yyCFG39J3aaWankjHjgsT9HOCuuQrVOxLyuQjlG6L6hbU2aZCzErnqKOOMttvv31kd3rOb7rpJvPhhx9WbOMH7v66ecEqqKSpbdO+nLYNrCYHdbYKxbh1PUvxHCqU0BctFJyF1/j0r4eqYU455ZS8l9Ka7u6VV17JuWwKfLRt0ktw13vD9rsh7bRzlRXU2SrPXdZJTfN829aoK8XapdUlqAuvUVfI9Lou/sU+e673uz+WNPesy/ijtinmvGzTous43bt396bOjWu23zWlCOps0zWn/fwoxpd9EUAAAQQQQKD8AgR15b8GjAABBBBAAIFYAYK69DfIG2+8YaZMmZKzo76VvNtuu5kLL7wwpypEL2k1LZBeOrs0rS+n6ZNK1U4++WTTunVra/cEdcnqxbzMS+69tFtUp6BOLy9VYaWqulK0li1bGk1VGVcFEH7O/eljv/nmG3PjjTdWDEt9DB482KtciWq20LFv376mQ4cOzqdXU4M624tqocSt+Vfq51DrGt5zzz1mwYIFOdfHdq01hd1FF11k9CLcb6rs0ue+psxMaq7BhS2w0FR6Q4YMSQwD/TGkCT2KMbYFr2nX00ty02fDZZddllM9V4rgoToEdbKaNm2a0edMsNkqM5Nck35ezH2hvl3v90Lu2aSxx/28mPOyzaTgsi6wxlPI/ZXmOfbPWce58sorzbJlyyoYkgLBYjzZFwEEEEAAAQSqngBBXdW7JowIAQQQQACBHAGCuvQ3hO2byXpJf9hhh5nRo0fndKipyfr37+90kKh1Zg4//HCjtYg09Zdr04tivRB75JFHcnaJW9OIoC5Zt5iXecm9l3aL6hTU2ZwVSvztb38zurfTNL3U1Av9YAVcsAo2qi+FNQoLg9PoqTr266+/NjNnzqzYzWVqW9v5uISFwbHV1KBu4cKF3lqE4XbqqacaGdma63Ooz0y/KtKfxlRrxG244YaJt5A+j8eMGWNUuRVs4fDD9vsgzbV1DS6iAs2BAweaTTfdNPF8tEGaF/yuxrYD26aITqrodjqBwEa6tgpI9Zz6zeW5TnucQoKU4DGKrYR0vT9sXyDacccdzRFHHJH2lGO3L+a+UMeu5+MPIs09W8yJFnNetn2Tqqz9sRZyfxVqEp6yWWPQ/aH7hIYAAggggAACNV+AoK7mX2POEAEEEECgmgsQ1BV2ASdPnmzmzp2buPMJJ5yQs95N3A6q1FGgEFwXy2U9rag+bf2pwu/cc8+1VnoQ1CVeTuv0oFlXiiSPorAtqlNQZ5tKMGmNxTgV27qPSS9S9QJ10qRJRlWuflNFVXi9p169ennrOMU1W5iTNlQIm5S7GsL2wj3ts6C13UaNGpW3plhSNYrrS3Xbdptvvrk58cQTndZUevjhh82zzz6bc2nDQZ3tpflWW21ltJ3Luk1pKqFsU0rGffkifE/afidEXTNXY9t9r99h4eryQkMBBXJR04fagodCwimNV8+TrRUSpAT7qaygzhaOpv2M8cetc466d4u5L9R/FkGdZi/QmqFZtmLOy7av1krs1q1b4hALqXSz3VMuJrYwt5AAPe55STxhNkAAAQQQQACBsgkQ1JWNngMjgAACCCDgJkBQ5+YU3uqDDz7w1rCKa+uss44ZMWKEcwXQrFmzUlXAJY08qkIvas08grokUfs6fmnDieSjlGaL6hLUZRFqhQVt93bcGmj+/rYp/IJ960X4WWedZVSlFdf0LKpq7J133snZTBW3/fr1Swx0bOtxVfegTtfkhhtuyPlignD8KUZVQRnVXF+q2+6lNNNSFhrU6bP/n//8Z+KUlJ988om57rrr8k4zaspCBZuavi7YFKicfvrppkWLFon3YHjdRe1QiqBO/dpCxTT26uOll14yDz74oNGUzX/4wx/yzm/JkiVe1WO4paky9K/BQQcdZDp37pzXV3UJ6mzr5+pkkkLv4AmrD029/emnnxpVtCrEcfksTfM7MIugrpAwNum3qutniq0f276usyloTcyHHnoop9ukz3ZbUOdiYvs81IHTfAlm5cqV5tJLLzVbb7210WwPUQF3kjc/RwABBBBAAIHKFyCoq3xzjogAAggggEAqgZoQ1Ll8kzgVisPGtmm3wrulGZe+oaxp9r7//vucbgYMGOC9aCu02da8i5qqz/ayyWVav0LH5rpfFpU7rsdK2q6Yl3lJfZf659UlqLN96z/NVII2x6jnK6niNbz+WLiiLs1L8Pfff9+MHTs2b3hdunQxBxxwQGRYpyqoq666KmfqTnWS9DJXY3/77be96Q61dpcqyVwqvFzvQ9tz6fKZpxe9CnHClWr+cfv06WN23nnn2GG4Poe2ahV1rJfMxx57bKyHXmqrwjm49pz2DYdAtpfm2q579+5m3333jTwPnYPWOgxOrepvHBXU6XyuvfZas3Tp0px+VXH2j3/8w6y//vqRx9M0yPoySLiVKqizTR2rY2vdPo3VFgIFx/biiy+aBx54oOKf9IzoWQnew1HXV8+Gnm3d83FNAbiugV/FrnDlyCOPNApa/VZdgjqNN+qLBTqvo48+OjZU0Xlq7d0333zTO/UoQ9dnL8o9i6BO947WgMwyJCrmvGz76vyT1gh89dVXzb333ptHlfTZbvvMcTV59NFHc6Zu9g+u56tr166xz4ueaX2xYPny5d52+jKF/kaN+1KF6+8TtkMAAQQQQACB0gsQ1JXemCMggAACCCBQlEBNCOr0slzrbOjlRaGtYcOGpn79+ql2f+yxx8yMGTOs+7hWOfg72ypmXKsy4gZt+wa1xjZ48GCjEC7YbC+bVAFxxhln5E335wql/RUSFNMI6orR+9++n196qVm1ZEk2nVl6aT58uKnTqlVR/UdVhURVgaY5mK1i1aXqQdUOqnqwtaOOOspsv/32TsPQuY0cOdJoirpw02eYAoLGjRtX/EiB1pw5c7yKIluLe5lrC/c22WQTM2jQoMxebtuey6jP4h9++MGr0tEXB1QFFdUU0CmoS2ppXqrbgl/1r3XqZL7xxhvnHU7r2t1666154ajtMzmqclmdKhA88MADTdOmTb1jKBD67LPPzOOPP55XXRkcxDHHHGO23XZbK0PUmn76XNfvQd2PwTBL7pr6VWa2VqqgTseyVdXp33XvqhonPFb97IsvvvACOgXbwaZ9NG2zKmGDLaqqTtvsvvvuZo899jB16tTJ2UeBg353P/fcc3kk4XClOgV1UesY6iRV9auwrlXoM1r7yPquu+4y3377bY6H/i4aPnx4zmdGmmfPdr+lDeqiqsCCFZBZTMVYzHlFhfU6f02xrIBZAbWavkCxePFioylvv/rqq8jP9qFDh0YGYMWYRO3rf14dfPDBeRXiGvPrr79upk6dmlcB/ac//cn07t076SObnyOAAAIIIIBAFRAgqKsCF4EhIIAAAgggkCTw/BMfmm+/Xpm0WUE/33WvTc16v08XgMUdyPaSp6CBhXZyfUEc3M02DZn/87SVaLa1dlyqU1zO3bXvqG+FuxwjahvXb3mnveZpptoqZvzhfYt5mZflOArp68dXXzVfjR9fyK6J+zTYaSezwYknJm6XtIFtnSVVCw0bNszopXExrdC+o6YnTDuNn8Ye1Vfwc0NVUQpz/KqFqHOOC+qiplM788wzY6uu0vhm/VmsqdsU3rhU/aV5DuPCC52vwtE2bdp4L9K/++4789Zbb1mr3LRt1HqESde1bt26eaFfnHXc55vORyHiu+++a+1C94XWyFuxYoUXzgXXPLXtUMqgTmMdPXq0d9/bmsaqNfYUvsn+vffeMwrRbC2u0jKqSsjvR4GpglmF3/pSjMJAW9NYFHaGq/ZuvvnmnOAwqeIp2HdlrVHnH1NV+fpCwKpVq6znqPt9m2228cJLBUWajtd2j+gc9SUdly/0pPl9nDaoi7uHGjVq5D23n3/+uReI7bXXXmk+wnK2TfOZYjuIQl+Fb3Gf10nPYnDfuGq8Yk2SpnTWlzr0pQvNHKGgP+rLFXpuzz777LwgvOCLwI4IIIAAAgggUFIBgrqS8tI5AggggAAC2Qj8uvo38+Gir83q1b9l0+H/9dKiZUOzbuO6mfaZ9cthf3BpXjT5+0RNQ6afR73QtWFEVb25rDvkgmurOLCtn1eKoC5tYGk7HyrqXK6y2zYrFy0y+i/LtlajRqZht26ZdPnkk08a/RdsCh300tIlwIkbRNTLzaRnNWraTJdqPNt4oiq80gLGhQWvvPKKue+++/K6jKvUSnv8rD6LdR4KYTp27Og8hLQv1VURorXdksLPuAEkBYm2e9f5hEIbJk2pqhfoCmOKOZ+k331pjaPOVWPVumcLFiwolMPsvffeXmVcXLNVzKY5oMxPPPHEvIrT6lRR55+vKmqvueaavGlb03jIYosttsjbpdj7Im1QpwHYpvAOD6yQv+GCfRR7XkmhdBp7bZu0blyxJqrqUwBdaNMXVRTSFfsFmkKPz34IIIAAAgggkF6AoC69GXsggAACCCCAQIxAVi+Hs3rJY3shrhfPqgDSt71d2uzZs83dd9+ds6mmixwyZEgm09RFracXfmlfiqAui/MgqHO5i6r/NlqrS+s0hitqsgyXNJWkpngLNpd71BYCJK1vF3dF5s2bZyZNmuR80fTSVi9GH3744Yp90gZ12j5uOjXnwfzfhsV+FmuqYa3httNOO3nnlqYV8lJdn4My17p9aZvGqQrnpLA4qaomfFxNiacA8Prrr8+panKp1lT4qDUPP/roI6fTUZ8nnXSSV40XXHevlBV1wYG99NJL3tR5aZo/nacq3VyavpQyfvz4VNWL6lfXYf/997f+vrVVZKb5HV/ZFXW+k+53TXn62muvudBVbKPnUiGdbUpYbVTIsxccQCFBXVJVrPovd1CnMchcv1/8df5c4Pv27evtp5kPgk3rsp5yyimRfwNmYaIq1ltuuSWywjRq/BrbX//619TTxbt4sA0CCCCAAAIIlE6AoK50tvSMAAIIIIBArRR4+eWXvZdPWbfu3bt7L43TNoUKChcUMvhN02wde+yxiS91tb1etujlsb4dHWxJVT5px2mr9ghPranp9vQt/CxbFhV1tmue9G3zLM8h2JfNqNgpt0o11urWr20qWVV+nn/++ZlNraXn9bLLLst5ke8ytaamzbziiisqwhRN+aW1m9IGTMFroqoXrVWm8DCq6fk59NBDvXWlVJUU/JyIC+o0xZ9ewAbXJevatasXRiSFTa73TdrPYq2R1axZM69KR1WS4Sn1XI+r7WzPoetnwtKlS721yVTZGDcVnXz1GdmtW7e8ddHixqrrqinwwp/pwX00tZzWddJ1jfoixYABA7zp5+Kafn/oPHS8qCkjdb31GaWKNP8+DvYZFXDYnsdCf0/6x9MYn3jiCaPQLq5pekaFZ506dTL16tVLc2t4nur/kUceiZzCVB3q+mp9LV1f3ZtRzfY7Wp8Z55xzjtN9YQvqkiomg2OxPWdR1W62c9D9rqlBo6ZK9ffRPan7vX379rGfEcXeF7ZpeQcOHGg23XTTxHt9+vTp5tlnn7VuV+xaacWeV3BQCoxV0Rw1xaq2VUCvvzn1hS7bsV3Cet2bWZjoywvqJ2rNPP/c2rZta3r06JG3zmGqB5SNEUAAAQQQQKBsAgR1ZaPnwAgggAACCCCAAAIIIFDVBRTy62X6t99+a1Qlpf9fQaAqWvwAIWr6vaTKXU2NqD61jpPWi6T9T0Ah3ddff+1NH/nDDz94X5pQUzCkEFGVlsWEmgpLdV0V3PlN17V58+bO1dZprpfOQy/a/XPRfaR12VT9omBJrdhqqDTjidtWYZrWFVNAoXHKWtU9Ci1kn9W9Kg+Fuqog1NqPOoaugf53sdc3K4vK6se/HxXWas1E3ef6tyZNmpimTZtWm+oorcGndQYVgCrM0nnoc1LX1L/PK8s06Ti637TGm1/Bqs8T3eMKRXUNsmpZmfjjVX8Ky/W7Q2OW7QYbbFDlfLPyox8EEEAAAQRqiwBBXW250pwnAggggAACCCCAAAIIlERAIZLWJNNLdr+5VFyUZDB0Wm0FtE7cxIkTc8ZPRXC1vZwMHAEEEEAAAQQQQAABZwGCOmcqNkQAAQQQQAABBBBAAIGaLqAKH1XPaYpc1/b+++9765EFm8vaeq79s131ElBwq+kd//jHPxpND+vStM+1117rVfkF23HHHZfqXnQ5FtsggAACCCCAAAIIIIBA1RIgqKta14PRIIAAAggggAACCCCAQJkENLWY1sjTdH9HHnmk2WGHHRJHoikaL7/8cm+KxmDbeeedTZ8+fRL3Z4OaJ6A1x2bOnOlNE3nqqac6reGoteymTJmSg6F12s4880xvajvNPOmnAAAgAElEQVQaAggggAACCCCAAAII1FwBgrqae205MwQQQAABBBBAAAEEEHAU0HpQCtx+/PHHij26d+9uevbsaRSY2JrWCho3bpy3zlawafuhQ4d660vRapeAKummTp1acdKaAvWUU07x1jSMaq+++qq59957835M2Fu77h3OFgEEEEAAAQQQQKD2ChDU1d5rz5kjgAACCCCAAAIIIIDA/wnMnj3b3H333XkeCt169+5t2rRpYxo2bGhUQaepMRWuPPfcc1a/XXfd1fTq1QvbWiawevVq889//tP89NNPeWferl0707VrV6/KTtNh/vzzz2bJkiVG1Xdffvml9b4bNmyYadSoUS1T5HQRQAABBBBAAAEEEKh9AgR1te+ac8YIIIAAAggggAACCCAQEtAaYdOmTTPPP/98UTaqohsyZIhZa621iuqHnaunwH/+8x9z1VVXedOnFtP69u1rOnToUEwX7IsAAggggAACCCCAAALVRICgrppcKIaJAAIIIIAAAggggAACpRVQWPfkk0+ap556qqADbbXVVqZ///5exRSt9goorBs1apRZtWpVagRVcOoeatu2bep92QEBBBBAAAEEEEAAAQSqpwBBXfW8bowaAQQQQAABBBBAAAEESiTw8ccfm4cffth8+OGHTkdQuKIKqO22285pezaq+QKaBnPWrFle8KvpUl2a7p+DDz7Y/O53v3PZnG0QQAABBBBAAAEEEECghggQ1NWQC8lpIIAAAggggAACCCCAQLYC3333nVm4cKGZP3++WbZsmVm+fHnFAerWrWs233xzs8suuxhV0q2xxhrZHpzeaoSAAruPPvrIvPXWW+a9994z33zzjVm5cqV3brpnNtxwQ2+Ky44dO5r11luvRpwzJ4EAAggggAACCCCAAALpBAjq0nmxNQIIIIAAAggggAACCCCAAAIIIIAAAggggAACCCCAAAKZCBDUZcJIJwgggAACCCCAAAIIIIAAAggggAACCCCAAAIIIIAAAgikEyCoS+fF1ggggAACCCCAAAIIIIAAAggggAACCCCAAAIIIIAAAghkIkBQlwkjnSCAAAIIIIAAAggggAACCCCAAAIIIIAAAggggAACCCCQToCgLp0XWyOAAAIIIIAAAggggAACCCCAAAIIIIAAAggggAACCCCQiQBBXSaMdIIAAggggAACCCCAAAIIIIAAAggggAACCCCAAAIIIIBAOgGCunRebI0AAggggAACCCCAAAIIIIAAAggggAACCCCAAAIIIIBAJgIEdZkw0gkCCCCAAAIIIIAAAggggAACCCCAAAIIIIAAAggggAAC6QQI6tJ5sTUCCCCAAAIIIIAAAggggAACCCCAAAIIIIAAAggggAACmQgQ1GXCSCcIIIAAAggggAACCCCAAAIIIIAAAggggAACCCCAAAIIpBMgqEvnxdYIIIAAAggggAACCCCAAAIIIIAAAggggAACCCCAAAIIZCJAUJcJI50ggAACCCCAAAIIIIAAAggggAACCCCAAAIIIIAAAgggkE6AoC6dF1sjgAACCCCAAAIIIIAAAggggAACCCCAAAIIIIAAAgggkIkAQV0mjHSCAAIIIIAAAggggAACCCCAAAIIIIAAAggggAACCCCAQDoBgrp0XmyNAAIIIIAAAggggAACCCCAAAIIIIAAAggggAACCCCAQCYCBHWZMNIJAggggAACCCCAAAIIIIAAAggggAACCCCAAAIIIIAAAukECOrSebE1AggggAACCCCAAAIIIIAAAggggAACCCCAAAIIIIAAApkIENRlwkgnCCCAAAIIIIAAAggggAACCCCAAAIIIIAAAggggAACCKQTIKhL58XWCCCAAAIIIIAAAggggAACCCCAAAIIIIAAAggggAACCGQiQFCXCSOdIIAAAggggAACCCCAAAIIIIAAAggggAACCCCAAAIIIJBOgKAunRdbI4AAAggggAACCCCAAAIIIIAAAggggAACCCCAAAIIIJCJAEFdJox0ggACCCCAAAIIIIAAAggggAACCCCAAAIIIIAAAggggEA6AYK6dF5sjQACCCCAAAIIIIAAAggggAACCCCAAAIIIIAAAggggEAmAgR1mTDSCQIIIIAAAggggAACCCCAAAIIIIAAAggggAACCCCAAALpBAjq0nmxNQIIIIAAAggggAACCCCAAAIIIIAAAggggAACCCCAAAKZCBDUZcJIJwgggAACCCCAAAIIIIAAAggggAACCCCAAAIIIIAAAgikEyCoS+fF1ggggAACCCCAAAIIIIAAAggggAACCCCAAAIIIIAAAghkIkBQlwkjnSCAAAIIIIAAAggggAACCCCAAAIIIIAAAggggAACCCCQToCgLp0XWyOAAAIIIIAAAggggAACCCCAAAIIIIAAAggggAACCCCQiQBBXSaMdIIAAggggAACCCCAAAIIIIAAAggggAACCCCAAAIIIIBAOgGCunRebI0AAggggAACCCCAAAIIIIAAAggggAACCCCAAAIIIIBAJgIEdZkw0gkCCCCAAAIIIIAAAggggAACCCCAAAIIIIAAAggggAAC6QQI6tJ5sTUCCCCAAAIIIIAAAggggAACCCCAAAIIIIAAAggggAACmQgQ1GXCSCcIIIAAAggggAACCCCAAAIIIIAAAggggAACCCCAAAIIpBMgqEvnxdYIIIAAAggggAACCCCAAAIIIIAAAggggAACCCCAAAIIZCJAUJcJI50ggAACCCCAAAIIIIAAAggggAACCCCAAAIIIIAAAgggkE6AoC6dF1sjgAACCCCAAAIIIIAAAggggAACCCCAAAIIIIAAAgggkIkAQV0mjHSCQNUSWL58uVm4cKH335IlS8wXX3xRMcD69eubTTbZxGy99dbef61btzZrr712yU5g6dKlZsGCBWbevHnm448/Nj/++GPFsTbYYAPTrl077782bdqYevXqlWwcdIwAAggggAACCCCAAAIIIIAAAggggIAv8N1335l3333Xe2cV9f5ss802M23btjWtWrUyv/vd74rGW7Fihfn++++L7ieqA71ba9y4ccn6p2MEECiNAEFdaVzpFYGyCDz++OPmsssuM7NmzUp1/EsvvdT079/ftGjRItV+URuvWrXKTJs2zZx//vleSOfazj77bHPCCSd44SENAQQQQAABBBBAAAEEEEAAAQQQQACBrAUUzI0dO9aMGTMmVdfHH3+8GTRokNl+++1T7Rfc+IILLjAjRowoeP+kHbt27eq9F1xzzTWTNuXnCCBQhQQI6qrQxWAoCBQqsHjxYnPIIYd43wAqpukPlJNOOqmoX+bz5883vXv3Nh988EHBQ7n66qvNaaedZtZaa62C+2BHBBBAAAEEEEAAAQQQQAABBBBAAAEEfAG9s9L7prRfcA8LHnrooeb66683G264YWpcHX/06NGp93Pd4bDDDjNTpkwp6t2e67HYDgEEshMgqMvOkp4QKIvA9OnTzf7775/Zsffbbz8zefLkgsrksxyL/rC47bbbTN26dTM7NzpCAAEEEEAAAQQQQAABBBBAAIH/x96ZgN9UrX/8/fEzZgyFUEQl081Mk0IphFxD15WE3EtcaSANchtV/wZKRXpIhswqGkhyC9eUmUpSMoQKZZ7+z3e7R/ucs/beaw9n/q7n8ShnjZ+11jl7r+9635cESCDzCEyePFk6dOgQ2MALFiwon376qdSpU0e7ztOnT0ubNm1k1qxZ2mXcZmzZsqXMnDmTQp1bcMxPAgkmQKEuwRPA5knAD4F58+ZJ06ZN/VShLHvllVcK6nYTMy4WfYFYB9EwljH0AofHCkmABEiABEiABEiABEiABEiABEiABEiABJKGwDvvvCOdO3eOSX9Wr14t1atX16r74MGDUrduXVdhYrQqNmWiUOeWGPOTQHIQoFCXHPPAXpCAawK7du2SUqVKuS6nWwBx6wYOHKiVfdOmTVK5cmWtvG4zPfroozH13e22P8xPAiRAAiRAAiRAAiRAAiRAAiRAAiRAAiSQGgQ+//xzadSoUcw6W6FCBVm3bp3ky5fPsY0DBw5IgwYNKNQ5kmIGEsg8AhTqMm/OOeI0IABT+X/9618x9WkNTIgzV758eVtip06dksaNG/v2723XyKpVq6RGjRppMHMcAgmQAAmQAAmQAAmQAAmQAAmQAAmQAAmQQDwI4JI7zpN2794d0+YQukXHYi+WF91DA2SMuphONSsngZgRoFAXM7SsmARiR+Dbb7+VSy65RLuBwYMHG2b4f/zxh4wcOVK+/PJLrbI61mzLli0zzPZ1Us2aNaVLly6SP39+Wblypbz22ms6xaRjx46GC8wcOXJo5WcmEiABEiABEiABEiABEiABEiABEiABEiCBzCWAS+49evSQ0aNHa0HAmdVdd90lJUqUkF9//VVefPFFbcs3Xas6t+d5Wh2PyHT11VfLZ599Jjlz5vRSnGVIgAQSRIBCXYLAs1kS8ENgypQpghsyTqldu3aGGFasWLGwrDNmzJBbb73Vqbg4PWjgoefuu++WESNG2NaFALsfffSRNGzYMCzfb7/9JgMGDJBRo0Y59kXHus+xEmYgARIgARIgARIgARIgARIgARIgARIgARJIewJuRDGck7Vq1UqysrI8nZ+hkI43qKlTpwrO6qxS/fr1De9ZfkQ2nMFVrFgx7eeXAySBdCNAoS7dZpTjyQgCffv2dXR7eeWVVxruKLOzs5VM5syZI82bN3fk9fXXX1ta7+3Zs0eqVq3q6EJg+fLlUqtWLWVbcJ0J0XDWrFm2fXnllVekd+/ejv1lBhIgARIgARIgARIgARIgARIgARIgARIggcwm8PLLL0u/fv0cIaxYsUJgTWeV4JXqqquucqznzTfflG7dutnmcxLqdDxbOXaEGUiABFKSAIW6lJw2djqTCUDYuuWWW2T27Nm2GBYuXCgwd7dKqOeaa65xdIMJ15a1a9dWVqMj9uk8ZGzdutUxFh5cfSI4b65cuTJ5+jl2EiABEiABEiABEiABEiABEiABEiABEiABGwInTpyQRo0aOZ55wcNT9+7dbVnCm9Sdd94pY8aMsc2nc8F84MCBMnToUMt6dOrgxJMACaQnAQp16TmvHFUaEzh48KARE27Dhg2WoyxTpoysX79eChUqZEtiwoQJ0qlTJ9s8dkLdAw88IM8995xteR3Tfzz0wPR/2rRplnXBdB9jKlu2bBrPLodGAiRAAiRAAiRAAiRAAiRAAiRAAiRAAiTgh4DOhfDzzjtPNm3aJEWLFnVsaunSpVKvXj3bfC1btpSZM2dKjhw5LPM5ecjCuZhOqBrHDjMDCZBAyhGgUJdyU8YOZzqBI0eOGA8Ha9assUSBhw1YnyEArl2C32s8JNglK7eVx48fl+uuu872dhJi3K1evVoKFCjgOG24mdS1a1fbfIsXLxb462YiARIgARIgARIgARIgARIgARIgARIgARIgARUBnfh0HTt2lPHjx9sKa6G6N2/eLJUqVbKFDaEOse6s4svpWPk5ueHkbJMACaQvAQp16Tu3HFmaEtCxqNO9FeTkGxsIrSzqdPrRvn17mThxotZDz8aNG+Xyyy+3nTUdlwRpOu0cFgmQAAmQAAmQAAmQAAmQAAmQQAAETp48KTgwD/0pXLiw71p/++03Wbt2reAwH/VmZWUZdcIzDN5zEcohb968vtvxU8GhQ4cMzzyIQ79///6zYSXy5Mlj9O+yyy6TIkWK+GnCVVlwOnbsmOASMPqQaD6uOs/MSU8AlnKVK1e27acbN5M6wh/i040cOdLyDAwX72vVqmXrIQuX7qtUqZL0fNlBEiCB4AlQqAueKWskgZgS0PGNrWtR9+KLL0r//v1t+7tkyRKleb/OQ4qbhx6dh6gnn3xSBg0aFFO+rJwESIAESIAESIAESIAESIAESCB9CEAMgkea//znP/Lpp5+GxXvXveRqReObb76Rp59+2jF2Fcq/9NJLhhcZpxAVQZPfs2ePvP7664L48U6pT58+ct9990m5cuWcsrr+fMeOHYZHHnjKgRXT7t27z9bh5uzAdcMskJEEdu7cKU888YRYCfGHDx+Wa6+9Vlq3bq3FR+cMzOly+d69e43ztS1btijbRBgbfFfpuOLU6jQzkQAJpBQBCnUpNV3sLAmcIfDYY4/JkCFDbHE4PSAcOHBArrjiCssHBFSOlxa4rixZsmRUWzoPKW4etnft2iU1atQIe1iPbNTJjQDXBwmQAAmQAAmQAAmQAAmQAAmQAAmAAA7q3377bRk4cKAlEK9C3dGjR4147Y888ogr2LCwQwyqpk2buirnNfP06dOlbdu2rovjXf6f//ynlnccp8ohjkIwWbBggWVWN2cHTu3xcxKIBYHXXntNevXq5esczumCOsLHwKIuX758AmH7+++/l+3btxsWsEj4/sB3FoT0iy66SLKzs2MxVNZJAiSQIAIU6hIEns2SgB8C+OGuVq2abRX48cZNNfzQq9JTTz0lDz30kG0dMNuH4Bdy22HOHLRQpxN7z40rTT98WZYESIAESIAESIAESIAESIAESCA1CcALzYgRI+Tuu+92HIAXoQ5hIBCvHWEivKYXXnhB7rnnHq/FHcuBweDBg+Xxxx93zGuVoXnz5jJz5kzPYgDcgLZq1crWzV+obQp1nqeJBeNAQOe8Ct2Aha1dHDunszx8H8HzFbxJwU2tU3rwwQfljjvuMFzXMpEACaQ+AQp1qT+HHEEGEsBDd5MmTWT+/Pm2ow/d1kPekNgG3/n//ve/DbcbTskuiK3TAwbqdvOwrfPgA4s6vCjkyJHDqev8nARIgARIgARIgARIgARIgARIIMMIwNKte/fu8s4772iN3K1Qh3dxCIAQAlUJ9fXu3VvQD7jWw6G7VYKl2fXXX6/VT7eZpkyZIrjoqko4J4BlEN6rc+bMacTUMruhNJfxGn7is88+czW2559/Xu699163w2R+EogLAXyfdO7c2batq6++2jijs7NymzBhgnTq1CnwPj/wwAPGOR9iPTKRAAmkLgEKdak7d+x5hhOACbyVtVwkGjyIwxc+Hr4nTZqkRc7pgVznAYNCnRZqZiIBEiABEiABEiABEiABEiABEvBJAOJYs2bNbF0sQmRr0aKFXHzxxYYbuZMnT0qpUqWUXmRU3Vm0aJFceeWVUR+hrvfee08aNWoU9hlCTgwdOlTg0SYymd3c+Rx6WHHEpKtatapSfBs9erQhOOTKletsmRMnTsjUqVPltttuU3bDyUoostDcuXPlhhtusBwSxEyE8mjQoIEUL17cEDYgMBQpUiRIDKyLBAIhsHXrVilfvrxjXTgjs9pDocLYZ+3atXOsy0sGfJ8sXbpUihUr5qU4y5AACSQBAQp1STAJ7AIJeCUAH+9wuRF0ws07BHe2uwmk84BBoS7omWF9JEACJEACJEACJEACJEACJEACkQRg6dalSxcZN26cEs4zzzwjd911lxQtWtQzPLTRpk0bmTVrVlgdOCCHgHf++edb1j158mTp0KFD1OcffvihIS4GmaxiaS1ZskTq1atn2dTatWulevXqUZ/ff//98uyzz2p1ceXKlVKrVi1l3jp16hiefSDQqcJraDXATCQQRwIQsRFP0i6+IrqD74DVq1dLgQIFbHvXt29fGT58eMxGQLEuZmhZMQnEhQCFurhgZiMkEDsCTrfVdFvGDcDff//dcI8xduxYyZs3r21RCnW6ZJmPBEiABEiABEiABEiABGJDANZAOEgM/SlcuLDvhuAqHwf2iC+FekMH6nhfuPzyy41YOE7vCr474VDBoUOHBB5GEDd77969AgEF/Tz33HMNywfECHI6MHXTR1hFIV4QmOzbt8+w/jl27Jjxd7ly5QwuZcqUcVMl8wZMwMo1HQ6uP/nkE8OCzm9CbLq6detGxY5auHChwO2dXbJymQkLv2HDhgUmXKGdO++8U8aMGRPWHd2YeCrPObqWf9gnEOFUsbXgKrRnz54MY+F3EbJ8XAlA4EccOKc0b948ady4sVM2ibVQhw507NjRuHjPkDGO08EMJJB0BCjUJd2UsEMk4J7Apk2bpHLlyu4LRpTo06eP8ZKgkyjU6VBiHhIgARIgARIgARIgARIIjgDEoTVr1sh//vMfQXyr2bNnn63cbaytyF7Bvd3TTz8ddcCv6j2sYuBav1ChQsENTqMmCGWjRo3Ssu7p1q2bEUvsL3/5i0bN6iwQAxFjTMcC4sYbbzQOdK+99lrP7bGgNwIQl2vXri1btmwJqwCC1RtvvGHrKcZNi6r3bp24VKE2VHHeEYd9xowZRqy4IJJKTMR3A8R3/O2UVGIbyqHvJUqUsC0O1v/4xz+i8nzxxRdKd6FOfeHnJJBIAvh9hZtcp4TvGfwuOQljR44ckWuuuUaWLVvmVKXvz3UuD/huhBWQAAkEToBCXeBIWSEJxJfAzp075V//+pcgWLTfhFuyb7/9trRu3dqxKgp1joiYgQRIIAMJeLFsgFUAbj/HKp1zzjm+q8bB8PHjx33XY1UBLBLs3C27bRgWIKE+o+5EW3647X+m5uf+8TbzQe8fHPKaEw6PuYe8zU2QpfDMj+f0gQMHWlbrVahDXK/nnntOHnnkEVddxrvDtGnTDLdg8UhWFlNObSP2Nrg5HaKa6/HKBHXcdNNN8uabb0rp0qWdusbPAyKgWhuw/IQ4lTt37oBaEcOCE/Wa06OPPmrEW9NJOKiH60mI7aHkdd9atadqA32GWz7d73KV1Q/EBYihVgkC3xVXXBEllr7//vtaYocOP+YhgXgRwHqH9axTwv7F3ipZsqRTVsHerFKlStQeiSyI31a4mkX7sJLHew2sVB9++GGltaqq4aAvADgOjhlIgAQCIUChLhCMrIQEEkNg48aNhpuVoNPgwYMFf+z8xlOoC5o66yMBEkhFAn4tG/DChjgeKhdBQfFwOljRaad79+4yevRonaye8riJaapqYMeOHfLll1/K4sWLDVcvu3fvPpvNb92eBsRCWgS4f7QwOWYKco3Dcqh///5hbQZ9iOw4IGYII4CLHHAZB8swp+RlriDMIua1nxv+ui71nPpv9/lbb70lsJDzmu69915DjNSJiwVRtEmTJr5/m3F4q4r35XUMLKcmgItEV155ZdQajgV/lVAHSxo8J+mkIEQ0p3ZUbbh1hRcp1EE4AE+4lbVKc+bMkebNm4d9rGtp5DQmfk4C8SRgFatR1Qe3MSb3798vsF7Hby7czOL9xZxwyeP222+XXLlyKYc8ffp0adu2rRaOr7/+OupigVZBZiIBEkgYAQp1CUPPhknAHwG4fUHshVgluL2xu7FLoS5W5FkvCZBAKhAIyrJBdZgS9PiDEOpiHU/Bq9AAt29PPPGEbYB3r3UHPQ+s708C3D/Broag1rjVBTAv4k+wI8zc2mDVBQEA1kI6ye1cWcXMCrWF+nr37i3ox+HDhw0XkFYJ38fXX3+9Tjdd5/n888+lUaNGynIQEOCCE/HHfv75Z8OSzXxZw1wInzmJfRAuGzZsGGbxZK4DwhsOSUuVKiWwIIKIGuluMZQfMetgOVW0aFHXY2YBfQJfffWV1KxZM6xA0HHfQpWrhLoBAwYI4ljpJNVzn278N536kScIMVAl1K1YscLy/AHfJe3atTMsbM2JQoHurDFfshBwc84Ga+1Bgwb56jp+RyDcLVq0yLBYxe+PU1q5cqVx0dMpublE4FQXPycBEogPAQp18eHMVkggUAJ2QZojG8ILNmIl4OUVgc8RSFv3ZX/ixIlGIFpVylShDi8o6ZSKFStmBL5XuZyzckGGgxqz9Q+sOvPly2dgiacLvyDmomzZslGxGnCAvH79etm6datxMAV3OfgbB0HYR3BXYT5wgSsK5MXtOKeEui688MKweC7gjBcCHJDCKih0ew43vvHijviTOAwKpVOnTsmPP/4ov/zyi1Nz/DwgAnBdFZoDP5YN5jUb2jfxFuqwVnXXzkUXXST4jkCKp1CH/qGf5oS9c+mll551X4U906pVKy1rB7OIoao7oGXCaiwIcP8kfv9YLU7sK/zG4BkAv2UQQiJvdqOsWfyJfAbgwg+WAFwVw0UdXDTi2aNZs2a2FxEgRiB+Dp5P8JyCZwr8XuEZAnMKC5jIBDdaFStWNP4ZB4OwRIpMqOu9996LEsfwDjJ06FB56qmnosqYxYYg1onO7+QHH3wgiAsX+RyL+H1//etfowQ7c5wtMx/z7x0EF7w7RSY8L4MJXPtFJsTfgninEgjNlx/x+bZt24JdNBlam/kZXjVneJZ343kGz9eIcxf5/BHCGzoUVwl12EMLFiww1qFq7Zv3nCrGHVzUzZw509j3fp5TzHsm0luD2T0fxgo+sGoPJfPvgVWMO/Qd70DmMWI/oN94f4p09dqjRw8jPqCOFWuoH6h7+/btWu9VGbr0U27YOoJSsgzqp59+MgQwq8se5n62b9/e8OIRpOt+NxysfqvMdbi1pHXTPvOSAAnEhgCFuthwZa0kEFMC//73vw3XlE5p3Lhxctttt0UFpobIghtvTq7W7Pxtw0y/U6dOtl1wc8Nb57Da/BLjNPZYfR6EOBSrvrmpFwdBEIxCAhvKunFBZiU4xNOFHw7qdcQxFRe8jOJAyRy7a8mSJcbBDF60nRJePOFCCcJBKOEFFUKbVYoUGnAAB9cV/fr1c3wZwCEUrIbMcSGc2nMaAz/XI2AWGfxaNiRi30S6KoIrF/PBjB0F88FlrF1fmuOX4CUZVhGhFLl3PvvsM1dWG88//7yxX5H8HIDprRjmMhPg/jkjdCdy/9itSIg7RYoUMbLYuRWkUBe/fR06aMelkC5dugie5VUJB3R33XWXraUWDttxsB6ZQvOONtq0aSOzZs0Ky4LnIwh4559/vuXAJ0+eLB06dIj63OwCzM3vTWRFeD677LLLjH+2sqZbvny5rUUBBBfEAos8cNlR1mEAACAASURBVB07dqzhVgwJz5IQBnAJC2IDyqhc+/Xp00fg3tPuQBYiD8Ruc+wxtAGBD+9c+D22mpP4rbD0aQmeZQoVKmTEz410ewmxG0IU5mvPnj3GesZ6gXANgRbPGCVKlJAGDRoYrhrNz9d4RoIVWOSzUmhvWrnZNFuUYp7RLhJiiKKt0NpRXXwyu47183xvfm577LHHouLmmUVjjA8cIO4jDmnx4sXPvheqLuTiPRzvLRgHBHsIluZ9Om/evKhYlaHvA7Sxbt064yIIvhd++OEHgw3ax6UBXLxCXEfzRUg/HNJnlafHSFJFqMOerV+/vmP8OMwKvnPmzp0bdpYS79mCoI3fF7sUtLVuvMfI9kggEwlQqMvEWeeYU5oAXgLx4up0y2fhwoVy9dVXW44VwhhiL6huTpsLWYltKhcjkY2lo1CX0ovHovOZ5oIsEgMeyvHSPGnSJNfTi+DxcHeBl3A3Ce4qIJZbuUqyqgvumv7v//7PCCrNFF8Cfi0b7HoLS1Qc/PhJODjB4QcOncwJ1hbDhw/3U7VRFgeZugKfVWM4CMLhVWSwdTcvkXgpvuGGGyzHA0FhyJAhBgccOoEL9mdIjPANghV4IsD9kxz7x2ryrMSJUH637hQ9LRIWCiMA7xedO3eOooLvS3jHgNjmN6msZlCn0zsE8li5zIyFu0GVsKH7jgGh4Oabbw5Dhfej+fPnK0U31WVIiD4QGaziBZkrV1lL4fNVq1ZJjRo1/E4ZyysI4Dm+atWqYe/GeD6/5557jIutw4YNc+RWp04dI1ZUyNLUqYDqwiq+J3Ehy+7gHFZzEMfNCQIuREVYCAaZrFwZY+0jJqVVslrDTnG4IuObggfiBkOUg1WP09kF+gM3sj179jREcyYSiCcBq4sWqj7gNwF7vUCBAvHsYlRbVpcGzBn5/JbQKWLjJOCJAIU6T9hYiAQSR0D1gB/Zm/vvv1+effZZx07ipbNatWq2+awOUFVuPyIr0n2JRjkdizq4F4A7Tj68O06tVgY/LvxUDejMoVbHbDIFEWvLXP1///tf4+acn4Q9glu6uvFHcHO9devWnpvUOQjwXDkLKgkEYdkQD7Sq29O4PY54OsmSVDeuzdYNdv20i8eAQ7aXXnrJEOjcuFhKFi7p3A/un+Bm18/+seqFyqoKvzPmQ1Ue9AQ3hzo14cAQFj6Rl3nuvPNOw41cUG62VAfydiJWZN9V7xGwupkxY0aUNw+dcavywHIHrvXMLMzuK53qVR1kRlqah+qw+q5yG3tPJSwyTpDTTHn/XLWOMcfwGqIjDplbhitVWNg5JVw+wV7Be4k5oV28q8I6zPy+Cg8guDT1yCOPRFXt5n3ZqV+Rn6ueC5EHFnz/+Mc/ojyrwLUrLhJGJryDQ5zEhSurhFiWENrMCRamOp5KzGXAH+4EeSnR7Wwzv1cCuLQC8TpyP6vqw3s/RLpkuQDoFJqAz29eVwXLkUDiCFCoSxx7tkwCngioHoIjK8KLM1y4OCW8kOKlf8yYMZZZrdxfBi3UOd3mRgeDfvl34pPOn/t14adiA6Eulq4vrQ5WvM6T1Y3RUH14yYbLyfz58xvxRB5//HHLpnT9vzu1if0IV3Fw9ffxxx9bWryaY2F4HT/L6ROIh2WDfm/UOVWxQZLtOxMxUa655pqwda37AmkXm5U3sP2untiW5/4Jhq+f/WPXA6uYw2axTnefBjNS1qLaM7jBD6tpPB8ElVTP8rBEglWyTlJd0Ap6rajEQN1nrtAYVHF8VMKZVVwucIKLRd0EsQOu/MwplmKMbr/SNZ/VJVa4qnQK86BiYhej3Zx/165dhpWkSgzEO0uvXr0My36sn5EjRyrxwwL15ZdfjtklVLj5RKzGSPe2oc7ApWu5cuWM+HIQ71QJwgQsQjEmqxT5XeCVfaj+ZBND0nXvcFxixIJFfNHZs2c74oC1LLxKYV8nS6JQlywzwX6QQHAEKNQFx5I1kUBcCDj9GOMBAu4zdF8oH3jgAXnuueds+66yYtIR1uCir3///lpcdIQ/N/VpNZqhmTLdBRmmHQeejRs3Vt7yhFiGgyrE8DMnvOzihucdd9yhXDmIoQIRwiqhzVtvvVX5sowXdRyMnXvuuWHFETcPhz2qQwAcruLFgim2BOJl2eB3FDjoQbxDc3JrBeC3D07lESMGIrM5Pfnkk4b7WKcEKxLc/o5MX3zxRVSdTnXx8/gR4P4JjrWf/WPVCxw0lypVyrGTQYsvjg1mcAYrV1axsI5WPXu7sfxSCXUQFNHXvHnzBjKLKiEZrspV8fGsGlTFuFMJZ6rvKy8XXlRuESnUBbIclJWo1ojKKhjPGpUrVzYsUvEei7jUVhZ3eJeG2OSUEFMXl/q8CIKwdoOFXaw9xeC9D+cHVmKh3Rhh3YaLA07WQ6rvAnhziIzXCBf+eK/BmOFKFqKo1YVh5MX3Eb0kOK1Cfu6VAN7t8d5vFQvWXG+yerRxOhvk85vX1cFyJJA4AhTqEseeLZOAawJ4mIDLPLsbP25/jF9//XX55z//adsXlVCnYz1lDjrtNFidmHe67tGc2srkz+mC7Mzsz5kzR+naBg/qf//7322XCG60q1wJOt3wxj6qW7duVN1Oh2L79u2Ta6+9Nupl103MlExe837HHi/LBj/9VB0uJtv6wHcP3ClNmzbt7FB1rWRVrs9Qyfvvvy8tWrTwg45lY0yA+ycYwH72j1UPrLwqYF/BAskcw9jts2Uwo87MWlTPw7GI+wa6KqFuwIABxvzrJNXhvJuYozptIL7Yv/71r7CsbuO9bd68WSpVqhRWh8qdPmKdwVWfWWSEpwi8K7kRU1TCEYU6ndn2lgdCT9euXS0LT58+/aw4ZM6E+MAQylSWZE7P9OZ6vLjRxzMaxMCg3Ng6kdu7d6+UKFHCKVvU5zt27NC6zGHn9QCV4vnv+eefN6z3ItPSpUulXr16yr653euuB8gCGUvAKs6qCkgo3iJ+3/wmXMI9efKkZTUQsFXnBaoCqmfDyHx8fvM7YyxPAvEnQKEu/szZIgl4JhCLgLFOt3DQWZVQp4pponowgMsanReDyADUKkhBxyfzPBEpXJAuyEQgeOMgxnwIiSl14+5JdVsa1qy4OWoVq07FXlfMtnKZ+c0330QdPqXw8ky6rsfTssHP4FVrS9d1k5923ZRVuS/r0aOHEW/J6ba0SljHDViI3G4OT930l3n9E+D+8c8wVIOf/WPViw8//FBuvvnmsI/hBg3eCxAfzWwJwYOe4ObSqSaVm0Zd6x6nuiM/Vwl1blxrq55N8FwDV4RBfTerXP4jPlDNmjW1h6tyaRl0P82dUYmLCxcuNGKaMQVPwCosBJ7L8e5YsmRJ20afeuopeeihh6LyfP311wJBzS69+eabgmcZL64e8b0KS+mLL744eCimGvG+c9VVVxmuK3///XfXbcEV/w033GBbzs61/6uvvmq4AbVL33//vREzPNLCEZcUENuPiQSCJIBzLLz3P/HEE47VYt9AjIc1rt+E3yJc9o2MP2uuF78Tn332mVacV6uLjOb6+Pzmd9ZYngTiT4BCXfyZs0US8EVAR1jTfRnUEdvQWdz8Ud10Ux0mRA5Ox/WaKu5KZD1uAsf7ApzGhemC7MzkqjhYxWK0Wg540G7YsGGUlZvd4ZHqIMHJXWaofSvLh8WLFxsvtkyxIRBPywavI1BZNDiJxl7b8lNO9dulc1Pa6raozgGan/6yrH8C3D/+GYZq8Lp/rHpg9TuIw9Z8+fJFxZvlQU9wc2lXk0rcNlvewOILB/vLly833Evi4tHPP/9sXIhr0KCB4SkAIqtushLTdZ7d0YZqXcI66Z577tHtgmO+yDa8rEXV76TKos6xMxoZVEz5DqMBzkcWq3djXXexVvvg/vvvl2effdayZ3bvwbj0gPeEAgUKyI8//ii44Bd5QRAVBykCqDo6b948adq0qXIMcJ8PrwSIt4XfhE8++cRwc6lK8IYA9/1WySqEhZtLVaq+gg+eJWItZvpYfiyaggSsxHnVUNxeDLHDobo0Epnfze+Fyq1zZH3J5mElBZcLu0wCcSdAoS7uyNkgCfgjYHVr0FyrbjwFVbyTyN7hARk3ecuWLRvVcZ3yOn3RcXupU48/sulfmi7IzsxxUDfAVQcDdlafkfl13f6FViZdKcV/j8bTssHr6FTWZkEflHrtW6icKqaprjXpzp07pXTp0mFd0LXE89tvlvdHgPvHH78g9o9VD1Txid977z3BvlRdRPEijgQz+syqBUJc1apVw6xKcOsfwtfgwYMFllpOqU6dOoYoULFiRaesxucqDwE6sXhgNdemTZuwNuzeGbQ6o8gUK6EOloOwWoCbsSCTSmzgb1aQhKPrUj2Pu/GSgRpVz1J2755TpkwRiL2RCRZgaFvlTQYXXzt16hRlTeP2sqAuzY0bNyrj7OGCH9yFXnrppVFVwbINZw2wuI5MdheBVUIdxoVLBaozBNUYrARTetTRnXHm0yHw2muvOVp4huoJ+kKs1cXbyH7Ds0H//v1th6N74d7td6EOQ+YhARKILQEKdbHly9pJIHACqhdqVSNObiZw+NmkSRPH4Nd2sSZ0bgWhb3gZ6NKli5IFTPZh4h8ZbDoyc7K5cQt8YmNcIV2Q/QlYFSsOblXwcq2b8HCMg5fRo0eHFXEj1MHqCcHncbClk1RCHWN06ZDzlifelg1eeqly4xqLg1IvfTOXeeyxx2TIkCFh1eAQqFmzZo5Vqw49Q2UR4wEuAXFLHbEjf/jhB6M+WJjgkLpVq1Zy0003WbqjdWycGTwT4P7xjC6qoJ/9o+qF6pKV2bpIZX1EoS64+bSrSXWRCN/psHKMdAnn1KMPPvhAGYs3stzRo0eN53A8v5gT2sWzN75DzW4s9+/fb7iiQ2yvyBSLOGyxEupisaat3JBRaHBarf4+D8LiWDV3Vt4Jdu3apYzb9vbbb0vnzp1tB4N2EP8uUgjr1q2b4c7byRW4LikrbzWw9EO4iZw5c1pWhXccWBw9/PDDYXlwJgBPCKr3FpVQ58Vq9a233hKwMCenWN66TJiPBMaPH+8Yiz5E6YsvvhBc6Ag66QqF8+fPl+uuu86yeVzKvPfeex27p+u9x7EiZiABEogbAQp1cUPNhkggGAJ2PuAjW7jjjjsEBzwXXnjh2Y+OHTtmuLbALUGd5BTAHi5BEHjeKeFhAv0xx++CSHHbbbc5inRuXAA49SNTP6cLsj9nHgcmjRs3Phvb7aeffjJi8vz97393tTySwaLOyRWNqwExcxiBRFg2uJ2CUNwRczkcwuhYXbhty2t+FUe7CyCR7UTGLw0FdIcoh8MuncPrESNGSM+ePQOLmeSVRSaV4/4JZrb97p/IXqguWEWK+xTqgpk7L7WorNRQj5f4Vyine8kNwkONGjWU36dYH4gvBfd4OIwfOXKkcmh4X3j55ZcD/55NJaFOZanqxvWflzXDMmoXrG7FUQhbt9xyi8yePfssUisxF7F1//GPf4ShdyO0qTwFoLIg406rLiW6efayEvpwaRAuMyOTSqjzEgdS9VwbiwsA3DeZR2DWrFnSunVrrYFj7Q4dOlTwPOQn4Xc1Ml4rzh10rUwhmONiMH5/QwnPhYipCQHbKbm9FOxUHz8nARKIDwEKdfHhzFZIIDACumbu5gYRcB1BpPfu3Wu4uHGTnOJUqFya2dV/4403SrFixQRWEjoHrKjLKUaAm/Fkal66IAt25lX70ElQVrmtddpfoV6jPRyCQXAwJ7cHEcFSSO/aEmHZ4Iao1W8BXBXjUDdZkurmqM6t81D/VfumUaNGsmDBAldDROwm3KQtXLiwq3LM7I0A9483bpGl/O6fyPpU1nljx46V22+//WxWCnXBzJ2XWlSW83i2MD8v4/8HDRoklStXluzsbMFz+IMPPmj5TK37m4DDQzyj4xKd24R1BQu7yANJt/Wo8qeKUKc6BE5GC/cg5iSZ6vDi4cKq/zprTfX9iPrcxs196aWXomI5Bmk5prpMaCWyWfFQWV/jghSepSL3uuo334tF3ebNm89epAz1i0JdMu241OyLTriWoEdmZ7VtFVfTqg/4bcZvPi7VTJo0SburQX6naDfKjCRAAr4JUKjzjZAVkED8CejEdAuiV3jAhrBn5x4D7agOfoJoH3W4jeMVVLvpVA9dkAU/m15ibsHNzc033xzWGbibgmsLHLbZJdWLq5MwGPyoM6vGRFk26FKGq8fq1auHZU+2WJ4qV1Ju3I1FHoh5tSoJQcJtcgSFL1KkiC5m5vNIgPvHIzhTMb/7J7IHqmdHuHWC6G3+DaJQ53/uvNYAV/Fdu3a1LD59+nTDpW/kIfmhQ4cMoQzeKyKT1cG6qpH//ve/gvhVbtIll1xixLJ2eo5xU6c5r4544lR3rNc0XDBXq1YtqhtuLqU4jYGfWxNQWbghHly9evVcYdNZayqrZNX3qFPDKgu0oKwvVZf7vMTBU+0bKwud3377TWrXrh0Wf8/LM6mKC4U6p9XEz50I6IaOcarHzed27zt2Vuxu2rDLi99m/DYFHYc1qP6xHhIgAWsCFOq4OkggRQnAFB5m77FKbm6B4jCpQYMGnm7hOvU/8qa3U35+Hk2ALsiCXxUqcdrJxZRVTEccrN1zzz2WncT+QjzJyPgxDA4d/Lyaa0ykZYPTyKwsLJMtDsGUKVMEFz7M6emnn5aBAwc6DdH4XHVIBHEyMqYpXE6FDq/xQoq9iANvVXLjnkqrk8ykJMD9439h+N0/5h5gL11zzTVRvyMqa6tYixr+yaRvDSoLYowWh+N4BihZsqTt4K3eDXSsfd58803DxZaXCxE4kITFwsUXXxz45OiIJ06NxnJNwxKxVq1aURaNupcdnfrOz50JqH5vvFiS6Ky1oGKxqSzQvAhbKjpY71iTZutYN5ekQnW6qccqL3gVKlTIeRL/l4NCnTYqZnRBQPUd4aK4p6xOe27p0qWuLxO46UiQrnTdtMu8JEAC/glQqPPPkDWQQEIInDhxwrh1+84778SkfbcBdK1eVP10DgcOcOfD5I8AXZD54xdZWmWV4PQwHqpjzpw5Ahd8kQnxG7HeS5UqFfYRbgR36tQp7IYqMuDQDv0w+6wPdpSsLdGWDXYz8N1330nFihXDsiTbzUnVwSgugOB2Z7ly5bQWmNMlkHbt2snzzz+vrM/uBXjVqlVGPCam2BHg/vHHNoj9Y+4BYof169cvrFOIzdq/f/+ojsZS1PBHJf1LW7nDWr16dZQFtYqGyoMC8jm5kFe5Rw/Vj7inDRs2lAIFCsiPP/5oeNpAHKnIhO93WOTBPVeQSUc8cWovVmsaVkQILRDpLhTPhBDB+YzmNDPBfK7yMOAUYz2yZdXeUT3bB+XiMah6VARVFwN131PM9bmpBxfIYBEYeUlK1/Wu3XsSLeqC2SeZXEsyCnWYj7lz58oNN9wQ+NTohtYIvGFWmJEETp48abhlhcep7du3GxeX8HxkTllZWcbF9HPOOScjGbkdNIU6t8SYnwSSiAAeinFIieDlQSU8yCN+nMqFi1MbEOuuvfbaKFHBqZzqcxwg4cscX+pM/gjQBZk/fpEvrTiwirTocWP5qYpLEWoDAdrhqgcCBQ7DtmzZouy82xff4AhkTk2JtGxwoqyy6HQbe8SpDb+f43ekadOmYdXg4Gz48OHaVasOskKFX331VenVq5dtXd9//73hxi0yHqrbfmh3mBnPEuD+8bcYgtg/oR6o9hHcwEI0z5cvX1RHYyVq+COSGaVVQp1b63nVhSA7Sx2V5SZo43sSbZcoUSIKvtUlIi/u9ZxmNlmFOogY1113XZSVKsajK6w6jZ2f6xHAgeBll10W9lsP4RiWpJEX4KxqxDts2bJlwz5WuafXzefUc5VL+6As6iA6Ym2aBXUve9Ptb4Eqpqrb768hQ4YYITXMiaKD02ri504EklWoQ7+xT3HhI6j08ccfx0T8C6p/rCd9COBZEHsL57ZOye6yCNy39+zZU44dOyZvvfUWxTwRoVDntKL4OQmkAIGVK1dK586dfbuexI1avBCrDm50MeCL9uGHH5YXX3xRt0hYPrxYTZs2LeqA11NlLGQQoAuy4BYCRPHnnnsurEIvsSlCLqbc9gwPOYgnFPSNdbf9yIT8ibJscGKLG2uRB09WMUOc6orV56dOnTLc7EVaXbi1ZFO5QEKf3cRxUQke+J2BRWos3LTFimmq1cv9433Ggto/6AG8L0Awx++GOdnFb3J7OOt9pCwZSUC1b9x+b6piG+I3AheMihYtGtak6vcEGXRiq6EdxL9D/F1zCtq9cDIKddhXf/3rX2XWrFlRixhxhyGSMMWPgJU7cCfX8uYeqqyOVZaoqu9H1KPjXtbcniqunpv+OtFVfZe4vdCl8iBiJyaqLoW4iadtJbhC+C5fvrzTkPk5CVgSSGahDp1GmBKIHUOHDvU8i7B+v++++7S9lnhuiAUznoCXs2croQ7f+40aNTp7CR7nanh3z5s3b0ZzplCX0dPPwacbgeXLlwtuxj777LPaQ8MBzt/+9jfDHZ/q1qx2RREZYckwefJkI7B9pDWDqk5YEuHlHl/UfoRCr/1N53J0QRbM7I4fP17+/ve/R1UGq4QqVaq4agSHCtdff33U4alTJXCRgXh1TLEnkAjLBp1RqQ6Tgjzc0emDUx6V20kvN8VVQh0e9PFbF3nz3apPVq7gEO+pdu3aTkPh5x4JcP94BCciQe0f9ED1++/kBpFCnfe581tStW/cfldB6L3llltk9uzZZ7tjdUCiEgvcCG07d+6U0qVLRw07yNg4sRLq7KxK7ebRShRCmffff19atGjhdxmwvAcCVu6uIVA7eYmBYA132JHvq6q4v1YuHt242ty7d6/x3hDZHkTvZs2aeRh9dBF45YDrfHNys+ZV3yOoy85CDmzatGkTJWCDDZ5dc+TIYTs2lQtelVVjIIBYSUYReO+994xY1vFMVhdk7PoA0QLfAyNGjFC6mI4si9/2hx56SG699VYjLAYTCcSSAL7jEaoFRhluk+o5dNu2bcbZb6QHKTe/p277kSr5KdSlykyxnyTgggD8BP/yyy+yY8cOw0/w77//frZ0njx5pEiRIsaPOawyEHMi1gn9gKsQ/I0DICS4tEQ/EKsIB67x6Eesx5ms9dMFmf+ZUVnloFYvcROwF2688UbXFrCXX365UYZuYf3Pp04N8bZs0OmTylLCizsjnba85sFDPGLHwTLanLy4LlIJde3bt5eJEyc6HviY24YbDRw+m9OoUaOke/fuXofJcg4EuH+8LZEg9w9iRURaIegcHFGo8zZ3fkth7nv06CGjR48Oq8qtUIfCOuJWUJZBKnfeQX6/qsYCK0Ndl4bgoRqrl98S1IVDKhyMRqZx48YpL3P5XRcsr0fAyhIZz0iIu16pUiVlRRDNGjduHOXS3i7ur9U7gc66t7JEdXqWgxUnDvBhuYfvClht2l02UrnoBAB4JIAIgPMAq2R3GKsSL8314HMcvEamwYMHGyKflVj3zjvvGN6BIhMEFlz0YiKBTCMA0Q7neLgQg//Gdxy+BxDjC79/F110kZQsWTLTsHC8CSKAtde1a1fBd7WXFCnU4RKNXbx4L+cGXvqVrGUo1CXrzLBfJEACJBAQAbog8wcS5v21atWKqgSHPLixmjNnTu0G8OKMulRWpjVr1pQuXboYB6uHDx82rCqsfH7DBefTTz/tSqzQ7iQzGgTibdmgg111Q9rJOkan3iDzbNy4USAqm5PdgZdd2yqhDgc2iLvpdDPbXK8q/oMXkT1ITuleF/ePtxkOav9YCX4LFy4UWCjYJVih4gDYHIsVAh8OiPPnz+9tYCylRUBl4WbnptSqUh2hDjHW6tatG3ZpyIsrb9X3tBv3xE5ggvguUVlMebHyVl36QP/5e+I0i/H5HKI21rQqTZ8+3RB8srOzz3782WefGe5bVc/kdgIRDiwhRkW690bFN910kxE/PvI56OjRo/LJJ58Y1q6qZLeGrKz4nGJR4T1h0KBBUc3hwBReb7DfzTyQccWKFYaYFxmLG5/pvPdYWdWhPC5xgQ0u6YYSXP6hn6qQGV6fHeOz2tgKCZAACWQGAXyvDxgwICr8i5vRm4U61XtGZF1uLMDd9CNV8lKoS5WZYj9JgARIwCMBuiDzCE5EVMHeURseHvAyC6tQ3YRbtA0aNIiypMODy7vvvqu8gYoyuK2Om6iRCSJe//79dZtnPhcE4m3ZoNM1K+uH9evXRx0I6dQXqzyq7xtYwOEwzG1SxTvxYgWh2sc8WHU7G/r5uX/0WUXmDGr/QMyGC7LIBNd8uXPntu3gvn37pEOHDlF5ELfs/PPPN/4dL9kQ7a699lpXorl3MplRUhVHR8dKx2kdqVwOBWWxrPqe9iKCWc2wiolbK0PVWHHJBfGA4OFDJyEeXevWraOy2rkC1KmXeYIl8Nprr0mvXr2UlSI+LZ4hcuXKJRDurEIz6AjNqksV5kax5/A9CiEKFjCRlrLmvE4CucqbAso77TOr9w5z2/A2AA6wzsG7iBUTN27HMeb69etHuTMLtQuvIoi1jX1pdtEbOWlu43MGu5JYGwmQAAmQAAhYWZG7oRP5HBoZm05VFy4o33bbbW6aSZu8FOrSZio5EBIgARJQE6ALMm8rAzew8fIc6TcbDxoQ6dz6glfdbIXgB8u5YsWK2XYSL7KquCfJJtJ4I52cpeJp2aBDYM6cOUYsUXPyIlrptOU1j1dXe1bt4SEelj3mPeh0MKWqS3VIS6HO6yzrleP+0eNkzhXU/sEhadWqVbXiA7vv5Z8lrOKe+akz08uuXbtWqlevHobBbawOVVxO1VwFdREiqHqs5l5lSe42LitcBt58881hTbj5DVBZZaMy3dhbmb6u4z1+K/ekOv3AMwaszfLmzeuYHS41nSyUnSqBoPXBBx/YvgeonoVQr87zkFd3++Z+Q+DEWCO/QLEM+gAAIABJREFUm+zGht+zevXqef4dmj9/vuHek4kESIAESCBxBKwuCrvtkeo59LvvvpOKFStaVpXJMUop1LldYcxPAiRAAilGIAi3Qaqg4n4O6ZLdhR9uoeLhINL1C15W4QrT7qFCtTzwkn3ZZZdFvbC6EdpUQdbdHuCl2NJNaHfjadngNFArN0s6buyc6g7y83//+99R1p9+LD/xcgBXsYjNGEr43oHwVqhQIe2uU6jTRhVYRu4f9yiD2j8q4cR9b5xL+HkGcK49M3OonhXw3AG3o7ox2VSxqVSHHbr5nGZCZbGsIyA41Rv6XCVeuj28UT0H6/5+rlu3TqpVqxbVXVyUGT9+fJTrQN1xMV9sCcA6zK0l/2OPPSYPP/ywK5f2uNR3zz33yKRJk1wP6NVXX5WePXs6tqd6FkJjeAcYPny4Y7twu/nyyy8brsvcJrQxZMgQOffcc90WFcT/+9vf/iZz587VLovfFVhvqPacdiXMSAIkQAIkEAgBq/ihbiu3emdQXewM1Y3n39WrV0fF23bbdirmp1CXirPGPpMACZCAJgG6INMEZcqGF1oEllfFnsDDgpsbpaFqVW7IdF+wQ3XghbdKlSphYh+s+iD2uREt3BPJzBLxtGxwIrxo0SLDutOcELsDcx8ZX8Sprlh9rlqfeMBGH8uWLeupWau4LG4EbjSsskZ0Y03hqfMZXoj7x90CCHL/UKhzxz6ZcuM7D88GI0aMCOuWGwsyHMj369cvrLwqlqnVLWmIgvh90U2qQxY3/XVqx28/VW4DcWAEAa5EiRK2zVvFFcbvMcQEHasrp/Hx89gR2Llzp8Bl78CBA20bQdxnuLu89NJLPXcG7wdwVT9mzBjbOvBc9MQTTxjuvJzWn7miSM8aeP5HjD03FwexnuGCE4KkU4K4DReifpiE2oB13LBhwwTuY60S4nRjnlq1auXontmp7/ycBEiABEjAPwG7mKPm2vFMNXLkSMOK+uTJk3LNNdcoPVLh/aRo0aJhHbOyGA9lsosX63+EyVsDhbrknRv2jARIgAQCIUAXZPoY8UDSpUsXGTduXFQhuH2JFEt0a54yZYoRF8OcPv30U7n++ut1qzDyqW6FexUPXTWcgZnjadlghxdrsl27djJt2rSwbPj/W2+9NWlmRvU906dPH+Nwxk9SxZtxGxMIt8EjD6a87D8/48i0stw/7mY8yP0D9nC17EXER7wulMe+i0z4bYTojpdwpHz58gkOuPPkyeNusMxtSwDusHHYEZlg4e9kZQLrnho1akRZ73/++efGwYk5WV2EcGOprxKY0QZcTTZr1iywmVZ5FEBsLcTvc4ox99ZbbwnymhMsrWANlyNHDss+Yh9cddVVUXGF4bIcz10FChQIbHysKLYE8J0FkWr79u2G9Rr+H55CLrjgAildunSg32G///67/Pjjj7Jjxw7BHitevLhAMCxcuLDhMh9/vHw3gxDqhvCMhH47rX0rqseOHTN4oJ8HDx40+oT+4rsc9SJeXSxEaOwptPnrr78aMb4RDxWu/zEPTiEAYrtCWDsJkAAJkEAkAfw+1K1bN+o5yJzvxRdfFLzv47cVyepylZVFndUFtVAbmXqxlkId9yMJkAAJpDkBuiDTm2A8KAwePFgef/zxqAJ+D5169+4ddUMece5wg9RN6t69e1RA+mXLlhlxvJiCJRBPywa7nqvcbuGgcNWqVYKb2cmQVBYL6Bf6DitQP0llHaRrDYF2rQSjTHWl4Wcu3JTl/tGnFcv9o9+LP3Mixhl+U8yun3GQC0ur/Pnze6mSZVwQgIAAUS3Sqh/fe7gwVKlSJWVtEM3gDSDSZTes4/BdnCtXrqhysApr2rRp1L9DAMPzhl3CuoXghecjc0I/8f1asmRJZXG4ckYZrCd8TyAOldMzjJWVKKyXICBbJTwf4ZApMjnd0MbhFPqF8uaE397ly5dH3Qh3Mb3MSgIkQAIkQAIkQAJJT0AVOsLcaTfeGuzc5asutIfawUX3iRMn2l6sSnqQHjpIoc4DNBYhARIggVQiQBdkerMFlzWIMxGZ8HDgNs5FZB0U6vTmINlyxcuywW7cqrWTbLfLVA/YQcUosnK7AasPuHizs4gAV5Ulhtv4Rsm2LlOlP9w/ejMVy/2j14PwXBApGjZsGCb4MB6dF5Ley1gJTKhx+vTpgu9Xs1UOXODhOWX37t1RjdqJUlbxT1HJTTfdJM8//7xcfvnlYXXCPfgnn3wit9xyi3KAdr9PVlZ8H3/8sdxwww2WwKwsy1EAF6zwO2l2I3jo0CHDzR7iY0UmiG0QLmERqkoYX4cOHZRu+mCJXbVqVYGY7TWdf/75ni2qvLbJciRAAiRAAiRAAiTghsBXX31leancKn6cW4s69EdlVBDqZ1DnCW7GnQx5KdQlwyywDyRAAiQQQwJ0QeYMd/LkycbBTGQKShBRud5TuaJy6qnK9SUt6pyoef88npYNql5u3bo1KoCyk7WCm9F6sWyIrN/qgdzL+rbqO+pq1KhR1Mc4oIUbTCuxzioAtpM1hRuGzGtNgPvHeXXEY/849yI8h6pPFOrcUvSfX+X2N1QrDkhwyxhWchDuVAId8iLuFqzj7C40bNy4MUqMM/cec4/noz179sg555wTZdVvzgv34AsWLLAUoqysR3UOYlS/h+a2b7zxRmOcYINnOqvk5PbY7sDI/6yKYaXnZEEYRDusgwRIgARIgARIgAS8EpgwYYJ06tRJWRzPe7gkFumtIWihzo07dq/jTMZyFOqScVbYJxIgARIIkABdkNnDtHL99NRTT8mDDz4YyEyoDn7w4DF8+HDt+lXBdt24ANRuiBnDCMTLskGFHXHVIPKa04ABAwwrMb/Jq2VDZLuq/WPnas1Lv+2CWSN+H6w+ypUrd7ZqHCgjRhf85kemoPvmZTyZVIb7x/3vT6LXKIW65NmheA556KGHPHUI4hcEK51YU3CpCUtjP6l+/frywQcf2MaaUj3HoE0doQ754A4UceO8pjfffDMqXl1kXRTqvNJlORIgARIgARIggXQhYPc8hHeV9evXR13M8iLU2QmCus+H6cI8NA4Kdek2oxwPCZAACSgI0AWZelmsXLlSatWqFfXhvffeK88++6yjWz3dxWZ1Yx0POJFupazqhOjQv3//sI8TfaCrO/5UzxcvywYzp127dkmpUqWi0CGuD+bdb/Jj2RBqGxZTiIkECwpzmjRpktJC1U+fIb7hIHjLli3KamBNUblyZYE//dmzZ1s2hdh+NWrU8NMVlnVJgPtHDSye+8fNlFGoc0Mr9nnfffdd1+63ccnj4Ycflpw5c2p3EL85cP+N72+36dVXX5WePXs6toe1hWeuDRs2hDXh5uKS1XObU58hWuJih1OiUOdEiJ+TAAmQAAmQAAmkOwG72HFBWdTZuTYHXwp16b7KOD4SIAESyGACdEEWPfmbN2+WSpUqRX0AV1EjR450PHBys5wQzwQPNLAuMSfESlm4cKFccMEFttXhljoeVCLTk08+KYMGDXLTFeb1SCBelg2h7qnEDcQgGj9+fCACsl/LBvRTZS1VpkwZ44ZdoUKFPJK2LgbXZ/Xq1bN08+bU4Pz58+W6665zysbPY0CA+ycaarz3j+60UqjTJRW/fDt37pS3335bBg4caNvoAw88YLi7vPTSSz13bvXq1YKYvWPGjLGtAy4mn3jiCbntttvC4sM5NYyLFC1atDibDb8ZcJ9UsWJFp6JnP//999/l/fffl0ceecTy8gYyo48QLDt37qy8+KJqcM6cOdK8eXPtvrjNiPh4VapUcVuM+UmABEiABEiABEggbgTsXKPj+QrPM2aPNuiYW4u6TZs2GRdtrRJCXER6F4obgAQ2RIu6BMJn0yRAAiQQTwJ0QfYnbRx6wX1SpHUOHjpwWzt//vyCGz5eUnZ2tpx//vlRRREXpUmTJsoqx40bJ61atTIOlcxp27ZthmUfYuVFJsYM8jI7/srEy7LBSkRbvHixYVUWRPJr2YD90aVLF8HaNacXXnjBsMqIVdq7d6/87W9/k7lz52o3gb0CF53VqlXTLsOMwRPg/vmTaaL2j86sHjx4UOrWrRtm9cTfGx1ysc9z8uRJ+emnn2T79u3GZSL8Py5i4bJP6dKlJU+ePIF1AmLYjz/+KDt27DCeh4oXLy54dipcuLBAXMMfPO94SagbVt1I6HdWVpaXaowysLYGD/w2nHvuuUa9+fLlM/rnt27PnWJBEiABEiABEiABEkhhAk4iWrdu3Yw4yOZnODdCHZ5fb731Vpk1a5YlpbFjx8rtt9+ewhS9dZ1CnTduLEUCJEACKUmALsjOTFv37t1l9OjRMZlDqwNNq1iB5k60b9/eOPgqVqyYYa20ZMkSyz5C+Lv++utjMgZWak0gHpYNn3/+uTRq1CisE4gfBIswrwejqhH5sWyAmzS4kNy9e/fZqrH2YY1RsmTJmC8hsBg2bJjtw33NmjUNCxSI4Llz5455n9iAMwHunzOMEr1/7Gbq6NGjRrwyswU4rL/hNjbyMonzjDMHCZAACZAACZAACZAACZBAKhFQvatE9h8x4e+///6znqhw2a9hw4ayZs2asKyR52N41+jTp48h9NmlTA1ZQaEulXYK+0oCJEACARCgCzKRvn37yvDhwwOgGV2FneUBHkp69OgRZYXktiOxiAHmtg+Znj+elg2xZB2kZUMs+2lVN6wPYfXx66+/SpEiRWTfvn2G0A0LE/zNlJwEuH+Sc17YKxIgARIgARIgARIgARIggcwmgEvmOLdyutwODwbwmtKgQQPDA8MVV1wRJdQhz9dff214rVqxYoVhJRcZrziSNsogTyZeEqRQl9l7j6MnARLIUAKZ7oKsd+/eMmLEiJjMvo6LsOnTp0vbtm1dt1+nTh0jTs1ll13muiwLkAAJkAAJkAAJkAAJkAAJkAAJkAAJkAAJkIAdAYSOaNq0qRYknIG1bt1aRo4cqcyPeHMLFy6UBQsWaNX35JNPyqBBg7TyplsmCnXpNqMcDwmQAAloEshkF2Rwhzd06FBNUu6y6boIQxwVCHYDBgwIcx+oaq1du3aGewDE1fMTy8XdSJibBEiABEiABEiABEiABEiABEiABEiABEggkwio4lbHY/ywolu/fr2ULVs2Hs0lXRsU6pJuStghEiABEogvAbogiy9vVWs7duyQrVu3Ctz4Ib4X3BHCTWapUqWkXLlyhks/JhIgARIgARIgARIgARIgARIgARIgARIgARKINYE5c+ZI8+bNY91MWP2wvhsyZEhc20ymxijUJdNssC8kQAIkQAIkQAIkQAIkQAIkQAIkQAIkQAIkQAIkQAIkQAIkkCACiDsHD1DPPfdcXHqA2HRr1qyRokWLxqW9ZGyEQl0yzgr7RAIkQAIkQAIkQAIkQAIkQAIkQAIkQAIkQAIkQAIkQAIkQAIJIABPT40bN5Yvv/wy5q2vWLFCatasGfN2krkBCnXJPDvsGwmQAAmQAAmQAAmQAAmQAAmQAAmQAAmQAAmQAAmQAAmQAAnEmcCBAwekSZMmsmzZspi1TJHuDFoKdTFbYqyYBEiABEiABEiABEiABEiABEiABEiABEiABEiABEiABEiABFKTACzr+vTpI6NGjQp0AHB3uWDBArn44osDrTdVK6NQl6ozx36TAAmQAAmQAAmQAAmQAAmQAAmQAAmQAAmQAAmQAAmQAAmQQIwJLFmyRJ555hmZNWuW75ZeeOEF6dWrl+TJk8d3XelSAYW6dJlJjoMESIAESIAESIAESIAESIAESIAESIAESIAESIAESIAESIAEYkRgy5Yt8v7778uwYcME/62bmjZtKrfffrs0a9ZMihcvrlssY/JRqMuYqeZASYAESIAESIAESIAESIAESIAESIAESIAESIAESIAESIAESMA/gT179shPP/0kP/zwg+zdu1dy5colOXPmlMOHD0vu3Lnl3HPPlQsvvFDKlSsnRYoU8d9gGtdAoS6NJ5dDIwESIAESIAESIAESIAESIAESIAESIAESIAESIAESIAESIAESSF4CFOqSd27YMxIgARIgARIgARIgARIgARIgARIgARIgARIgARIgARIgARIggTQmQKEujSeXQyMBEiABEiABEiABEiABEiABEiABEiABEiABEiABEiABEiABHQLffvut/PHHH1FZ4bqyfPnyOlU45pk9e7YsWrRI8ubNG5b3yJEj0qNHD7nooosc60i3DBTq0m1GOR4SIAESIAESIAESIAESIAESIAESIAESIAESIAESIAESIAEScEmgQ4cOMnny5KhSV199tXz22WdGDDq/qXv37jJ69GhlNe+99560bNnSbxMpV55CXcpNGTtMAiRAAiRAAiRAAiRAAiRAAiRAAiRAAiRAAiRAAiRAAiRAAsES6Nu3rwwfPjyq0vbt28vEiRMlR44cvhucOnWqtGvXTlnPK6+8Ir179/bdRqpVQKEu1WaM/SUBEiABEiABEiABEiABEiABEiABEiABEiABEiABEiABEiCBgAlYCXWwcps5c2YgQt2YMWOka9euyp4//fTTMnDgwIBHlfzVUahL/jliD0mABEiABEiABEiABEiABEiABEiABEiABEiABEiABEiABEggpgRibVF3+vRpw5pu2rRpynFAEJwxY0YgLjZjCirgyinUBQyU1ZEACZAACZAACZAACZAACZAACZAACZAACZAACZAACZAACZBAqhGA28kRI0ZEdTsIAe3QoUMyZcoUueOOOyyxBOliM5XYU6hLpdliX0mABEiABEiABEiABEiABEiABEiABEiABEiABEiABEiABEjAA4EhQ4bIY489JmXKlJH9+/eH1VCpUiVZuXKlZa0FCxaUwoULR5Vz6kb58uUlOzvbtu5QHUEIgk79ScbPKdQl46ywTyRAAiRAAiRAAiRAAiRAAiRAAiRAAiRAAiRAAiRAAiRAAiQQIAEri7kAm/BVVbdu3WTkyJGBxMLz1ZE4F6ZQF2fgbI4ESIAESIAESIAESIAESIAESIAESIAESIAESIAESIAESIAE4k3AKgZdvPth1d4rr7wiEBMzLVGoy7QZ53hJgARIgARIgARIgARIgARIgARIgARIgARIgARIgARIgAQyjkCyC3UTJ06Ujh07Zty8UKjLuCnngEmABEiABEiABEiABEiABEiABEiABEiABEiABEiABEiABDKNQDILdRUqVJBVq1YJYuFlWqJQl2kzzvGSAAmQAAmQAAmQAAmQAAmQAAmQAAmQAAmQAAmQAAmQAAlkHIFkFurGjh0rt99+e8bNCQZMoS4jp52DJgESIAESIAESIAESIAESIAESIAESIAESIAESIAESIAESyCQCySrU3X333fLSSy9Jzpw5M2k6zo6VQl1GTjsHTQIkQAIkQAIkQAIkQAIkQAIkQAIkQAIkQAIkQAIkQAIkkEkEevfuLSNGjEiqIc+YMUNat26dVH2Kd2co1MWbONsjARIgARIgARIgARIgARIgARIgARIgARIgARIgARIgARIggTgTGDhwoAwdOjTOrUY3d9NNN0nXrl3lxhtvlEKFCiW8P4nuAIW6RM8A2ycBEiABEiABEiABEiABEiABEiABEiABEiABEiABEiABEiCBOBA4evSoshW4nezTp4+8/vrrUZ9fffXVMnfuXMnKypLTp0/76iXayc7O9lVHuhWmUJduM8rxkAAJkAAJkAAJkAAJkAAJkAAJkAAJkAAJkAAJkAAJkAAJkIBLAlYx7Nq3by8TJ06UHDlyuKyR2XUIUKjTocQ8JEACJEACJEACJEACJEACJEACJEACJEACJEACJEACJEACJJDGBKyEupYtW8rMmTMp1MVo7inUxQgsqyUBEiABEiABEiABEiABEiABEiABEiABEiABEiABEiABEiCBVCHQvXt3GT16dFR3IdTNmDFD4LaSKXgCFOqCZ8oaSYAESIAESIAESIAESIAESIAESIAESIAESIAESIAESIAESCClCLz77rvy7bffSt68ec/2+/Dhw1KxYkW57bbbUmosqdRZCnWpNFvsKwmQAAmQAAmQAAmQAAmQAAmQAAmQAAmQAAmQAAmQAAmQAAmQQNoQoFCXNlPJgZAACZAACZAACZAACZAACZAACZAACZAACZAACZAACZAACZBAahHYs2ePLFu2TK666iopVKhQanU+gN5SqAsAIqsgARIgARIgARIgARIgARIgARIgARIgARIgARIgARIgARIggXQmcOzYMdm3b58cP35csrOzXQ315MmTZ2PcHTlyRHbv3i3r1q2TWbNmGX+QFi9eLPXr13dVbzpkplCXDrPIMZAACZAACZAACZAACZAACZAACZAACZAACZAACZAACZAACZBAwAR+++03+fDDD2Xy5MlnBbWAmzhbHazqateuHavqk7ZeCnVJOzXsGAmQAAmQAAmQAAmQAAmQAAmQAAmQAAmQAAmQAAmQAAmQAAnEn8Dp06dl9OjR0qNHj7g1TqEubqjZEAmQAAmQAAmQAAmQAAmQAAmQAAmQAAmQAAmQAAmQAAmQAAmQQDISOHHihPTq1UtGjRoV1+5RqIsrbjZGAiRAAiRAAiRAAiRAAiRAAiRAAiRAAiRAAiRAAiRAAiRAAiSQTARgSQeR7vXXX497tyjUxR05GyQBEiABEiABEiABEiABEiABEiABEiABEiABEiABEiABEiABEkgWAlOnTpV27dolpDsU6hKCnY2SAAmQAAmQAAmQAAmQAAmQAAmQAAmQAAmQAAmQAAmQAAmQAAkkmsDBgwelbt26smHDhoR0hUJdQrCzURIgARIgARIgARIgARIgARIgARIgARIgARIgARIgARIgARIggUQT+PDDD+Xmm29OWDco1CUMPRsmARIgARIgARIgARIgARIgARIgARIgARIgARIgARIgARIgARJIFAHEpuvSpYuMGzcuIV0477zzZMmSJVK+fPmEtJ/IRrNOgz4TCZAACZAACZAACZAACZAACZAACZAACZAACZAACZAACZAACZBARhI4cOCAXHHFFbJlyxbb8RcsWFDat28vOXLkkFmzZsnu3buj8nfr1s34PJTgUnPChAmW9S5atEgaNGiQkdwxaAp1GTv1HDgJkAAJkAAJkAAJkAAJkAAJkAAJkAAJkAAJkAAJkAAJkAAJiHz77bdyySWXWKKAxdv7778vderUkaysLCPf9OnTpW3btmFlWrZsaQh4oTyhD1H/VVddpRT2IPyNHz9esrOzM3IqKNRl5LRz0CRAAiRAAiRAAiRAAiRAAiRAAiRAAiRAAiRAAiRAAiRAAiRwhsCXX35pCGmqVKZMGfnqq6+kePHiYR9PnTpV2rVrF/ZvEOpmzJghOXPmjKpq6dKlUq9ePWUbqCtS9MuUuaFQlykzzXGSAAmQAAmQAAmQAAmQAAmQAAmQAAmQAAmQAAmQAAmQAAmQgILAlClTDJeWqmQlolkJdTNnzgxzfWmus2/fvjJ8+PCoZipUqCCrV6+WAgUKZNz8UKjLuCnngEmABEiABEiABEiABEiABEiABEiABEiABEiABEiABEiABEjgTwIq0S306apVq6RGjRpRuFRlOnbsaLixNMeoMxe0s6rL1Fh1FOq4E0mABEiABEiABEiABEiABEiABEiABEiABEiABEiABEiABEgggwnYCXXLli2T2rVrawl1sIxbt26d5MuXT0lz+/btAleaqvR///d/0r9//4ybBQp1GTflHDAJkAAJkAAJkAAJkAAJkAAJkAAJkAAJkAAJkAAJkAAJkAAJ/Elgzpw50rx5cyWSxYsXS/369aM+mzBhgnTq1Cns3wsWLCjr16+XsmXLKuvav3+/XHLJJbJ79+6oz+3i26XzXFGoS+fZ5dhIgARIgARIgARIgARIgARIgARIgARIgARIgARIgARIgARIwIHA5s2bpVKlSspc3bp1k1GjRklWVlbY51ZuLN9++23p3Lmzsq5NmzZJ5cqVlZ8hRt7EiRMt3Wam6yRSqEvXmeW4SIAESIAESIAESIAESIAESIAESIAESIAEfBM48NsR+W7jL7J7xx9y4sQp3/WlQgXZ2TnkvNIF5OLKxaRQ0byp0GX2kQRIgARIwCeBrVu3Svny5S1rmTRpknTo0CHscytx77zzzpMVK1YoXVw+88wz8uCDD1KoMxGgUOdz8bI4CZAACZAACZAACZAACZAACZAACZAACZBAehKASLdo3lY5efJ0eg7QYVQ5c2ZJwyYXUazLyNnnoEmABDKNwPHjx+XKK68UxKOzSnfccYe0bdtWbrjhBsmdO7d8++23hhtLVYJY9+mnn0rVqlWNj0+fPi3jxo2TLl26WNZP15eZtuo4XhIgARIgARIgARIgARIgARIgARIgARIgARKwIfDVou2y48cDGc2odLlCckXDCzKaAQdPAiRAAplCYODAgTJ06FDb4UKAg/vKokWLysGDB6Vu3bqyYcMGyzLXX3+9VK9eXRDPThWXzlzwlVdekd69e2cK7rPjpEVdxk05B0wCJEACJEACJEACJEACJEACJEACJEACJKBD4OOpX2eMu0srHnCDeeNfL9XBxTwkQAIkQAIpTmDRokWGVZ1dMgt1yPfYY4/JkCFDAhk5hbpAMLISEiABEiABEiABEiABEiABEiABEiABEiABEkgPArMnbUyPgfgcRfOOlX3WwOIkQAIkQAKpQODEiRPSqFEj+fLLLy27GynUwVUmrOqCSKtWrZIaNWoEUVVK1UGLupSaLnaWBEiABEiABEiABEiABEiABEiABEiABEggXgQo1J0hTaEuXiuO7ZAACZBA4gk4WdVFCnVHjhyRevXqyZo1a3x1PlPj0wEahTpfS4eFSYAESIAESIAESIAESIAESIAESCB1CBz47Yh8t/EX2b3jj4xx5we3feeVLiAXVy4mhYrmTZ3JYk+TggCFOgp1SbEQ2QkSIAEPvIgIAAAgAElEQVQSiDOBvn37yvDhw5WtRgp1yDR16lRp166dr14uXrxY6tev76uOVC1MoS5VZ479JgESIAESIAESIAESIAESIAESIAEXBCDSLZq3VU6ePO2iVPpkzZkzSxo2uYhiXfpMaVxGQqGOQl1cFhobIQESIIEkI3Dw4EFp2LCh0kpOJdSdPn3aEOqmTZvmaSR33323DBs2TLKysjyVT/VCFOpSfQbZfxIgARIggaQlcGzbNjnw0UdyeO1aOXX0aNL2M8iO5ciTR/JVqyaFmjWT3GXLBll12tZFywZaNqTt4o7DwLh/uH/isMzSqomvFm2XHT8eSKsxuR1M6XKF5IqGF7gtxvwZTIBCHYW6DF7+HDoJkECGEzhw4ID07NlTJk2aFEZCJdQhA8S96667ThCzzk2688475Y033pDs7Gw3xdIqL4W6tJpODoYESIAESCBZCECk2zV0qJw+fjxZuhTXfmTlyiUlBwygWOdAnZYNtGyI68ZMs8a4f7h/0mxJx2U4H0/9OmPcXVoBhRvMG/96aVx4s5H0IEChjkJdeqxkjoIESIAEvBOYP3++9OjRQ7Zs2WJUYiXU4bNDhw4J3GaOHj1aq8FXXnlF/vnPf0qOHDm08qdrJgp16TqzHBcJkAAJkEBCCewdNUoOLl+e0D4kuvFzateW4j16JLobSd0+LRtEaNmQ1Es0qTvH/cP9k9QLNEk7R8GBgkOSLs2k7hb3DfdNUi9Qds4XAVgLff3114Zrv61bt8rPP/98tr58+fJJmTJlpEKFCnL55ZdLuXLl5JxzzvHVnl3hHTt2yIYNG4y+bNu2zbBMCqUSJUpI1apVjT+VKlWSvHnpVSFmE8GKbQl8//33snnzZoGbyyZNmtiKa1jPY8eOlWeffVZZZ58+faRfv37GHmMSoVDHVUACJEACJEACMSCwrW/fjHF3aYUPbjDLDhsWA7rpUyUtG0Ro2ZA+6zneI+H+4f6J95pLh/YoOFBwSId1HO8xcN9w38R7zbG92BOAGAY3eyNGjHDVWLdu3QRxtP7yl7+4KmeV+ejRo/L+++/L4MGDDZFONz344IOGdVP58uV1izAfCSSMwMmTJ2X//v1y+PDhs30oVqwYBeeIGaFQl7AlyoZJgARIIP0IMFbQn7fafujZM/0m2MOILnzjDQ+lMqcID3548JM5qz34kXL/cP8Ev6rSv0buG+6b9F/lwY+Q+4b7JvhVxRoTRWDt2rWGS74FCxb46kK7du0E7vrg/s9rQl9at2591pWgl3peeOEFYzw5c+b0UpxlSIAEkogAhbokmgx2hQRIgARSmQBjBYXHCqJQd2Y1U6iz39U8+OHBTyp/7ye679w/3D+JXoOp2D73DfdNKq7bRPeZ+4b7JtFrkO0HQ2Dy5MnSoUOHYCoTkYIFC8qnn34qderUcV3n7NmzpUWLFq7LqQq0b99e3n77bcmTJ08g9bESEkgkgWPHjknu3LkT2YWEtU2hLmHo2TAJkAAJpBcBxgoKjxVEoe7M+qZQZ7/PefDDg5/0+iWI72i4f7h/4rvi0qM17hvum/RYyfEdBfcN9018VxxbiwWBd955Rzp37hyLqmX16tVSvXp17brnzZsnTZs21c6vkxFi3fjx4yU7O1snO/OQQNIRQLxIxLODheiqVaukRo0aSdfHWHeIQl2sCbN+EiABEsgQAowVFB4riELdmYVPoc7+C4AHPzz4yZCfiJgMk/uH+ycmCyvNK+W+4b5J8yUek+Fx33DfxGRhsdK4Efj888+lUaNGMWuvQoUKsm7dOsmXL59jG5s2bZLKlSs75vOS4dFHH5UhQ4Z4KcoyJGAQOHTokOzcuVN+/vln+eOPP85SKVy4sJQsWVIuuOCCwMVgxGmcOHGidO3a9Wx7y5Ytk9q1a2fcrFCoy7gp54BJgARIIDYE+AIb/gJLoe4MDwp19vuN+4YHP7H5Rs6MWrl/uH8yY6UHO0ruG+6bYFdUZtTGfcN9kxkrPT1HuWvXLsMyZ/fu3TEdIFxPOlnsnTp1Sho3buw7Pp7dQDLVEimmk5vmlZ8+fVr+85//yFtvvWVYtDmlxx57TG6//XYpX768U1bbz0+cOCHvvfeetG3bNiofhTpfaFmYBEiABEgg0wnwBTb8BZZC3RkeFOrsvxm4b3jwk+m/HX7Gz/3D/eNn/WRqWe4b7ptMXft+xs19w33jZ/2wbOIIQIDo0aOHjB49WqsTNWvWlLvuuktKlCghv/76q7z44ouyYcMGrbI6VnUQH+rWratVH/rSpUsXyZ8/v6xcuVJee+01rXIdO3Y0XGDmyJFDKz8zZTaBb7/9Vlq3bq29zs20evXqJYMHD5bzzjvPNcT58+cbe3PLli3KshTqXCNlARIgARIgARL4kwBfYMNfYCnUneFBoc7+W4L7Jvrg59i2bXLgo4/k8Nq1curo0Yz4ms2RJ4/kq1ZNCjVrJrnLls2IMQcxSO4fHpwGsY4yrQ7uG+6bTFvzQYyX+4b7Joh1xDriTwAixCWXXKLV8IwZM6RVq1aSlZUVlh//fuutt2rVYWfNBtHw7rvvlhEjRtjWVbBgQfnoo4+kYcOGYfl+++03GTBggIwaNcqxLxA//Fo7OTbCDClPYMGCBXLdddf5GgfW6xdffKEdo3HJkiXSrVs3R2GQQp2vaWFhEiABEiCBTCfAF9jwF1gKdWd4UKiz/2bgvgnfNxDpdg0dKqePH8/Ir9SsXLmk5IABFOs0Z5/7hwenmkuF2UwEuG+4b7gh3BPgvuG+cb9qWCIZCLz88svSr18/x66sWLFCYMFmlb788ku56qqrHOt58803DRFClfbs2SNVq1Z1dMG5fPlyqVWrlrIOuM6EaDhr1izbvrzyyivSu3dvx/4yQ+YS0F3TOoRgUYd1W9bmwumaNWvkvvvuk7lz5+pUKRTqtDAxEwmQAAmQAAmoCfAFNvwFlkLdGR4U6uy/MbhvwvfN3lGj5ODy5Rn9NXtO7dpSvEePjGagO3jun/D9o8uN+TKbAPcN901m7wBvo+e+4b7xtnJYKpEEEP+qUaNGAkHCLsFCrXv37rZ5YA135513ypgxY2zz2Qlkc+bMkebNm9uWf/TRR2XIkCG2ebZu3epoLQcrwnXr1kmuXLkSOQVsO0kJ/PTTT7aimpduX3311QJ3ltnZ2WHFYdX61FNPOe6dyDYp1HmZBZYhARIgARIggf8R4Ats+AsshbozPCjU2X9FcN+E75ttfftmjLtLq5UBN5hlhw3jb4sGAe6f8P2jgYxZSEC4b7hvuA3cE+C+4b5xv2pYItEEdAQtWAJt2rRJihYt6tjdpUuXSr169WzztWzZUmbOnKmMD/fAAw/Ic889Z1veznVmqCBEw3bt2sm0adMs64I7wvXr1wcuxjhCYoaUIABrSycXrF4GMnbsWLn99tuNohADsd6HeXyvpVDnZQZYhgRIgARIgAT+R4AvsOEvsBTqzvCgUGf/FcF9w32jWiHcN3o/rdw/PDjVWynMZSbAfcN9wx3hngD3DfeN+1XDEokmoBOfrmPHjjJ+/HilsBbZ/82bN0ulSpVshwWhDjHtcubMGZbv+PHjRiwwO+u+ChUqyOrVq6VAgQKO6GDZ17VrV9t8ixcvlvr16zvWxQyZRUBHwPZKBMI34ivCvSXiKfpJFOr80GNZEiABEiCBjCfAF1gKDhQc3H8NcN9w33DfuN83oRLcPzw49b56Mrck9w33Teaufu8j577hvvG+elgyUQRgKVe5cmXb5t3EctMR/hCfbuTIkVHC38GDB6Vu3bqyYcMGy/60b99eJk6cqCUabty4US6//HLbsem49EzU3LDdxBHQjduYuB6eaZlCXaJngO2TAAmQAAmkNAG+wFJwoODgfgtz33DfcN+43zehEtw/PDj1vnoytyT3TfS+ObZtmxz46CM5vHZtxrhfhpvlfNWqSaFmzSR32bKZuyE0R859w98bzaXCbElEYOfOnfLEE09I4cKFlb06fPiwXHvttdK6dWutXusIdVbimE5ZN6Khjgj55JNPyqBBg7TGxkyZQeDIkSOG+9Y1a9ZoDRguVBFX8dSpUzJ58mStMn4zIRYk3MReeumlfqtKyfJZp+HclokESIAESIAEfBLgCywFBwoO7jcR9w33DfeN+30TKsH9w4NT76snc0ty34TvG4h0u4YOldPHj2fkosjKlUtKDhhAsc5h9rlv+HuTkV8QHHQYgddee0169eplSyVeQt2uXbukRo0asnv3bsv+WLnh5LRmLoHvvvtOKlas6AgAMRAff/zxMLHs5MmThpUbrEbtLEMdK7fI0LZtWxkyZIhUqVLFaxVpUY5CXVpMIwdBAiRAAoknwBdYCg4UHNzvQ+4b7hvuG/f7hkJdOLPmHe3dOnknzJLpSIC/O+G/O3tHjZKDy5en41Rrj+mc2rWleI8e2vkzMSP3Tfi+ycQ1wDFnNgFdS6RvvvlGGccuaIs6nf64caWZ2bObOaOfM2eOYSFnl0aPHi2warNKR48elX79+snrr78eCLgbb7xRhg4dagjPTCIU6rgKSIAESIAEAiHAF1gKDhQc3G8l7hvuG+4b9/smVIL7hwen3ldP5pbkvgnfN9v69s0Yd5dWqx5uMMsOG5a5m0Jj5Nw3/L3RWCbMksYE3nnnHencubPtCK+++mqZP3++ZGdnR+Vbt26dVKtWzba8G9eXOkIdLOpmzpypFfMujaeOQzMReOuttwyLOKt09913y/Dhwx2Z6aw/p0og0ME1be3atZ2yZtTnFOoyaro5WBIgARKIHQG+wIa/wP7Qs2fsYKdQzRe+8UYK9Tb+XeW+4b5RrTruG729yP3Dg1O9lcJcZgLcN/zd4e+O++8E7hv+3rhfNSyRLgS2bt0q5cuXdxzOhAkT5LbbblPmw2edOnWyrYNCnSNiZvBBAJHPevToIbCYs0pff/21XHLJJVqtQARu06aNVl5zpjp16sirr74q+JspmgCFOq4KEiABEiCBQAik8gts9vHDkvePPZJ//07JfXi/FNm1IYzJ4UIl5Wj+c+WPomXkUJEycixvIUtmIRdkFOrOIDILDkc2bpQT+/YFst7sKsmRN6/kq1JFsnLnjnlbfhtI5X3jd+zm8tw34TQp1OmtLu6fM5zo+lJvvTDXGQLcN+H7hs9r0c9r3CvRBLhv+HvDfZGZBE6cOCFNmzaVBQsW2AKoUKGCrF69WgoUKKDMN3XqVEHcL7tEoS4z11g8R923b19Lizm4xIT4prIIVfVx7969Rjw5uziJ5nIQ5l566SVp2LBhPIeccm1RqEu5KWOHSYAESCA5CaTiC2zeg79I8R9XRAlzToR/L1Zefil7hfxRtFxUVgoO4UhCgsPuV1+Vw2vWOKEN7PPsokWl5EMPSc6CBQOrMxYVpeK+iQUH7hv1vokF63Sqk/uHB6fptJ7jNRbum/B9Q6HuDA9eELHfgdw3/L2J13c020kuAs8884w8+OCDjp2aN2+eNG7c2DIfhTpHhMwQBwJ2Qp3bmIa67i/PO+88mTx5slxzzTWSlZUVh1GmdhMU6lJ7/th7EiABEkgaAqn0Apvj5Akpvm2FnPf94jB+Pxw4IF//+qv8cuSIwDUAHiSOnzwpRfPmlYpFikiFIkUkT86cZ8vsK3m57LjkejmV808/9EEIDsdPnZKdf/whpQsUkOwcOZJmjiM7sv2PP6RInjxyTq5cln3Ewc/xHTtkx5AhRp6Tp0/L0ZMnYzamnFlZZ+eoWJcuUiDJb2yl0r6J2aSZLIJ4YMoDUzfrjPuHB6du1gvzniHAfRO+b/i7w98dne8G7hv+3uisE+ZJLwKzZ8+WFi1aOA7qzjvvlFGjRtnGgqNQ54iRGeJAwE6ocxvT0Emog0A3fvx4Q8CmQKc/uRTq9FkxJwmQAAmQgA2BVHmBzX3kgJT65jMp+Mv3xmhOnDol8374QZ7673/lxwMHHOd4QN260uGyy+TcvHmNvMfzFJTva7Y76w7Tj1C3df9++fD772Xo0qVG3bPatJEaJUo49imeGX45fFg+27ZNhq1cafB6qH596VG9umUXIoW6OVu2SK9582LW5SYXXigjb7hBcmRlSaHGjaVo+/YxayuIilNl3wQxVrs6/OybWPctEfXTskGPOvfPGU50fam3XpjrDAHum/B9Q6HuDA/+7th/Q3Df8PeGvyGZRWDZsmVSt25dx0FDjIDLy5IlS9rmpVDniJIZ4kAgnkIdxOvu3bvHYVTp1QSFuvSaT46GBEiABBJGIBVeYGFJV37VVMl3YJfBadOvv8pdn3yiJdBFgn2lSRNpXqGCwHgfYt13df4mJ3LlO3tgqnvws+/oUfly+3Z5acUK+fa338Kaea9NG6meBELd4RMn5Kvdu2Xc+vWGkGhO/77ySrm9ShXLdRdvoa5FhQoyrHFjQ6g7p359Kd61a8L2hE7DqbBvdMbhNw+FunCCPDDVW1HcPzw41VspzGUmwH0Tvm90n9fSfRXxd8d+hrlv+HuT7t8BHN+fBNauXSvVbS6imll9+OGH0qxZM0d8FOocETFDHAjEU6hzE3MxDkNPmSYo1KXMVLGjJEACJJDcBJL9BRYiXdn1s89a0r27aZMMWLjQF9QuVarIow0bCtwtIm7dD9VbaQl1cG25Zs8embBxo0z75hvLPiRaqINw+MF338nLK1da9jHZhDpY1L1xww3GnFCo87W841qYQh2FOi8LLtl/d7yMyUsZWtR5oZa5ZbhvKNSpVj+FOgp1Ot+K/L3RocQ8qUxg8+bNUqlSJa0hPPnkkzJo0CCtvBTqtDAxU4wJUKiLMeAAqqdQFwBEVkECJEACJJD8rpSK7togF2z8xJgqJ/eL7S+9VC4vVkzyZGfL+r175Z0NGyyn+JlrrpGOl11mfL61xq1yba8bjf9W3dCOdG3ptG4SIdRFurZ06qNboe69zZul7/z5TtV6/vyff/mLwD0p0rnt20tBm6DenhsJsCAPTM/ApFAXvqh4YKq3ybh/wvePHjXmynQC3Df83VHtAf7u2H8zcN/w9ybTfzsyYfw//fST1KpVS3bv3u043Pbt2xvxt7Kz/4xVb1eIQp0jUmaIAwEKdXGA7LMJCnU+AbI4CZAACZDAGQLJ/AILa7pK/x0ruY7+LnsOHZI677yjnLZHGjSQDpdeKgVy5w77fP/RozJyzRp59auvosoVy5dPPmrbVkrkz2+4wKw47Hkjj1mom//jj/LYokWuXWzGU6jbvG+fPLd0qXy8daurJe1WqDt5+rQcOn7cVRuqzLly5JA7P/pIFu3YEfbxgg4d5KLChY1/Kz14sOQqXdp3W7GsIJn3TSzHHVk3hbpwIjww1Vt93D9nONHCQW+9MFfyP6/Fc474u8PfHTfrjb83/L1xs16YN/UI7NmzR+rXry9btmxx7PyVV14pc+fOlXz58jnmDWWYMGGCdOrUyTa/G1eBR44ckXr16smaNWss62zZsqXMnDlTcuTIod1PZkxvAk5C3YwZMyRnzpxaEJzWoJv1rNVghmSiUJchE81hkgAJkECsCSTzC6zZmm7o0qXy2qpVYTjOyZVL3m3ZUqoWL26L6YMtW+TuefOi8gy95hrp8D+rugueekqyixULE+rgYhOuNt2meAp1szZvln95sHTTEepO/v67/HTffW6Hb5t/58GD0mD8+LA8LS++WF6+/nojPl2+qlXlvD59Am0zFpUl876JxXit6uSBaTgZCnV6q4/75wwnCnV664W5zhDgvgnfN4xRd4YHf3fsvyG4b/h7w9+Q9CXw22+/SaNGjWxFr9DoL7nkElmxYoUUKFDAFZCvvvpKatasaVvGjbDhJJKgIQp1rqYoIzLbCXUdO3YUCMpZWVlaLE6dOiVXXHGF5b4ZNWqUdO/eXasuZvqTAIU6rgYSIAESIIFACCTzC+yFa2YZsel2HzokdRXWdGNvukmuLVv2LIfjeQrIwaJn/j/PwV8l3+8/G/99WkQe/eILGRfhCrNFhQoyrHFjQyAq1qWLFGjYMEyogzXdmHXrlJzhqrFNpUry3LJlMjfCmi2eQp2dO9DmFSrIXTVqyLKdO+WJJUvCxqEj1KHAoa++kl8nTZKT+/YFst4gtkJ0NaeZrVvLX847z/in8/v1k7yVKwfSViwrSeZ9E8txR9ZNoS6cCA9M9VYf988ZTmah7ti2bXLgo4/k8Nq1curoUT2QKZ4rR548kq9aNSnUrJnkNv2Wp/iwYtZ97pvwfUOh7gwP/u7Ybznum+jfm5h9SbFiEogjgYMHD8p1110ny5Ytc2y1QoUKhkhXpEgRx7yRGb799luByGeXghbq4J5z4sSJtKhzPVvpW8BOqMOon376aS13rhDz9u3bJ0888YQlrDp16kjnzp3lqIf3EZTp2rWrlE5y70ixWCkU6mJBlXWSAAmQQAYSSNYX2Ozjh+WyL94wZgTx5ppPnx42O3VLlpQJLVpI9v9cQvxYtYUcKFHxbB64zSy+bYWc9/1i498QZ67Ru++G1VHqnHPko7/+VQrnySPn1K8vxbt2tRXqIHzdVrmy1D7/fMn7P7/2KjEvkUIdrAvvql5dripTRs7Nm9cYr0rM0xXqQsBO/PKLnPbwsHbqyBHZNXSoUc2vR45I0ylTBPH0Qsk8j7kvvFBKaQb2TvRWTdZ9o8MFeyvvH3sk//6dkvvwfimyKzyW4+FCJeVo/nPlj6Jl5FCRMnIsbyHLainUhaMpdscdkl2kiKXYDOEbeyLIBCvUnAULBlllzOtK5f0TJJzQ/oFIh+/J0wG4Fw6yf/GqKytXLik5YADFOgfg3DdnAPF3J3yhUKiz3zjcN+H7Jl7f62yHBGJJAGJA27Zt5f/Z+xKwqqq1/1cFwQEEEZwQFdM0DXNC0RzJIYUcUKzbvWWT9WXzrayu1e32/zQbvdncrfQrh0hBFM2cK9NMzYmcQ0RFREFmmf0/74J97tr77PGczWGfw7uex0c9Z42/td69zl6/9f7e9evXazYTGhoK6BXXRkOBR6kis4m69PR06Nq1q2q/0aPOiJShJgiUwe0R0CLqrDTA3bt3MznahpaIqGtoM07jJQQIAUKgjhCw6gusb3EO3PDb12zUWkTTxe4jISe0nx1CNTHuloB3WRGUVVXB5KQkOJ6ba8uHceq2xccrEnUofbnl7Fl4NSpKRHzxDdU3Ubf29Gl4Yts2wDh9Yzt3hjB/e1JFCz+5pWXWwQ8SE5c/+YQ1sfzYMXjp559Fzf1n/Hi4rXNn9png1VhHS93Uaq1qN2qDRJtqk7HfjpjTAqYwqCvkdOoHRYFhdlnpwFQevWYRERAyZ47oy+wPP4RrKvEotOZB7Xt3iOvI998d7ceZ+VEqK9jPlc8/h+J9++qiCbeps8XAgdDmoYfcpr/10VGymxrUad8Rrz6zfq/Vx5p2RZtkN2K7cQXm1AYhUJcIVFZWwv333w9ff11zTqCWQkJCmCcdknWOJj3E2jvvvAPPPPOMrib0EH9G6tPVKGVyewTciahDL9eBAwe6PeZGB0BEnVHEKD8h4OYIFBQUwLlz5+DChQuQlZUF+P/y8nK4du0ac/kfOnSoqSPMzMyEo0ePMt1ibBelBYQUHBwMffr0YX+6d+8OvrVeO6Z2gCpzGQJWfYFtXnARwvfXeMDJETy8XOLpyL9BaYsgWcxCj/0AAVnHoKSykhF1p65eteXTIuquVVYyzzk1te/6Juoqqqvh+vXr0FQleHB9EnVZCxZAWXo6FJWXw9TkZBH+SCpumj6dYdwkIAA6vv46NGra1GVr35mGrGo3cmOSepcKec4WFMCJ3FzIKS1lawilMCqqqiDQ1xduCAiA8IAA8OHWVV67myCzxxiobuJla8bIgWl+WRmkFxTA+cJCKCwvZ5K0TRs3hgBfX+js7w9d/P1tHrLOzI1aWbQX/FNXCccjePny5FlFZiZkvvYaa7bq+nV2ccCM1LzWs9c/OhoC4+PNqNIldbiT/dQlIIL9nHviiQYjd6mEJ8pgdnr//bqE2+3rJrupmUIj+47bT7qOARBRpw4S2Y3YbnQsKcpCCFgWAXxfeeyxx+Cjjz7S7COSdOjZg7KXziSMKTdgwAB2NqaU0AMuMTFRl/Sgnph3S5cuhXvuuceZblNZD0OAiDrrTygRddafI+ohIeA0ApcvX4bNmzezwKBqbv1GNLHVOoUSAuvWrYNXX31V9YeItI4XX3wRHnroIU0XfqcBoQrqBAGrvsAGZh2Fjsc2sTF/e/w4fJWaajsAP5OfD6snT4aerVuz74+OeExEHvBACUSdIx51egCvb6JOTx/ri6grPXYMLi1axLoo14c3RoyAO3v2ZN8HxMZCq5gYPcOxRB6r2o0UnKalBdD+5HYW6xFTZXU18xKdv2cPZBQUaGI5NzISZvbsaZNRrfDxgzP9Z9jkMPUcmB7IzobPDh2C78/U9EEtPTVgAMy88UZobzDQu1a9wvfoJYvPk7pKvKRs8COPQPN+NZ6+Rbt2Qc7SpezfGKMRYzU6m+QuGjhbp6vKu4v91DUeeuynrvtgpfqJcFCfDbKbGnzIbsTrhOyG7EbPc5yPiaonP+UhBKyGAJJ0r7zyimpsLaHPfn5+sGfPHuhlQtxzbHfq1KmQnJysCAmSgqmpqYAX2rXSe++9p+l911A9krSwa8jfE1Fn/dknos76c0Q9JAQcRuDYsWOA5Juem0LYiBlE3ZEjR2DKlCmQlpbmcL/fffddwA2kiYpnj8OVU8E6Q8CqBz/+l09DWGqKrnGnjn5KMV+3/SuhWUGWZnw0QXbx7MMP62pTyEREnTJcgjcdkqTxa9fCocuXbZmRZNg8Y4aNAAp9+223irNlVbvhZwM96boeXMXWPyaUfZ29aZMugk46qx/cdhtgjEb0LkWy7s9Bf4FK72aqB6ZICiIh+OWRI4ZsCjN/OWECjAmzl9o0XJGkgJy9OlsnX54n6ngpV56oM6sPRNSZOXP1UxcRDmLciXBQX6bwB+8AACAASURBVIfusO+4wpLIbshujKwzspsatIioM7JqKK8VEZg/fz784x//0NU1lLvs37+/rrx6Mr3xxhuAl9PV0tatW2HMmDGqeaqrq2HEiBHwyy+/KOYzQvrp6Tvl8QwEiKiz/jwSUWf9OaIeEgKGEUBJy3nz5sEXX3xhqKyzRB1668WY5MkSHx8P//d//wc+Pj6GxkCZ6w8Bq77AelVcg547P9UEJrtrFGR3GSybj5fP3J6RAfdt3CjKN2/IEHgwIoJ9Jni/EFFXA5GzB6a81N/OCxfgr5Jg30/27w9P12qXu5tsH+JjVbsRFjiSdJ3+WG/zpEMvMvQmcybd27s3vDJ0KDRp1Agwbt3ZiMmKRB3KWv59+3ZIPHXK4SY/GTsWJmgEWzdauVkkmVK7SkTd1YQEKNi6lcl9OouL0DYRdUZn33r5iXAQz4mz+471ZtjcHll93zF3tMq1kd2Q3RhZa2Q3NWgRUWdk1VBeqyHw8ccfw6OPPqqrWyh3OWTIEF159WbatWsXDBs2TDU7yl8mJSWpXlrXI3uppx69/aZ8noMAEXXWn0si6qw/R9RDQsAQAps2bYLx48cbKiNkdoao27JlC4wdO9ahdpUKIVm3bNkyXRrdpjZMlTmEgJVfYJFoa33hMLS4eg68y4pE47vm1xYK24TDlU4DZGUveW8i9Oy5MyUF9mXVeBYJafvMmdC1VSv2X8Gji4i6GnScPTDNWbIEinbvhurr1+Ev69fDr5mZIux/uvNOwBh1mPhYXg4t4nooZGW7QTh46Vg52VEesvgbb4SbgoLAx8sL/rhyBb5RicHAy5Wm950GIx+t2bekdoPSjijxKJeQYPrbTTdBc29v5t2n1t73cXHQK0g+/qQj017X0pdfTJgA0bWegO3mzgWf2rgYV776Cop//VU2VqYj48AyRNQ5ipx1yhHhIJ4LZ/cd68xs3fTE6vuO2qjx8pVv0WVonn8Rml7Lh4Ascayfa/7toKx5aygKDIWSgFCbvLJcnWQ3jtsNXqIqO3sWyk6cYJXg7zRMXoGB4NuzJzRu0QKa9ekDPt26uU3MYC1rc2e70Rqbke+JqDOCFuW1EgJ4rvTXv/5VV5d27typSajpqkiSqbi4GCIjIzXDwyxZsgTuvfde2SYKCgpg+PDhcPjwYdUurFixAu68805HukllPBgBIuqsP7lE1Fl/jqiHhIBuBFDics6cObrzSzM6StQdP37cFN1uuY6jfvhrr73m8JiooOsQ8NQX2JD0PRBypuYAIuHECXj+xx9FoMaEh8P70dHQuFEjyOnUD/rPe4R9T0RdDUzOHJjy3nQodzk5KUmEPcY8Q8IHZRTxQCjk8cddt+BNasnKdoMkdfc9S8G7rBAul5TAoG++kR31y1FRLB5cy6ZNRd/nl5XBZ4cPw4cHDtiVQ3JoY1wcBDdvziQwb3j/bTu7OV9YCLeuWGFXtn2LFoBEFpKCfCqvqmLx657cts2uTGS7drA8JsYWn9LZ6SutrISK6mqnqsFnxrXKShj49deiepB43jR9Ovh6eUGTgADo+PrrtoPO7A8/hGuHD4NcrEx8Fo0OC4Nyg/1q2rgx3HHDDeDduDG0GDIE2tx3n1PjcmVhK9uPK3EgwkGMtjP7jivnrb7acke78S3OgTYZ++2IOS0M0Wsbf5sVBdpLIJPdGLcbjBlcsG0b24f0ptYzZ0LLW291e8LOHe1G7xwZyUdEnRG0KK9VEMC4cBieRU9CT7SFCxdCaWmpnuyKefr27QuNGze2+/7NN9+EuXPnataN4WBmzZoFgYGBtrxHjx6Fu+66S5OkI9lLTXgbbIYHH3zQsPJafYFVF16t9TUWI+0SUWcELcpLCFgYAdzI//73vzvVQ0eIOtTHjo6Ohh07djjVtlrhgwcPAv7QoWRtBDzxBbZlbgZ0OZTIgE8vKIBRK1faTcLG6dOhZ+vW7PO0ATNh9OwaTXki6mqgcubAND8lBfLWrWMyf8/t2AGrTp4U4b926lSIqA223fapp8DXhEDfrrYyK9sN702HXm3o3canFt7e8G1sLPRp00YVtpS0NHhsyxa7PAtHjAAkWzF1nD8fvIKCRHYj502HJN36uDhbTEK5hn8+fx7+tmGDqq26ep6V2pOTc31n1CiI69GDFWkdHw9+0dG24sJz5WxBAYyUPI94L0VHx+du8rFWth9H58CRckQ4iFFzZt9xBH93K+NOdoMXRtqc22+7MCVgjc/AE7m5kFNaCtevX4dGjRpBRVUVBPr6wg0BARAeEAA+XKzrvHY3QWaPMSLlBCN2gxdP8HcgXiApLC9nv0vwkkOAry909veHLv7+pl0EqYv1VHX9OrvgwSevRo2gKYeRmt1cLy+Hy59/LiLoisrL4VxhIaTl50NBeTmrGjHHfbpbQACENG9uaw497drMnm3zDq+LMdZ1ne5kN3WJBRF1dYku1V0XCOiRmzS7XSTK8DI7T7IJbaSnp0NXA5L8qJYVFBQEqGCVnZ2tq6vPPfccICFIiRCQIvDdd98BrkH83WTlVFZWBvfddx906NDByt2sk74RUVcnsFKlhIBrEfjyyy/hgQcecKjRiIgIuPHGG6GkpATuueceQLlJI2nv3r3MfV9PwkC86MLfvHlz+P333wE1wvUkdNlHqQK5G0l6ylMe1yDgaS+weHv7ht9qPF3wcCN+7VpAry4+8fHRUELzz4F3Kcba0poFuZhXPBGlVd4V38tJH/KxtOT64OiBaVVhIZx/9llW5Z95eRCdkCCqnveQatq5M7R/6SVXQGB6G1a2m86Hk1lsuuySEoiU8aZbevvtMLJTJxsmFT4toTiw5v8+xbnQrPAS+zceaL6ycyd8LZHC5L1Rg+69F1oOHWoj6uQ8xrCuNVOmwC0hIZrzsGj/fsA/fHpu0CCY06+fZllXZUA51/h160RSurwMJfZDkNIV+iQQden5+TDq229FXTUjFp+7ycda2X5ctY6wHSOEgyv7VV9tObrv1Fd/Xd2uu9hN09ICaH9yuy1GKsqPbzl7Fubv2cPkjrXS3MhIdhmkta8vy4re22f6z7DJYeqxmwPZ2fDZoUPMW1srPTVgAPMub9+ypVZWl36Pew3G990lkQ6/rXNn+GzcOKYIgUnJbipzcuDKZ59BWXo6y4fkHEpNf3rokOo4+gYHA2IyKiyMKR9gctdLVdh3d7Gbul5cRNTVNcJUv9kILF++HO6++26zq1WtT42ow4L//Oc/60w1ys/PDw4dOmSIDHQpONQYIUAIqCJARB0tEELAzREwQpQJQ33++ecZIYcEXUsnXibxButjjz0GKLmplvDHwsaNG2Ho0KGibFevXmVu/59//rnmLKSlpdGPDU2U6jeDJ73A4uFQ19+/Y5J/SiQDytNh3Cv0KsJ0OvJvUNoiyOEDUyLqxOtX8KbDTxfs2WN3IMSTRALJU78W4FjrVrUbjAPUc+enbFAYb25SYo1nqZCkUpIZfWKgIPgG2/dSLwg5Yglv3aNHaisfHya5GHT33ZBRK196PDcXJqxaJWoTDxU/HTcOmui4ASgnm4lxJLE93svCsVkzp9T+S5cgLjlZVBlPJgbExkKrmBjb93hYeqGWkD6UnQ2T16wRleXj8CGeelOTFi3AOzQUfLp0AW83u7VoVfvRi71Z+fQQDma15Q71EFGnPkvuYDd8fGAcDe4Jszdt0kXQSUf/wW23waTwcEYWIVn356C/QKV3M9Xfa0gKIiH45ZEjhpf8lxMmwJjaGKOGC9dBgeTTp2UloaV7qpzd4L5z6a23oPLqVfZ7GKWs396711AvEYtFY8aAf608truSde5gN4YmxsHMRNQ5CBwVqzcEVq1aBTNmzHBp+1pEHcaZi4qK0oxV50inly5dyi7gUyIECAH3RICIOvecN+o1IcAQwGC0SH5pBZIV4HrjjTdg9uzZsi74jkB6+fJl6NOnj6YL/r59+2DAgAGyTaB05rRp0wB1w9WSI7KcjoyJyjiOgKe8wPJxuRANOfk9/Jz3dsvuGgXZXQYz8Bw9MCWi7r9rDyWWMl95hR0MXSwuhqhly0QLUy2Gl+MruH5KWtVueI9SLU/Ki91HQk6ovadajS0tAe+yItmYarz3GBJLrcaPh8zamKRJp07B09u3iyaFl8rUmi05bzUskzJtmqZUp1bdZnyPB56Pbt4s8tJA0h+JxE5+fqwJqXcbH7NR7uCVJ+oaClFhVfsxY40YqcPRfcdIG+6Ut6Gsf0fnxOp2g3tHpz/W2zzpvj1+HOb+9JOjw2Xl7u3dG14ZOpRd9MC4dWcjJiv+XsPn89+3b4fEU6ccbtMMD2eHG+cKZhUXwxDJbyjhaz0edUJcVKVLa3r7iL/b1k2dyi7mYBLkrvWWt0I+q9uNqzAios5VSFM7ZiFgRaIOx3b+/Hl2RqZXzlIPHvPnz4cXX3xRT1bKQwgQAhZFgIg6i04MdYsQ0IPAp59+Co888ohm1iFDhsDKlSuhc+fOmnmNZNiwYQNMmjRJtcgrr7yi6davR6e7R48ekJqaCt613ktG+kl5XYOAJ7zASg+HEk6cgOd//NEOQF7uEeX+Tg2eZYt74uiBKRF1/4W5aNcuyFm6lH0gR5TyMbykXkeuWe3mtWJVu2lecBHC99dIKy4/dgxe+vln0aB5CUrBm1QOldBjP0BA1jEoqayEyUlJcOrqVVs2KVHne+ONtnmXs4ftM2cCesXpTZ8cOgRv7Nkjym4VOVmMrTRe4jF4V8+eMH/ECOb1gcRlm/vuE/W9LC0NshYuZJ9JyVMeyyYBARC6cCGgfGx1YSF4tWkDjWo9GfRi5y75rGo/rsbP0X3H1f10VXtE1KkjbXW74eOjyl0U4UcXf+ONcFNQEPh4eTHvb5RkVEp8HM/0vtNg5KPjWVZpTGGlC1qYF5+1f7vpJmju7c28+9Ta4y9PuGrt8+1oEY5aRB3/W0zu8ozQFmKC84DxAfdmZcHmWolM6ZgHtmsHK2NiWCy/llFREDRrVn3A4nCbVrcbhwdmsCARdQYBo+z1joBViToEBsm6kSNHAqpHOZveeecdePrppy0fe8zZcVJ5QsDTESCiztNnmMbnsQjo9Wa7//77AQk9Ly8v07FACc233npLtd6DBw9C3759VfOghCbKEaxevVoxH8pn/vHHH9CJi4dk+oCoQqcQcPcXWClJhwcND23aZIcJxjtZMHy4LaZH2oCZUOLf3pbP0QNTIupqIOS96fLLymBMQgLkXLtmwxcPhDbPmGGLOSON4eXUIq6Hwla1G/6gFL0ZvkpNZYdrmM7k58PqyZOhZ+vW7P9HRzxmI6qlEApEnVzMOSlR5x0cDHnr1gF6wz28ebPosA9lMnHeWxognOQOePmD2nqYbluTcvbOH+rKSYPxh6bS8tLYdnJjQ2nLFoMHQ9OuXcHHQBD7+sRJq22r2o9Wv83+3tF9x+x+WKU+IurUZ8LKdsOrGlwuKYFBMvFRcXQvR0WxeHDSPQF/N3x2+DCTaJQmfE5ujIuD4ObNmQTmDe+/zbLwRJ2cbDLmwT3oiwkTGCnIp/KqKuYZ/eS2bXbtSSWiXW0f2zMy4L6NGxWbVSPq+DjBcsoGQqUY4w7rEeLc4ecodY2/n/mLOUL+14YNY96NmNxNAtPKduPKtcUTdeXnzkHBxo1w7cgRqC4rc2U36q2txj4+0Ozmm8F/wgRoSucS9TYPRhq2MlGH4ygpKYF58+bBe++9Z2RYtrx4TobnaGPHjnWoPBUiBAgBayFARJ215oN6QwjoRgA38meeeUY1P3qhIVHWrFkz3fXqzVhRUQGjR4+GX375RbFIeHg4C2SrJw7ekiVL4D6J94C04t27dwN6B1KyJgLu/gIbkr4HQs7sZuDuy8qC6WvX2gGNcTbwUEIgLKRxubCAowemRNTVwF167BhcWrSI/VvOo1Ethpc1LUO9V1a1G//LpyEsNUUXpKmjn1LM123/SmhWkAW5paUw9rvvRKQrf4iJcQZLT5yA4l9/lfW+4+PZ6eoUAPyZlwfRCQmi7Lw3rN56zM4ndxCMB50olSY8W+SIBjWizkj8PhxPs4gICJw61e1i0knnwqr2Y/aa0arP0X1Hq153/Z6IOvfcd7DX/CWRhb/9xrzq+YQSwd/GxmpKGKekpcFjW7bYAcFLKAvyizxRJ+dNh/vP+rg42wUhOXR/Pn8e/rZhg91XKGcsXGpxpT1J91zErbiiQtQFNaKu5MABuPzJJyy/3O9TJD1X33EHdFHwckcv+ns2bGC/p/nEX7bCfShkzhxXwuJUW7Tf1MAn7DdI0qGX/3XJunIKZDcq3MjbG9rNnUtknRvM2dq1a2Hy5Mku7WloaCgLTxMYGKi73TNnzkBCQgK8++67uuQw4+Li4IEHHoBRo0bVyXmf7o5TRkKAEDAVASLqTIWTKiMEXIMAxqaLjIzUDD6LHmg33XRTnXRKTx/i4+NhxYoV0LjWC0OtI8eOHdPs6+effw4PPvhgnYyHKnUeAXd+geVJOjlJOkSnX0gIrIiJAd9a71Q+Lh2PnqMHpkTU1aCYtWABlKWny5I1WjG8nF/Frq/BqnbjVXENeu78VBMQJTvAgrx8ptzN/nlDhsCDERGsjeBHHoGSgwcZUSfnfRcTHg7vR0eLbu1rdQ5v9Y/6tka+U0hW8KhbtH8/4B8+Lb39dhjJ3cyWIxquJiRAwdatUFldDbM3bYJtGRm2KlB2bOHIkYAk4OHLl+F4bi4jR5s2bswwC/Xzg95BQdAzKAj8Oa/EgDvugFYaEtZaONfn91a1H1dj4ui+4+p+uqo9IurUkbay3XQ+nMxi02WXlECkjDed9FmJ8uPFgZ3YgH2Kc6FZ4SX2b6WYavxeghdEWg4davOok9t7sC5e6lkNWblnO3+5yFXrH9vhf1PKkXSYR42oE2LTKXk1SmWkm3buDE38/OBaaqptmOjdGJuUxCRC+fTu6NEwrXt39pE7xaqzst24cm0J+82Vzz+H4n37XNm05dpqMXAgtHnoIcv1izrk/ghkZmYyWUz8u7S0lA2oUaNGEBAQAGFhYUxlSs9lePdHgkZACDQ8BIioa3hzTiP2AAT27t3LiDq1tGDBAnjhhRdEWcrLy9lG36RJk5oXWh8fhyUxT506Beixp5Y++OADmKPzpuTx48ehV69eqvX97//+L7z00kseMIOeOQR3fYHlb2+jvE9MYqLI6wdnK8zfH1KmTbMdcBcGdYWzEfI38xw9MCWiTuxNJydbiLKjSLQoxfByR8uyst0g0db6wmFocfUceJcVieC95tcWCtuEw5VOA2RlL1G+rOvBVcybDomlO1NS7G7W8zHnUML06qpVikSd9EBRz1zLEXVP9u8PTw8cqKd4neSR8yzE58um6dNtlwCwYTmi4cpXXyl6HGKZEaGh8NP585r9/p9bboHZ6FHn68vyujNZZ2X70ZwIEzM4uu+Y2AVLVUVEnfp0WNVu+AsiGG9uUmKiaCBSKUmpqgHuO23O7bepI8jtAbx3NsYCDbr7bsh4/HHWDl5wmCCJHWrEW1nOWxrjqqJXnU/tu5crDGXPxYswc906zaaUiDpe9nLHuXMw6/vvRXXFdusG/x4zhl0CwZiowQ8/DD7h4SxPZU4OZL35JlTl5bH/bz57Fh764QfFeXSnOMNWtRvNiTY5g7DfnHviiQYjd6kEIcpgdnr/fZMRpuoIAUKAECAEGjICRNQ15NmnsbstAm+++SbMnTtXsf98PLeCggLYtGkTfPPNN5CcnGxXZvz48TBp0iSYMGECdK+93agHGLOJuqysLBbLLjs7W7H52NhYSEpKshGNevpJeVyHgDu+wLbMzYAuh2oOgvDmL8pdSmNq8DFNMB+SdOd6T1KMyeXogSkRdQDCDW4kduKSk+HQ5cuiBYxkaZ82bdhn7hbbRMkS3dFu9DxVeC9VOQlT3qshp1M/6D/vEVWvBrOIOiOHrnrGaTTPN0ePwrydO0XFeO8C4Qs5okHN29RoP6Tyca3j48EvOtpoNfWe31Ptxyiwju47Rttxl/xE1KnPlFXtxrc4B2747WvWebnLOrx08cXuIyEntJ/dQGti3C1hl0v0xEZtNX48ZL72Gqsn6dQpeHr7dlGdvFSm1vrH+Krx69bZXUrhf7to1eHs90Xl5TA1OVn0WxbJyTdHjoSntm8XXURTIup42Us5+dGEO+4AJE0xCV6JfL8rMjNtmKIE5uSkJFF/eHUEd5K/tKrdOLtmjJan/UaMGO03RlcQ5ScECAFCgBBQQ4CIOlofhICbIVBZWcl0qNViwyGhlZiYCMuWLYNZs2bpHiGSdh9++CF069ZNs4zZRB16+g0ePJhpeSslI1KamgOgDKYj4G4vsDxJhwcJd61bZ0cMIUmXNHky86jDhBJLpwbPUiTpMI+jL7ANnajjD3Z+uXAB7l6/XrRG+Zv0KLHU3kO8a93NbvQ8OHjbSi8ogFErV9oV4+P2pA2YCaNnj3EZUYdxJtETwNUJD1AnJiaKZMDwGbMtPh5a+fiIuiN38CPEUZLzEnF0LLykG8ZaEbwiHK3P1eU80X4cwdDRfceRttyhDB2cqs+SVe2Gl0tefuwYvPTzz6KB8M+r05F/g9IWQbIDDT32AwRkHZOV0OafuehR53vjjZCzdCmrR+53GO/5rWftf3LoELyxZ48oq1QmUk89juaRk9/8z/jx0LtNG4hatkxUrRJRJ8RDRfnQ53bsgFUnT9rKIX4/zpwJLWsllMMWL4ZGnJyykDF78WKbDKZcnxJiYyGyfXuW3V3s1ap24+hacbQc7Tdi5Nxl/To631SOECAECAFCwLUIEFHnWrypNULAaQRQqxo1qdUSBq8dNGgQ8z5zJKWkpDAvO7WUmpoKN998s2oeI9KXeog6JCDXrFmjK+adI+OmMs4h4E4vsE1LC6Dr79+Bd1khk+X7ny1bYHN6uh0APJmAJN2Z/vFQ7ltD2iklR19gGzpRl7NkCRTt3g14I/0v69fDr5mZIoj5uDQYz6x5P/ub9M6t4Pop7U52owch3iMCvRni1661I8B5+UmU0Pxz4F2M4BaIKDkvCDM96uqLqFuflgZztmwRwTg3MhJQilKa1Ii6swUFMFKG/BTqQG+FMWFh0NLbG07l5dl5d/Bt4aHr5hkzoLWvL3gFBkLHN97QM82WyeNp9uMosI7uO462Z/VydHCqPkNWtRteivzb48fhq9RU8KqNc30mPx9WT54MPVu3ZoM7OuIxxUtTAlGnx6POOzgY8tatY789Ht68WfRbED3R8PkokFJ61r2cJ6CrYqOiCgF6r/FJ8CI/V1hod2lGiajLT0lhmMh5w0mJzjb33ScLS+mxY3Bp0SL2nZwUJ+8d2eHVV8G7Qwc98NZrHqvajatBof1GjDjtN65egdQeIUAIEAKejQARdZ49vzQ6D0Rgy5YtMHbsWM2R3XTTTXD06FHNfEoZ1q1bBzExMYrlly9fDnfffbdq/UTUOQy/WxZ0lxdYnqTD28Kv7NwJX8vYStKUKdAvJITNhV6SDvM6+gLbkIk6jGlyodZDTu6giY/hhfFQOr7+uuwNbnc0HHexGz3Y6rEtnMvv4+IAySRMgleEpxN1cgfGiAEeAndo2dIOXunBD+9xKhczCCuY1acP3HPTTRAeECCqD+Pi4TPuvX37ZKeRJ07dTVLWk+yHnxy0Jb8radCsMBuqvH2hMKgLFAWGKZqho/uOHrt2xzx6D06vl5dD+YULUH7mDJRnZEDp8eNQefWqbcg+XbqAd/v24HPjjeDTubNbkAl65suqduN/+TSEpaboGQKkjn5KMV+3/StZfFS5mKC8dz7KNpaeOKEY+5OPZ6erUwDwZ14eRCckiLLzpJTeeozmU9pj8MJZJz8/kPPEViLqhHioSpdmPh03Dpo0agTokahE1PF7ltzlkkf69oUXBg9mw3QXb26r2o3RteJsftpvxAjq3W+cxZ3KEwKEACFACDQMBIioaxjzTKP0IARWrVoFM2bMUB1R//794ffff3d61Pv27YMBAwbI1qOnH0TUOT0FblWBO7zA1sQuWco86TB9eOAAvLV3rx3OX0+cCMNDQ22fn4y6X9OTTsjs6AtsQybqhNvbcjJLiOs7o0ZBXI8eDGJ3jaWlZMzuYDd6HkRS2/r44EHA2DbSxEuAZXeNguwuNQd1nk7U7bxwAf4qkXO9t3dveG3YMFl4pQc/SChkPP44y1tcUQGnaz3lUv78Ew5kZ8PymBgYquGRsC8ri8XhlCbeqw6JiXYvvqhnyi2Rx1PsB8H0qrgGzfMuQHDGPkYySJNSTC7BfvBvwSvVEpNTj53QOjhFeyrevx/yk5NFxJxWl9E+AqZMAZ9u3dz6sohV7QZtoOfOT7WmAfi9Q5qZl8/cnpEB923cKMoyb8gQeDAign2G3vklBw8yok6OlOJjqWp2qjaDHCHmCo+6L44cgdd37xZ1k2/XLKKOvzilRtTxe5ZS2wLhJxfnTi/ersxnVbtxJQa039ijrbXfuHp+qD1CgBAgBAgB90aAiDr3nj/qfQNEQA9BZhYsPXr0AJS49K71fODr1dMPIurMmgn3qMfqL7BIJHT6Yz345ZxhgCacOAHP//ijHbgf3HYb4OGMkCp8/KA4UF1ulq+k24RIaNanD5x/9llDE9dQibqqwkIbVnI30aUxvELffhua+PkZwtbKma1uN3qw02tbvFeBNN6jJxN1KKkWv26dnQQlehb2CpKPsSR38HNx/nwoP3vWbkrKq6qgaZMmos/R87RJq1Z2+ZXIuo/HjoXbu3ZldbiTjXmC/WBMR7/cdAg6J75gVVFdDReLipjHpSD/p+RFZOSCCNb5Z34+XCouhvLqasBojQE+PtClVSvo2qoV+EjWkp5ngNl50BMKpQ4zCgqgtKqK9RE9UEP9/KBbQAD4y8TE4vugdnCKnj7Z778vIujyy8oY+S20h3WhXaF8LHqoSttsFhEBre+8E7wU7NdsPMyuz8p2g0RbreVa/AAAIABJREFU6wuHocXVc+BdViQaOkolF7YJhyudBsjKXuJe1PXgKkZ0o6z5nSkpds9dPuYcPuuurlqlSNSZJbnMey2bPZdYH67d2yRefAPbtYOVMTG2Z4cjRJ0z0pfYL7W4qjy2RNTVxaqouzqN7Dd11wvr1ExEnXXmgnpCCBAChIAnIEBEnSfMIo2hQSGwaNEiePrpp1025rVr1wLGhpMmIupcNgVu05CVD34QxM6Hk20kHcaje2jTJjts3x09GqZ17+405hjriZfP0lOhmUQdHlChPF5afj5cv34dojp0gIjgYD3dUM0jF3tFS9JJ6wVW8KbDhtEDCz2x+MTH8AqIjYVWKpK8Tg+wHiqwut1oQSIl6ZRsa2bPnrBg+HBo3AiP3AHSBsyEEv/2tuo9mag7lJ0Nk9esEUEpxA1C+TC5JGc3SGoLh8pK84IHni0GDhR5+xRu3Qq5tYe4SnK/6N33z2HDGCHiTvKX7mo/KG0ZkHUMAjNTbR7ewpzigfr3Z87YPFKTp06FvrXPb0eJOtwT0Lvo9V9/ZWSUWnr0llvg3j59oG3z5lrmb/r3B7Oz2R7wg0zMWL4xvEwzp18/Q0Q3lsc4qBgPVUhIcHxy8CCsOnlScywoLTs7IsImVYv7fJvZs8GHu9ijWYlFMrir3WjBF5K+B0LO1HiVyV3G4j3kcjr1g/7zHnFZbFTBe0xrDEa/VyIk+RjLWKcRok7YM+RUDpAw3zJjBrSvlWwOW7xY0btUIOrkpC+JqDM609bJT0SdeC603nOsM3PUE0KAECAECAF3QICIOneYJeojIcAhMGfOHPjoo490YzJ+/Hh49NFHAWPWeXl5wZUrV+DDDz+EJdxBhVplw4cPh23btrGyfCKiTvcUNJiMVj74Ccw6Ch2P1RBzSh4lGLfkk3HjAL0YkNxyJPl6eTHPBEeSWUSdknykVM7TkT6aTdShNFLmK68wUjOruBiGLFsm6pY0hleHV1/1mBhBwkCtbDd61gh/MKpkW2PCwuCzceNsN/sz+sRAQfANoupdSdTV1YGpHF5oj49u3syIFz5pSVWqHfxgTEeMp1V26hQUbN3Kqm3auTO0mTVL0T54su6PK1dgUmKiqD/oSYUHu+hN5U6EuDvZj5q0ZV5ZGfxy4QIs2r8fTnEx0nCSeLlYR4g6JKPu37hRk6CTrl+0k/Fduuh5DDidp6C8HJ7YupVdMDGS0FPpiQEDWLwsPsnZT+mxY3Bp0SKWDb3l/v3770z+2mh6JSqKEZnYJpJ1bZ97zu0869zJbvTOD3qmdjlU81xLLyiAUStX2hXlySu8LDJ69hiXEXW4BwoXVfSOSU8+OULyuUGDGJHNJyNEXdGuXZCzdCkrjs8k/MMnlGzGyx2YUD60uaQt/LzkwAG4/MknLI+c9DMRdXpm15p5iKgTzwsRddZcp9QrQoAQIATcFQEi6tx15qjfDRaBJ554AhYvXqw5fj8/P1i3bh2MHDlSNm9KSoqsp5xc5hMnTgDKYPKJiDrNKWhwGax88BN67AfmvYAxSGISE+0OQs2aLCT7VsbGOnQYYxZRV1ReDhMTE+0OZbU8ePRgYDZRxx8GfXLoELyxZ4+oG7yXj1osFD19t2oeK9uNFmY8SXciNxfGr1plV6RfSAisiIkBJLExKcUWwoMfQdqxLmMFPdy3L7wweDDzHHNFkpMkQ1Js84wZNuJSrh9mH/zw8YLk8OUlZt3J1tzBfpCgCz67V1ba8vDly7D82DFYreLR5QxRJ7f+jKz790aPhqkmeJmrtYl7FsZOPJ6ba6RrtrzxN94IC0aMEJF1UvspS0uDrIULWRmU1Zy5bp1TvwPw8gHKxSKxjWRdh3/9y61i1rmD3RhZDL7FOXDDb1+zIvh8i1+7Fg5dviyqgpefRAnNPwfe5faxUc8XFsKtK1aIxokx5FBWGS868ckIUcfby56LF5m98Kl9ixawJT6etSElq4X4j4LnqtpvUoG8JOlLI6u9/vMSUSeeA7N/r9X/DFMPCAFCgBAgBOoTASLq6hN9apsQcAABvUTdoUOHIKI2WLpSM5s3b4Zx48Zp9mLp0qVwzz33iPIRUacJW4PLYOWDH56om5yU5PCBoNak8rJKWnml35tF1GGsndikJMsTdbw3HfZ5TEIC5Fy7JoKFj+HlTnJ8RubeynajNg7eS/VicTEjwKXzhweGKdOm2eJJFQZ1hbMRk2WrxYOfK199pRgrCElw9EITYnXpwVjOq+KNESPgzp499RQ3JY+cXS+OjobYbt1U65c7+EFPuutlZXblGvv56YrbmL14MVxLTQVn4w6ZAoxJlVjdfpCk67Z3uUjeUiptqQWFo0QdHpBPTU5WJKRwv7o5OBjQm03Ns8wMb2ylMSp5gAv5h3boAIM7dGAkHHoOKcl2Sj2IePvBvebSO+9AWXo686SbIUPi8O2N7NQJ/H184EpJCXx38qRimzzx4y5EgzBOq9uNlk3w36OMbNffv2M2piTtKyWvTkf+DUpbBLk1UYdjnb1pE6DcNJ8S7rgDcL+UJiNEHZY9P3cuVOXlgdLvsyf694enUWa5tqGWUVHsXxUXLzJbw4SynBgLOvHUKbv+8L+X3cV+PMlujNiYNC8RdWJEiKhzZjVRWUKAECAECAEpAkTU0ZogBNwMAT1E3X/+8x944IEHNEeG8n7333+/pgzmY489Bu+//z404qSFGipRt18i/6IJcgPKkHXK9fFs9MIrEHVyB9R669CTzxmvtZd37oSvjx4VNcMf0OppH/MoeQ2idxrKFTmTHPGouzJ7tmyT3ufPQ6sNG9h3ctJNPJaVwcGQN3WqM123bFkr240SaLzEGB7ioTeMVK4PPbQ2xsVBcG2cKyTpzvWeBNVNxDLKQhvtupeA344d4HPyJFvDUkKd9/jSO5lyngBaMRX11q0nn5y3A3oioPxaKw2JXKndtNi9G5odOaLYbFmPHlA4apRqtwR88fD0rxs2wK+Zmbb8PL566tIzflfksbr9+F8+DWGpKQyKbRkZgMStVow4KW56iDq0H0xtPvvMVlxOsg6/nBQeDq8MHSqKQYcE1srjx+GVX36xmzZcG+gB2trX1/QpRanLWd9/b1cv2sl/xo+H3m3aiL7blZkJf0mpwVOa1kyZAreEhLCPc++5B6pr++t78iS03LGDff5Vaiq8tmuXXdkRoaHwz6FDITwgwO67A9nZ8OS2bbLztmPmTOjSqhVUt2wJV+Pj4bpEJt50wEyq0Op2o3eYGCO1+56lNiIc4xtirFs1G+K9utFuBJuR23d4eUa9fdJDiOmtSy3f+rQ0mLNliygLr0IgLaunX/y+0/z336H5vn2sGiVcnxowAB7v399OehbLnCsshJd+/hl+Pn9edhj8b7yiUaOgVKLcYgZGZtfhKXbjLC5y+42zdbpzeaX3HHcek9l9HzBggNlVUn2EACFACHgsAkTUeezU0sA8FQEtoi4kJASOHz8OgYGBuiDYu3cvREZGquaNjY2FxMREUZy65cuXw913361a7oMPPgCMqacnlZaWwuDBg+Hw4cOK2bEfa9asgcaNG+upsk7yEFGnDKuVX2B5jzo5SSSzFsvMnj1hwfDhDklfyh2q8vFUjPQRD4QxJpGQ8NBzRWwsdPH3N1KNXd7tGRlwH1cvZnhn1CiIUzlgUXqBFUiD6uvX4S/r14tIA6yXj+FVMHYslHft6lTfrVrYynYjhxlP0iHxfde6dXYSY3iwnzR5MqAXA6YKn5ZwavAsRZIO8+DBD09GSYlrR4g6OWL5k7FjYYKL1hLGwHqv9qBTwHLekCHwoIa3O+bl7YYntdXWcf7EiVARGqqYRbA5LY86IurMe1rwnqdzf/oJvj1+3HDljhB1cofy2DAerKMnjFKsLOneIXT25agoeODmmw33Xa0ArsNpa9bYebgPbNcOlt5+u510n1CXUvwx/uC/eOhQuNanDysSsGYNeGVnQ3ZJCUR+841dlx7p2xeej4xU3beVnnUopfvi4MGszrwpU6Cylig0Fag6qMzd9h05CJCk6/THevDLqYn/KXfhBz/nL2dI9yJ3Jeoul5TAIMla1iLUjRJ1TXJzIbBWzlpJqQHx7RscDP8YMoSR3HgJBO0MY7IiuaeW+L3w6vTpUNW6dR2sdHOr9AS7MQMRIurEKBJRp72qiKjTxohyEAJWRABDKV28eFHksFFeXg6dOnWCO+64w5Quz58/H/7xj39AaGgo5Ofnszq7du3KzoVTU1Ohd21MXFMac5NKiKhzk4mibhICAgJaRB0+4PChppeo00OQyZF/Bw4cgP79+6tOjCcSdbQSlRGwsiSMQNQ1pPkrrqiAwvJyNuS2LVq4LCaXFGMlSRhB5lBrTpoEBEDH1193q/g/WmPiv7ey3UjHwUuM4YHc/2zZYie7hWV4ghkPRs/0j4dyX3WSGKWU+JiFch6mSVOmAMa805vkyG9HvFT1tsfnwzhYY7/7TiQHivF8tsyYAe1bttSskrcbHpfvTpxgXlkY5w4Tyo0KHnrNIiIgROVyTNaCBUySTMtjkWLUaU6P7gw8UScngypU9D+33MJiwb21d6+dTekh6tB++LhSch4wKDX37+hoWe8XfkDfHD0K83buFI1RKe6VbiBkMirFvtLjcYrxx9DrVprQ8697YCCLm9XxjTcA5WIvvPQSyyZ30QTHtWn6dFsMTdxvfGulcauLiphUrJDk2uTLB8TGQquYGGcgcVlZd9p35ECRknQo//jQpk12WaWXp9IGzIQS//a2fGg3Zx9+mP3fXTzqlORi0QMVyWqlpIeok/5e43+n7bxwAf66fr3hNYr2KHjcI5koSGTzBGqHV18F7w4dDNft6gLubjdm4UXSl2IkSfrSrJVF9RAChIDVEHjwwQfhiy++sOvW8OHDYfv27dCkSROnu/zCCy/Awto40tLK5EIwOd2gG1RARJ0bTBJ1kRDgEdAi6pBU27dvH7vloCc5StSdOnUKemjIlJhN1MXHx8OKFSvq1aNOD6YNNY+VX2D5w9KGOj/1NW6lF1iefFDrW/Ajj0Dzfv3qq/t13q6V7YYfvJ44QJifJ9P0knRYTko0rDp5Ep6tlasT+iGNQ6U2OUpkVF1J+En7svzYMSb7xadZffoweT09ibeb0mPH4NKiRaxY8unTTIaPTzyRE7Z4sSypXVVYCOeffZYV+zMvD6ITEkR18DEA/aOjITA+Xk836z2P1e1HjahDCcq7evWCgW3b2ogirVilqaOfksUc7Sc/JQXy1q1jXi1xycl2nq58zE+1iVMqnxAbC5Ht/0tyODv5ckS6loc23yZKHEq9duZGRgKSnpgwrmnl1auQs3Qp+78ceYmeexiTDlOzPn0g+OGHRfZTcuAAXP7kE/a9nPc3Eg+Ia0jz5kAEt7MrQn/5kPQ9EHJmNyuwLyuLyS9L05iwMPhs3DhbXNOMPjFQEHyDKJsribpPx43TJMn1ICBHOOuJj6yHqBPax3hzLUeMAK/gYLj4//4fi1WHSY7E1+ozktkYz/Hvkv2cJxaJqNNC0VrfE1Enng8i6qy1Pqk3hAAhYB4CSmfPZiqdrV27FiZPlo9h//nnnwOShQ0tEVHX0Gacxuv2CKCU5EcffaQ6DpSzHDhwoO6x6iH/pHKaZhN16enpzMVZLeGGkJSUZMrNDd3gUEbdCFj9wDTo/AFok7EfvMuKdI/JkYx42Ndq0iTIUrgZ5Eid7lxG6QX2enk5FP38M+Rv2mQ7BOLH2bRzZ/AbNQpa6iQ23BUjq9sN4iqNA/ThgQPM80eavp44EYZz0osno+7X9KQT6sCDH55MkovvJvV+UZvzozk5MHH1alEW9DZA6UuvOpZPLiovh4mJiXYxrTbNmAE9dMpS83ZTkZkJma+9xsZyKDsbJq9ZIxoXHoI+Xbvnt46PB7/oaDtorn73HRTUxjOSI0j4OtyJHLe6/UilL7ecPQuvRkXBraGhsjHfnCHqLrzwAiOm5GzH6NqXI4SRAEMizIyERLpUhlpLuk/a7um8PLhNQjijpymS8WjjaAuN0INn6VJAL6QXZKRHU6ZNgz61cfBC334bmvj52Q0ve/Fim2ed3PzwsfHc5cDW6najtsZ4ku5Ebi6Mr5Vn5Mug5/WKmBgbAc7HpePz4b5zcf58KD97VtajTg8BJu2rHCGGEqkvDB7stLKBnASlXruRey7EdusG70dHK/YLbeLakSM2shvHujszEx7bulXkLa40X/f16cPGjXHqHvzhB1E2/oIJ2Y0ZT1XX1UFEnRhrd1m/rlsh1BIhQAh4CgKuIOree+89eOaZZ2Qhe/755xW97TwFY7lxEFHnybNLY/NIBPTEhsM4alqylAI41dXVMG3aNEhOTlbES076Ug+x9s477yg+dKWN6SH+jNTnkZNv8UG588GPmdDSCyy9wBpZT1a3G71xgD647TbAQ00hVfj4QXGgPs9uLNNtQiTzaBG8vpRiF+rxuMFD+b9v3w6Jp06JpuKNESPgzlpZOyNzZDTv+rQ0mFNLigll+fhZeuqTHvwI8mxykppY346ZM6FLrRwm84YYORIa+/hAVX4+FO/ZA0W7a7xP5A5r8XM+JmTH+fPBKyhITzfrPY/V7Ycn6q5VVjLioJEKas4QdcIakSMvjK79i8XFELVsmainvNelsxOPZPbU5GSbJB7WZ5QUkfP8Q9JiY1wcBNd6uHkHBzMvQ0z4PDhy+bItzkZ5VRWLTefftCmg5GWowuUa3vtba37c5cDW6najtL54e8I1GpOYaEcY4YUOJGBxXjEVBnWFsxHyN7Xx95og7yjnhe3ImpeLoWjU/pTGv2DPHvj00CHR1xiD+N9jxjCiUS2h/OS/avcBIR/ay9sjR9our5RXV0Pb5s1t5DV6pfr26gW8ZymWRdv7LSsLMA4setnxqWfr1kzGd2J4OHSqJb6/PHJE1DZPLuK+H/L4484+UlxS3l3txmxw6D1HjKi7PPfNXgdUHyFACHg+AkpEnVlKZ3gWPWLECPjll19kwWyojhpE1Hm+bdEIPQyBDRs2wKRJk1RHtXXrVhgzZoyukaP0JQb4PSp50eILh4eHw8GDB8GPu2mspxw+WBMTE8HLy0uzL3pi3jVUjWJN8CySgV5gayaCXmDpBdaISVrdbjofTga/nDNsSEpxgN4dPRqmde9uZNiyeTGuFHoECUnOqwe/WzdtGtxc6wUjV9Gyo0fhH5IYWxgfDmNfCQeHcuXw8HHHuXOQlp8P169fh6gOHSAiONjQuOQOe7ECo7KB0oOfqwkJULB1K/MMemXnTvhasmfj4XTi5MnQplkzxf7iwfY9GzaIyBHMzHsqqhEWhoBwUWar249vcQ7c8NvXsmigNOyVsAHQpLLcJuOnRQQpSV9OmBRqI7nliGI+HpSeqUFbuDMlhckKCgkP17fFx0MrHx89VajmkZNfNUpmYwNycpa8p07QvfeKvIGUOqUmW1m4dSvk1nruac2PuxzYWt1u5OapZW4GdDmUyL5CzzKUuxRin/FrVCBq8TMk6c71ngTVTeTfQ7SIOkfWvFzsRaP2Jzf+/ZcuMUnbuk5ITq6IjWUynWg/gqoBL8HM96Hq+nVA0hv3Jq9GjaCpJF4Nfj570yZR7M2B7drBypgYRhBSbMe6nlHt+lHa3O9KGjQrzIYqb18oDOoCRYFhigXpPUcMjZHnPsZNLc/IgLLTp6EiOxuuHT4sqgwvWjUNC4OmXbtC044dPTY+t/aqpByEACHgCgSKi4uhqKgIvL29Rc1VVVWxcENPP/00fP21/XvMkCFDACUrMRmNU4fv2I0aNYLMzExAR4wlS5YoDtVMiU1X4GlWG0TUmYUk1UMIuAgBPZ5sDzzwAKCeLz4AtVJWVhb07dsXsrOzFbPK3ZjAB+zUqVM1PfFSU1MhWMdBp5rLs9Axo5KeWmOn781FwB0PfsxFoKY2eoF1/AW2LubD6nVa2W547wWlOEB4qPfJuHFQUV3NyC1HEnoZBcgc/heWl8MkGQlJbOOD6GjAg30sKyT0NkMC6719++y6MbNnT0CvBqVdEXv+3I4dgLHx+CSV89Qa384LF+Cv69eLsvFyfFrlhe+lBz/8IamSVxySkW+OHAnRYWEiXJB0+fH8eXhg40bZ5j8eOxZur5We5g9m9fa1PvNZ2X4EXFB2uf2pH20woQxfUeswKPGvifemFscOv+eJJyWibtyIVjZ5VPRyeVTi0cnXoXe+pKQUrq8NcXHQ2d9fbxWK+eTkAR0hMzalpzMSgE987Kv2L73EpA21kpLcK0o0X3rnHShLT2ceS3JynQJ5STHqtFB2/HuepCuprIS71q2zi8GIpFrS5Mns4gEmJMJPDZ6lSNJhHvy9JlyCwP+/LLkE4QhRJ2d/KLk8QUPeXwsdpYsrWuWMfs97tkr3AyQZinfvtnmp6qn7eG4uTJDIk74cFQUP3HwzK05Sy3pQND+PV8U1aJ53AYIz9kGzgv9eyBBauth9JOSEyseHpvcc8XzoIepQwrxg0yabuoGeGcXLa60mT4YWAwYQYacHMMpDCBAChhHA+G9ffPGF4XKuKkAeda5CmtohBAgBpxBAT7bBgwfDYckNLL5SlKo8cuQI4N9a6eOPP4ZHH31UNdudd94Jy5YtY7cq+PTGG2/Aiy++qFpWj3eflsszNoBj0Uv6aY2Zvq8bBNzhwLRuRi6ulV5gjb/AumJerNqGle0m9NgPEJB1jB1Qo8SY1HvBLEyR7FsZGwuNZS6XbM/IgPsUCCZsf1J4OKCkIKZtGRmyXcLD1u/j4iCkeXPFLivFlTPi5aMk14mkYky3bobgkjv4EWIpYUVIKD67Y4dindN79IDSykoIadECUHZMKfGxy9CbruPrr7vVgZCV7YfHHA9FvcpLoNy3lR1x4AqizhGiQMt7zNCClmSWI+ru7d0b/jlsmKE4XnKkCE/4dXj1VdZy0c6dUFVcLNvllkOGMHk/PiFBV37hAhT9+KPtYHXz2bPwkCTOFm8/5BnkzIpQLovePl1//w68ywqZ5OL/bNki8s4SSqLHNMouYkKS7kz/eM0Yqfh7jZc2lRJ1WFfSlCmAMe/0JrkYoI4Q5dL2XEXU8Xue0sUNjCdb8ttvUJaRARUXL7IYf0LC+MLC/5UuwGAcye618VqVYkPqxduV+dxlv1HDBElvv9x0CDr3uygbXra6WFQEHVq2tEmhKl0MMfKeg3X+mZ8Pl4qLAaVV8bIUXsxCqW68xOQj8cB05XwKbV0qKWG/b/ESlHDdrKKqikkoYx9vCAhQjW2sRtThXlKweTPk1XqeYJvohXo2Px8wziq2LcRNRmzwogG2x/9eRcIu5IknwLtDh/qAh9okBAgBD0ZASdrSKkOmGHVWmQnqByFACGgi8M9//hNee+011XwLFiyAF154QTXPlStXoHfv3qredFgBujXjbQZp2rVrFwwbNky1DT23IPTIXuqpRxM4ylCnCHjCC6wZABl5gTWjPavXoeemqdXHUJf9s7Ld8ETd5KQkwJvxdZG0YlOhlxweoDqatKQysV6UUotNSoKMggJRM0aIukOXLwPixCeMH4SHki1r4yXpHYOc3eCN7Exu7//wwAF4a+9evVXa5UP5sf+bOBGa13olups3HQ7Iyvajd2LMJurMkL7EvtclUackffnZuHGyhL0SlnqIOrXDTYzdWLRjB/OYU0vY3/h16+ziofGxHYV4XnrnvT7zuYvd8CSdkuwv4siTaXpJOiyHv9fK0tIgqzY+odwFiOcGDYI5/eQ9i6RzKCd9zMdjc2bOcf9NOHECfB0gNny8vCD1yhVZgvORvn1FNtejdWuYcsMNrKtG9wSp15CcXCcf98+dvFDdeb9BO8JLV4GZqYzw5hNemvj+zBlY+Ntv7OPkqVOhb60SjqNEHRLqeMnq9V9/tftNJbWBR2+5Be7t04fFRnR12pWZCe/u2yeSeFbqw6tDh8KMHj1kf8spvecgSXf5889t8pYoEbvxzBl4bfduu71E2u6I0FB4dtAgkfy6O+0xrp5Lao8QIAQcQ8DqRN0HH3wAc+bMcWxwblyKpC/dePKo6w0XgWPHjsFNN92kCcCKFSsAveHkUklJCYwbN04xcKdQRs2TDTWNIyMjVePbYT2oO3zvvffK9qOgoACGDx+u6iGIBdXGogkEZXAJAu5y8FPXYBBRJ0aYiDr1FWdluxGIOpQaQwKqrjzq9JBhSadOwdPbtxsyXzwgXTZpks3LQq2wktcgevm8pnEhBevFQ+S/b98OiadOiZrhJb6MdF7JbvJTUkSyY3jQ9PjWrZqHPtK2n+zfHx7v3992k9vdDkyF8VjZfvTOtxlE3cRp3SDj8cdZkydyc2G8RGoO5/vpgQP1donlq0uiTu6Zwset0ttROelLqUedElGnFHOLbxu9UlPS0mS9V+NvvJHJ6aInMHoRocymuyR3sJvGVZXQfc9SG7GgdDFBKk98Mup+TU86YZ7w9xp6h51/9ln2kZysMB/DU2t+j+bkwMTVq0XZeK9LrfJ1+b3c2GK7dYP3o6MVvVjbzZ0LPuHhqt1C/KrRw+7AAZHXEBJAcWvX2u1NS2+/HUZ26sTqdDfiwR3sRpgsNWnLvLIy+OXCBUDvT+nvOj1Sy2rvOegldv/GjZoEnXRRfTpuHIzv0qUuTcBWd3ZJCTz/448sJrGRhPLPi6OjYUyYOH6f3O81KUmHRDlKUksvg2m1j7Lt84YMAb/ay17uZjNa46PvCQFCoH4RsDpRp0edrX4RrJvWiairG1ypVkKgThHAOEAzZsyA1ZKXQblGX331VXjmmWfAn4spgrKZd911lybBhvU99NBD8OmnnyrGu3vzzTdh7ty5muN99913YdasWRBYK3WCBY4ePcr6oSbjiflI9lITXktkcKcX2LoEjIg6MbpE1KmvNivbDe9RJ43NZKYN4UHEguHDNT1pLhYXw5pTp2w3v5X60KdNG5gdEQHjunQRxWrT6jNKZ+KX3eiCAAAgAElEQVQBk5DQG25FbCx00RGT63JJCUxYvVp0KIlE4ca4OCafZDSp2Y2UrBNuab+9b5/mIRB6TyDBEB4QYOtSsz59IPjhh91K8lLovJXtR++cm0HU4b5z9uGHWZNoJ1HLlomaNxprCz0i7kxJsfM0MEPCDzumVP+aKVPgFidlBvUSdXxssh/PnbNJ6LL+Xb/OCM/Fv4vl4QRQkVT8ZuJE2/PF3Q5PrW43SNJ1+mM9+OWcYZCjJxkerEvTB7fdBuiRLaQKHz8oDqwhgfSkbhMiAZ9/AlGnJF/8zqhRENejh2qVSpc1kMy9s2dPPd2p0zxycrNql2TkpJCR3C7es4f1E6VkrymEYfj5/Hn424YNduPh47WS1HLdTDcSdMFn98pKWx6+fBmWHzsGqyWxePmeOEPUIUl3W0KCwwN7b/RomNq9u8Pl9RSUUz7QU47P83xkJKAnoJDkfq8Vbt0KubVYbE5Ph4cksVSNtIn7d8q0aYC/STGhpDPJYBpBkPISAoSAEgJWJup69OgBf/zxB3hx8egbykwSUddQZprG6XEI6JGL5Ad9//33M7Lu119/ZX/0phMnTgA+JJVSeno6dDUQIH38+PEQFBQEW7Zs0ZTcFNp87rnnAAlBStZGwOoHP65Cj4g6MdJE1KmvPCvbjUDUucp29LaD8T2QGMPYHiUVFeDftCkUlJdDoK8vk0/Cvx1NxRUVUFhezoq3bdHCULwsR9uUK6dlN/whEF8eMUHPCZTyxBgnGHvP18uLjSW4WTO7OCv+0dEQMGWKW5J0OG4r24/e9WAWUZe9eDFcS01VJMH0kA1Cn5WIEbOIOmzn44MH7Uh3JJEXjhypy+7+uHIFJiUm2sGsl6i78tVXUPzrr4DefRNWrdIkuYWG8GIByqAJkrHu6I1qdbvpfDjZRtIpHXK/O3o0TDPhUB/jP1VevWpbR0qx4LQklJcdPQr/kEg0owcOxs7r5Oen+DhA0ho9e9Ly8wEvYkZ16CCSu9P7HNHKp0TU8XKzuJYx+YSFQfPISGjC9VvLAxX3ZfTOQnIb5XflEh+bLviRR6C5TklRrbG56nur2w2SdN32LhfJW0qlLbWwcpSow98aU5OTFZUXkFC/OTiY/VZD71ilJPWQ1eqvke/lvEr58thHvISBUrGYV62fvGeolDirzMmBC7Ue1nIyz3ybuOfh7zPvxo3hp/PnFWU4eY/zllFREDRrlpGhU15CgBAgBGQRsDJR9+OPP8KIESMa5MwRUdcgp50G7SkIYHDNt956q86Go1cTWE/MPEc76efnB4cOHTJEBjraFpVzDgGrv8A6Nzr9pYmoE2OlRTjoR9Yzc1rZbngCwTPRt+6o9NgNxgO6smQJlJ89a3gg6M3QZtYs8O3Vy3BZKxWwsv3oxcksog6l5y5/8glr9pujR2GeDGmwPi5O00N0X1YWTF+7Vrb7ZhJ1Sp4NX0yYANESaTFpZ5CoR1k9ORkxo0SdXFwxpblDj4Yt8fGABIyQQt9+W0Ro6J33+sxnZbvh7UFpLWKcs0/GjYOK6mpGbjmS8AJDgI+PXVG8qIEEsNza+iA6GtALDcsKKbe0FDCO6nv79tnVhaQuetQ1Uugg9vy5HTsAY+PxqS7ICj1Endq+IxDb2M+0vDwor64GvNhysagIDmRnwxdHjqhOw3d33AGD2rVjedyR3MZ+W9lusH/+l09DWGoKwxgVAlC+2KjUoqNEHcpo4h9pmhQeDq8MHSqKQYcqACuPH4dXfvnFLr9ZMR2lFaOtzd60STFO4+y+faG15JIXPl8wphzKi0sTL4krJc4Eb2300H1482bZNlFWHeWopc8gtKUHf/hBVs7847Fj4fbay9HkVefIU5/KEAKEgBQBqxJ1K1euhJkzZzbYCSOirsFOPQ3cExDAGHGjR4+GvXv3mj6c2NhYSExM1OVqjHHmoqKidElpGu3o0qVL4Z577jFajPLXAwJWf4F1FSRE1ImR1kM4uGpurNiO1e0m6PwBaJOxH7zLiuoUPpQfazVpEmQtXFin7bhL5UbspiwtDUr27YPi/fuhKi9PdYh4QNr8llugWe/ebutFxw/Q6vajZ72ZRdTxsbaQyBr0zTeyh6DfxsbCDZz0qZAJDzIxFuQzKrEgzSTqlOQvsT9q8YrUDjKxrFGizpEYnCtiYpjnE6ZmEREQ/NBDbmVPVrYbXnI5JjGxzmKjItm3MjZWVnJ5e0YG3MfJIEsNCcmHa5WV7GMkROQSEg7fx8Uxz2alhF5IE2VIQT1xW/U8W/g8ZhF1Rj1QkdTGZw5KUmPCSyLt581zO3Ib+25lu8H+8XvJ3J9+gm+PHze6TMARok5ubWHDTw0YAE/0768oay6VGxc662hsX7XBYky+u9evt8vyydixMEFDGUjJK473qgtbvJjtARibTogXq3QZRUsOF70OUW7+eG6uqL+8dGzr+Hjwi442PL9UgBAgBAgBHoEHH3wQvvjiC8uAcvvtt8PixYuhW7dululTfXSEiLr6QJ3aJARMRABJsuHDh2vGeTPSZHh4OOzbt08UT06r/Pnz52HAgAG65Sy16sPv58+fDy+++KKerJTHAghY/QXWVRARUSdG2gjh4Ko5slI7ZDc1s0F2Y47doOTS9bIyKEtPt1Xo06UL+7cnxjTxBPsxi6jDORbi1OG/5bzqhEUxb8gQQLKhcePGUFFVBXiguPC331S9L+rC00EtXhBKgj0YEcG8HJDUw/hHX//xB/zArW25Z3nCHXcAkjCY9HgIIUH5f3/8AXllZczzyadJE+aphTHq1v35p+J2sTg6GmJrDxICYmOhVUyMlbYW1b5Y2W54om5yUpLdYbVZIKPM3fvR0YokAnrJvSzxSjXStpZUJtaFEsWxSUl2dmdlos6IByo+Y5A4x2cHJnf35Lay3SC+WnuJsH7/55ZbWCy4t/butfP20kvU4QUh4WKVnIwx2te/o6OhSSMlf9Ka3sjtU+ithiQ377lsxPbk8uL+hv3kE3q1vTZsmK6q5frJlxfilPK44MWXpyUXX9C2kRz0atyYtdu0c2fwbt+e/RulmIWkRA7umDkTurRqBfi7rh2dkeiaO8pECBACygh8+eWX8MMPP0CrVq1kMyUnJyue786aNQu8OYUJR3Fu1KgRO0dGB5TuJkiaO9oPK5Ujos5Ks0F9IQQcRKCkpAQeeOABQBdhZ9OQIUMgJSWFxZEzmpCsGzlyJKQpxCYwUt8777wDTz/9NOCDm5J7IGD1F1hXoUiEgxhpIurUVx7ZTQ0+ZDdkN448oz3BfrQOV/UenCJ+PFGn5rGmF+vugYE2jyY8bN8WHw+tZOQC9dYnl09JMk2rTr5vfF4eL7X9Jz8lBfLWrVNtBj2e0OvjiW3bZPMtj4mBobWede4kgWlluxGIOkc8HbXWDP+9HjJM7qBdqw20k2WTJkHP1q21sgKSXnJeg0YIBM1GajMoedSh96pApughtpX6zPfjvj59AIn2Xty7JJJ07Z5/HrwceL/UO8a6zmdlu8Gxq+0lSJre1asXDGzb1ibditKYS1JTRbDp3W+E5yfuM3HJyeyyB5+QaOPnX2lulMonxMZCZC2B5ey8yu2FaKcpU6dC+5YtdVWPXuoTVq8WSVLyceOC7r0XWg4dCkW7dkHO0qWsTiT6kfDnEz8u6QUPlDO/9O9/M2UEJVncpClToF9ICKuS3q90TR1lIgQIAScQUJLGjI+PZ2fPdFbrBLgqRYmoqxtcqVZCoF4QwIflXXfd5VDbGAvuo48+YuWbNGniUB1YCEnDefPmwXvvvedQHdiP1atXw9ixYx0qT4XqDwGrv8C6ChkiHMRI04uk+soju6nBh+yG7MaRZ7Qn2E9dEXWIJ8bPmrJmjeE4Rf8YMoR5sPHSaSi7hYevfHwuR+ZMWgYPUZ//8UdIPHXKUHXTe/RgB8Gv795tK4ceGBvi4qCzvz/7TG3/wUPRzNde09Umej6hZ4RU5pCPU+ROXnVWthveow7l36QEgK4J05EJ48ctGD5c0aNOqOJicTGsOXWKeZyqJZR2nB0RAeO6dDFkI1L5P4yDuCI2VjOWpI4hirKcLyyEW1esEH0mxUAvUcd7OvYNDoaeQUGAfyMG3QIC7Dyh0Gso+OGH3ZqkQ+CsbDfYP6n05ZazZ+HVqCi4NTTULv4a5neGqLvwwgtQefUqyK0rqdeY1lpNPn0anpRchkCvv7mRkVpFdX0vR/obvXgi50nK1yHEXeSJOim+uD9tnD4dOvn5sX4Lcpn8IAq3boXchAT20Ya0NHh0yxbRGHlp547z57u9TemaQMpECBAC9YaAElGHYZKSkpKcOjeut0G5QcNE1LnBJFEXCQEjCBQWFjL35UWLFsEvMkGapXWhDvDjjz8Oo0aNgma10iRG2lPKe+bMGUhISIB3331XlxxmXFwc8wo0ux9mjIXq0IeA1V9g9Y3C+VxEOIgxJKJOfU2R3dTgQ3ZDduPI09cT7KcuiTrEtLiiAj44cMBO9ksObzx4/CA6Gga3bw8TV68WyQ7i4etn48ZpEhuOzCN6DySePAl/37FDV/H/d+ut8JdevRhJ9xXnESJ3cKpWIZJ1pceOQZlMnDFehgzrQLJuTEKCyKMCP+e96txlv7Oy3QhEna6F4MJMVdevA3rVXCopgZKKCvBv2hQwllSgry+0bd6c/e1oQhstLC9nxdu2aMEkWOsj6SHqjPTL3aUupWO1st1gX/m9BGMo4qUKtbXkDFEneG+jRPD4VatEUGnFYJPiimR41LJloo9RvhifrYJEpJF1J82Ll0He27/fFlcSvw/w8YHH+vXTvZ/pJequfPWVTcJSii+S8Fvi4xmRjeR1+5deshsWf4FEjqj7YsIEiA4LY+U6vPqqR0qaOzPXVJYQIATMRUDNo27FihVMQp+S+QgQUWc+plQjIWAZBPLz8yE9PR1QkhIJPCG1aNECOnfuDGFhYRAQEFDn/c3MzGR9wL9LS0tZe+gmjW1jHzp16gQtdUpP1HlnqQGHEbD6C6zDAzNYkAgHMWDucnBpcJpNy052UwMl2Q3ZjSNG5Qn2U9dEnYArHoZuPHMG1p4+DQeys0Vwo0wdSqMN69iRHYyiJ97Y774TkVIvR0XBAzff7Mg06S6DUpM/nj8Pa06ftoudNKpTJ5h8ww0wJiyMyW9WX78OD2/eLMrHe3K0jo8Hv+houF5eDpVXrij2QS12I5J4V5YsYVJkmBJOnGDef3zicXGXg1Mr2w1vD7oXDmU0BQG132u8p5BWY8369IGWt94KzXr3hkZNm2pld5vvrWw3CKJvcQ7c8NvXsnhW+LSEK2EDoEllOYScqfFCdpSomzApFM4/+yyrY31aGsxR8frSM7lK0pR1IbWspz9yefQSdbxHnJpHnVdgIHR84w27pnDPubRoEftcjqjD+HYTunZl35NHnaOzSeUIAUJALwIzZ85kzhfSNHz4cNi+fTt51OkF0mA+IuoMAkbZCQFCgBAgBOQRsPoLrKvmjQgHMdJE1KmvPLKbGnzIbshuHHlGe4L9uIqo4/GtqK4G/OPVqBE0adzYFqNKyINygyhvxyeMu4VEnqsSHt6WV1ezvuEfqWeFnIfbk/37w9MDB7Iutn3qKWjSqhVkv/8+k2hTSs0iIiD4oYcUCYWytDTIWriQFT9bUAAjJfGg+Vhn7ebOBZ/wcFdB5HA7VreboPMHoE3GfvAuK3J4jHoKIqHUatIk2/zqKePJedR+ryHhXbBpExT+/LONuEaPOd+ePRkkPmFhzLvHp1s3jyLn+Pm2ut1gX9F22p/672WC7K5RUNQ6DEr827OhmLHfjBvRyiYbLEcm8XHu9NqLHKnFyxjrraeu8ilJfAoxHvXGqOM9sOUudlz97jso2LKFxah7RSbGnd4YrHWFA9VLCBACDQuBw4cPQ0FBgV0sOn9/f7i5ji/vNSykxaMloq4hzz6NnRAgBAgBExFwhxdYE4erWBURDmJoiKhTX3VkNzX4kN2Q3TjyfPYE+zHj4NRM+8EDwud27IBVJ0/apgQlJTfPmCEb58iReTOjDPbvWYlUZtKUKdAvJIRVj94GeWvX2mTI1NoMfuQRaN6vn2IWQebteG4uTJDIvMWEh8P70dFMQk04rDVjfHVZhyfYjRn4mGk3ZvSnvuug32ue8XvNq+IaeJWXQLlvK6hu4iUalBn7jRZRx3t96V3TWt59euupq3wYo/LjgwdF1c8bMgQejIhgn+HFEN9evYCXrtxx7hzM+v57URle0hO96nDPwAslmEoOHGB7Fqb0ggIYJbkUwu/DStKZdTV+qpcQIAQIAULAdQgQUec6rKklQoAQIAQ8GgE6+KmZXjr4ES9zOvjxjIOfun54kd2Q3Tiyxjxh3zHj4NRM+5GLOTSzZ0/AuEP1FTtLujZKKiuZx98pzlMuzN8fNk2fzuIyCYeYAsGG+aetWcOqETzzbgoKYmNCgk2QyVRag0I9f+blQbREAoj3qCOizhErrr8yZtpN/Y3CvJbp95rn/14zY7/hiTozpC8RdSsTdVszMuCBjRtFiwPjzO2YOROCmzdnn4e+/TY08fNjUssXXn6ZeZ3K7VOYV0tGGiWg716/HtCznU+8x3hAbCy0iokxz/ipJkKAECAECAHLIEBEnWWmgjpCCBAChIB7I+AJB6ZmzAAd/BDhYGQdkd3UoEV2Q3ZjxG6EvJ5gP2YcnJplPxj37cEffoBtGRmi6Ui44w5ATwCrpC+OHIHXd9fEWRIS790gEGYX58+H8rNnAeMLxSQm2hF738fFAR64thgyBNrcd5/s8PDgNePxx9l3cl4OPIlJRJ1VVoi+fphlN/pas34uIurU54j2mxp8Jk7rZnsmyl3s4AklvaveikQdxmr9/PBhO086HNM7o0ZBXI8ebHhS0iw/JQXy1q1j323PyID7JCQffj69Rw94PjISQmqJPgEnjB/75LZtkFFQIIKufYsWsD4uzubVLhCDevGlfIQAIUAImIlAbm4u/Pnnn3DixAk4e/YsFBcXw7Vr18xsAkpLS+H555+HrrVxOU2t3OKVEVFn8Qmi7hEChAAh4C4IeMILrBlY08GPGEU6+PH8gx+yGzMQILtxBEVP2HesQtSh5OWHBw7A23v3iqaia6tWTPZSGiPOkfkyowySiPfLeDdgHzu0bMmaEA4xr3z1FZO+RKIOPfBQulJISNAhUYeeeJhQKtMrKMiui0W7dkHO0qXs84QTJ+D5H/8b/wk/+9ewYXBP797se4pRZ8YMu64O+r1G+46R1Ub7TQ1aaDeCl/HF4mKIWrZMBCNKNG6Lj4dWPj664MV4pHempMC+rCxRfkdi3elqkMt0rbKSXUzBOKhCQk+4Xy5cgNWc/DNf7xO1sVCFElLSrKqwEM4/+6ytyJdHjsC/JBdLhC9v79oVbgkJgaKKCkg+fdqOoBPy4f7WPTCQ/Ze86YzOMuUnBAgBMxCorKyE77//HhYuXAi//PKLGVVq1rF3714YWBt7WjOzB2Ugos6DJpOGQggQAoRAfSLgCS+wZuBHBz9iFImoU19VZDc1+JDdkN048vz1BPuxAlGXX1bGpMeSTp2ym4alt98OIzt1cmR6TC2Dh7lfpabC//76q129Ug8OYd+5mpAABVu3svxyHhux3brBv8eMYfKXGC/If9w48O3Zk+WvLiuD0qNHbTGDUI5sYmKi3UEq722oRPaZCoQJlXmC3ZgAA+07EhDp95rn/14za7/JXrwYrqWmghLJxnucadmq3AUILOMKok5Ozlitv68OHQqz+vQRyUDL2Q3Gm7v8ySe2qlYePw4v/PSTFhR23yPp+W1sLNwQEMC+axIQAO3nzWMym5QIAUKAEHAVAqdPn4bJkyfD0aNHXdUka4eIOpfCTY0RAoQAIUAIeBoCdPBTM6NEOIhXNh38eP7BjxnPMrIbshtH1pEn7DtmHZwifoKXg14skaDbfu4cPLVtm2yRe3v3BjyYRCJLK+GB7Y5z5yAtPx+uX78OUR06QERwsFYxze/R4+H3S5fgxZ9/lvU2QI84QcJSqEzYd0qPHYNLixaxj/dcvAgza+XI+EZRMvOBiAjV+HvlVVXskDVRQmSiHNnG6dOZ54gQF09zQBbI4Al2YwaMtO/QvmNkHXmC3Zi13/BE1DdHj8K8nTtFUKLHMko1dqn1WFbCGb3opq9dK/u1K4i69Px8GPXtt7qWAcocLxg+3G4/VHrPyVqwAMrS01nd6LF+V0oK/JqZqastIdM3kybBrR072sq0feop8O3Vy1AdlJkQIAQIAWcQOHLkCERERDhThcNliahzGDoqSAgQAoQAIUAIAHjCC6wZ80gHP3TwY2Qdkd3UoEV2Q3ZjxG6EvJ5gP2YdnCImSkQdEnIoUYYx6HKuXYOTV6/C92fO2EmN8XMQEx4Oi8aM0SV5iYeQz+3YAaskUmFfT5wIw0NDdU1tRXU1nMnPZ33MKy2FswUFjFyTkmN8ZUiU4WFusCTOj3BwyseXw3r/sn697EFpv5AQ+N/hw+EmifQlko+/ZWUxkk4aMwj78cnYsTChNnZG6/h48IuO1jXW+s7kCXZjBoa079C+Y2QdeYLdmLXf8PKOl0tKYNA339hBKfUG4zPgnoEe3M9s3644Ba4g6ox61OGeszI2FjpzBKQcUcdLJuPee8+GDaIYqXrWHUpdnrp6FfjLJOj53eFf/4JGTZvqqYLyEAKEACHgFAIYey4yMtLlnnRCp4moc2r6qDAhQAgQAoRAQ0fAE15gzZhDOvihgx8j64jspgYtshuyGyN2I+T1BPsx6+AUMVEi6tacPq3oNSeH+8N9+8JzgwbpIumwvJIs5G2dO8On48aJ4v8ozbPRA1P0pEucPBnaNGtmVyV/cFq4dSvkJiSwPOkFBTBq5UrFpYZeIDNuvJGRmf4+PrBMReIHZTORyMTYRihH1vH1193m8NQT7MaR54W0DO07tO8YWUeeYDd1td/IedUJ2CLRNCk8HBo3bgwVVVVw6PJlWPjbb4rx2LAcknwYl621r6+RKTKcFy+xYAy5Jo0bs7K+Xl5QWF4OuzMzVS+yoCd1z9atWRmpl1tZWhpkLVzIvkOSLiYxke0p0tSnTRuI69EDOvn5QSnikp0Nnx8+LDuGR/r2hecjI5k3X7OICAiZM8fwWKkAIUAIEAJGEfj3v/8NTz31lNFipuUnos40KKkiQoAQIAQIgYaIgCe8wJoxb3TwQwc/RtYR2U0NWmQ3ZDdG7EbI6wn2U1cHpzyeG9LS4NEtW3RB/Nm4cTCuSxddeYVMeNgZm5Rkd/BqhKgzIkGGB5YPRUSAd+3hqrSzPFGHXnUXXn4ZqvLyWDY8JJ6clGRofNLMeOj87ujR4NOkCfsq6N57oeXQoU7V6crCnmA3ZuBF+w7tO0bWkSfYTV3tN0qx6ozgK3iQsWdqs2awLT6eyQrXV7pUUgKJJ08yUlGasH8pU6dC+5YtwadLF2j34ou2LILkJV5gmZqcbOdJh2U/jI6GIR062NWLZb5ITYX39u2z+w4Jzwdr5edIArO+VgW1Swg0HAQqKipg2LBhLE5cfSUi6uoLeWqXECAECAFCwCMQ8IQXWDMmgg5+6ODHyDoiu6lBi+yG7MaI3Qh5PcF++IPTl3fuhK8lXly8/FfqaPlbrVr2o0XU4c1+PAC8LSwMWjogqVVWVcW8BlCmi08Y4+61YcN0Ta0WUYfebo/37w+Tu3Vjh6NqSSpFVpmTAxdeeslWJLe0lB2+fnv8uK6+8Zk+uO025h0iRO3zj46GwPh4w/XUZwFPsBsz8NOyGzPacKc6KKaw+mx5gt3UFVGHyOFzdcqaNaqecnII/2PIEDidlyd6Hndt1YrFHkUPt/pO2Lf7N260Gxe/vwnEGR8X9aODB+FNCcmHnuDJU6ZAoIan4LaMDNamNKGXIRKaUnKwvjGi9gkBQsDzEDh//jx06tSpXgdGRF29wk+NEwKEACFACLg7Ap7wAmvGHNDBjxhFOvjx/IMfshszECC7cQRFT9h3+IPTRfv3A/7hEy+x5ShRt/nsWXjohx9YtUh4DW7fHm4JCWEx2Xq3aQMYd8fZJD1YxDpXxMZCFy6Wj1ob5wsL4dYVK2x9HNC2LdwQGAi3BAfDTW3asHq8FDzopPXK7Tv8AaqQHw9gUbJtSWqq6vARsxcHDwaUu+Q9PJr16QPBDz/sNpKXwiA9wW6cXa9Ynn6v0b5jZB15gt3UJVGHWBZXVMAHBw7AxwcPakKLnmUfREez/Wji6tVwPDfXVga9sdG7G6UerZBQlnLymjWirvBedS2GDIE2990HgjcdepmPSUiwk7wUiDahIiznExYGZRkZUHHxIpSfPWtrAzGUevMhOfjPYcPYRRHyqrPCyqA+EAKei8Bvv/0GgwcPrtcBYh8GDRpUr32oj8YbXb9+HWO5UiIECAFCgBAgBJxCwBNeYJ0CoLYwHfzQwY+RdUR2U4MW2Q3ZjRG7EfJ6gv34Xz4NYakpuobvKFGnq3ITMuEhLcb3wdS2RQub15kJVRuqQumCSEVmJlxZskR0GIoVX6ushMyiIrhcUgIV1dXM2wH/jd6FSDh29POzG0tAbCz4jxvndiQdjtcT7MbQglDITPsO7TtG1pEn2E1dE3UCnhibbeOZM7D29Gk4kJ0tgjn+xhuZV/Kwjh3Z5Qv0xBv73XciUuvlqCh44OabjUxPnebFA9PnduyAVSdPitpJmjIF+oWEsM/CFi+GjMcfZ//elJ4OszdtEuXlPfAwrmnbJ58Eb07+EmWaCzZtgrx161g5OVxwP0KyD/cmd/TmrtNJosoJAULAVASWL18Od999t2ad7777LkyYMAECAwOhvLwczKSYOuI+YQHPak0QTM5ARJ3JgFJ1hAAhQAg0VAQ84QXWjLmjgx86+DGyjshuatAiuyG7MWI3Ql5PsB+vimvQc+enmsPPa9cLzvcaL5uP7Ee//UgPQzWBl2Ro2rkztL7zTvAJDzda1DL5PdJiDZ0AACAASURBVMFuzACT7Ea/3ZiBt7vX4Ql24yqijp9rvPyAf7waNYImjRtDE4mXnFzc0GWTJjEiz0pJjnz717BhcE/v3qyb7V96CS7On8/+vT4tDeZI4sIuj4mBobXEnJo3HNYheNb9c9cuO49vwcte8OKzEkbUF0KAEPAcBFatWgUzZsxQHFB4eDjs2rUL2rZt6zmDtshIiKizyERQNwgBQoAQcHcEPOEF1ow5oIMfOvgxso7IbmrQIrshuzFiN0JeT7Gf5gUXITj9N/DLOSMLQ06nfnCp6zCobiIfr4fsx7j9VBUWwrUjR6Bk/364piF9id4PLQYMgGY33wy+vXo5slQtVcZT7MZZUMlujNuNs5i7c3lPsJv6IOrU5lzOUw0lJdFrrLVGHDdXryX0pnt2xw5RszxRF/S3v0HO11+z7+XizaZMmwYYDxZT6NtvQxM/P9khFO3aBTlLl7Lv5v70k10sVT5uLYUXcPUqoPYIgYaDgJZH3e7du2HIkCENBxAXjpSIOheCTU0RAoQAIeDJCHjCC6wZ80MHP3TwY2Qdkd3UoEV2Q3ZjxG6EvGQ/ZD9y68bo4SV62VVeuQLVpaVQkZXFqmzcrBl4t20LjXx8wCsoyJHladkyZDdkN2bYjWUXeB11zBPsxmpE3YncXBi/apVoxmb27AlvjBhhmnQyxiK9LSHBRpKhLOdLgwdDXI8ehlZK8unT8OS2baIyPFEXMHky5CUns+//P3tvA2dTuff/f+dBIVMJ86NQoziNSJgGiTwkRdP/0KHpduiB0i/MfXSKdMpDHYUOKm79Jb2ocBKGOtEDUfctMnmaxjRSEyU5o1LOIU9jfq9r13bPHvthfdd+XHu/9+vV69y3Wd9rXeu9rvdec63PrGsFCur8XaMI6lSnhY0hAIEwEdi6dau0adPGa+sNGzaUHTt2yLkW30Mdpi7GbbMEdXF7ajkwCEAAApElEA8T2FAQI3DwpKi9YRqKc+CkNvCGG6bcMLVvLP7gD/7o/cEbvMGbxPQmloK6UxUVMuSdd+T9r7/2OBmLb7lFsuvX158gHxW7f/5Zurz2msdP7YSBK0tL5f4qy1nO6N5dci691NV25aDumc2bxfxX+bM4J0eyGzRw/dNFTz7p8w9A/rVmjfy4eLFrO29LX/JEXciGBg1BAAJ+COzevVsyMjK8bpGTkyP5+fmSkpICwzAQIKgLA1SahAAEIJCIBLjxw40fbvzozccbvMEbvTfuCvzBH/zR+4M3eIM3ielNrAR1ZsnL/9q6Vf5WUOBxIjLOO8+17GVqcrL+BPmo8BbUmf2suvVWqZ7qfTnpqk2Z/v557VpZtmuXx48qh2aV31HnLdS744orZELHjq7683Ny5Lybbz6jx2ZJ5v0TJ8rJgwfl52PHJCc/X74+dOj0dpWXBTVLMjecPDlknGgIAhCAQGUCJ06ckI4dO0pBle9ps03//v1l0aJFkhzC72ro/y8BgjpGAwQgAAEIhIQAN3648cONH71KeIM3eKP3xl2BP/iDP3p/8AZv8CYxvYmFoM4EUOZJsfwqoZc5I/Nvukmua9RIf3L8VBwrL5f/Lz9fSn780WMrs7xm7uWXW9pX8Q8/SK+lSz22rRqa1R81Sr595BHXNu7lNqs2bkLIprVru/65VocOck67dpJy3nmu//9oSYkcevddV0hnPnM//VSe2LDBo4nKQeY57dtL3bvustR/NoIABCBgh8Czzz4rf/rTn84oNUtfFhYWSu3fvs/stE2NbwIEdYwOCEAAAhAICQFu/PyKkaUvPYcTS1/61wtv8MbbCMEba5cl/MEf/LHmSuWt8AZv8CYxvYlmUGcCurXffCN/qvKeN/eZME+cjbvmGklOSgp4ck6eOiXrvvlGSn/+WSoqKqTDhRfKlfXq+aybtW2bTNm06Yyfv9Krl3Rq2NDv/sw77QatXCm7fgvQ3BubJS+f7dbN1V/3E3LfPfmkHN+zR0z/bl2xQrYfOODRduNzzxWzBGb9c87xu881X38tg99++4xtHrr6ahnWurXr3+vdd5/U/O3/DgiMDSAAAQjYIHDw4EG5/PLLpays7IzqVatWyY033mijVUoCESCoC0SIn0MAAhCAgCUC3Pjhxg83fiyp4rER3uAN3ui9cVfgD/7gj94fvMEbvElMbyIR1JlAzoRb5h10P/zyi3x+8KCs+uor+WT/fp/Qb27SRJ7p1s3SkpdmGcqH1q2TJZ9/7tGev9Dtx6NHpcfrr7v6U/VzZ4sWMvTKK6VBrVoePzp84oSr3w+uW+e13x/m5ooJ3syn/ujRcnaTJlL5/XLrv/1WBrz1ltfa6V27yg2XXCLnVKvm8fPv/v1v+f+3b5f5O3acUWee4Hu/f3857+yzXT9r+Le/SUpamn4gUwEBCEBAQWD58uXSp0+fMyp4qk4BUbkpQZ0SGJtDAAIQgIB3Atz44cYPN3703w54gzd4o/fGXYE/+IM/en/wBm/wJjG9iURQt/yLL3w+NeeN+tBWrcQ8KWb1vXT/Pn5cei1b5vHuNtPu9RdfLLNvuEFSfDyR9+7u3XLvu+/6PPEt6taVlnXryikROXLihLz55Zc+t628bGblJSjNO+a+++tfpfynn8QEimP/53/kleJin+2YgDIlOVlqV68u28vKZKuXp1bcxQtvvlmuufBC1//r6x13+lFNBQQgAIHABJ566il55LelfStv3b59e3nrrbfkggsuCNwIW1gmQFBnGRUbQgACEICAPwLc+OHGDzd+9N8ReIM3eKP3xl2BP/iDP3p/8AZv8CYxvYlEULeytFTuX73aEuAXbrjB9WSZ5mOe2MvJz1cHdWYf5r14I9eu1ezujG0f69BB7m7ZUtwLdF44bpxU+y1AMxv/+6OP5If58111x8vL5eEPP5RlXt7Hp+nEzO7d5eZLL3WVpJx/vjR49FGeptMAZFsIQMAWgc8++0z2798v+/btkz/+8Y8+2+jXr58kWVi2WNOJr7/+Wl5++WVp2rSppiwutiWoi4vTyEFAAAIQiD4Bbvxw44cbP3oP8QZv8EbvjbsCf/AHf/T+4A3e4E1ielM5qHvMy9Neb/Tpc/pdb0Vd/+QVUqB3cQcK6syTa0OuvFKub9xYap11lvpEHCsvl5uXLTvjnXHmHXcTOnYM2J5519yINWuk5McfA25beQOz9ORLN94oraq8C8/bO4XLZsyQX4qKTpe//dVXct9776n2ZzY2+5rWtatcev75p2v/z5/+JNUzM9VtUQABCEBAS+C2226TxYsXa8tCtn1BQYFkZWWFrD2nNERQ55QzRT8hAAEIxDgBbvxw44cbP3pJ8QZv8EbvjbsCf/AHf/T+4A3e4E1ielM5qHtm82Yx/1X+vP2HP8jlvy1hZjeoe2/PHrnnnXdczZp3sLVr0ECuSk+X5nXqyBV160qDc87Rw69S8f7XX8vdb799+l9Nm4tycuSS394ZZ2UHm777TuZ++qm8s3u3381NsPifbdtK10aNvC7P6S2oqzh+XA7Mnu0R1pklO9/evVue+vhjr+/Kq9yJ3k2ayB0tWsjV9euffnLP/JyQzsqZZRsIQCBUBPLy8mTGjBmhak7dDkGdGhkFEIAABCAAgf8lwI0fbvxw40f/jYA3eIM3em/cFfiDP/ij9wdv8AZvEtObcw98IY2L/mHp4O0GdZYaD8FGh0+ckH8dP+5q6f+cc45HoKVp3iylue/f/5bvf/nFFcTVTE2VH44elQuqV5eLatWSejVr+m3OW1BnCkxY99Py5XJozZoz6v955Ijs/de/xOzbtH/4+HE5fuqUpNesKRfWqiXnVnnS0Cx3WW/oUDm7SRPNobEtBCAAgaAIENQFhc92MU/U2UZHIQQgAAEIVCbAjR9u/HDjR/+dgDd4gzd6b9wV+IM/+KP3B2/wBm8S05vUE7/I5f8zO+DB/1Q/U/Zm9vS6XaClLwM2Hmcb+Arq3Id5rLRUfvz73+X4nj22jvz8nBypdd11vJPOFj2KIACBYAgQ1AVDz34tQZ19dlRCAAIQgEAlAtz44cYPN370Xwl4gzd4o/fGXYE/+IM/en/wBm/wJnG9qXnoO6m3e5Ok/fCVVwg/NGot/8zoKKdSUr3+nKDOE0ugoM699dHPPpNfPv1UDm/eLOU//eR3ANZo0ULOzsggoNNrSgUEIBBCAgR1IYSpaIqgTgGLTSEAAQhAwDcBbvxw44cbP/pvCLzBG7zRe0NQ58mMG6f2bpzaH3nOruS6w3WH647eYbzBm1B5c/KHH6Ti2DE58c9/yqlffnE1W61+fUmuXl1S69aVpCpLX+pHKxUQgAAEgidAUBc8QzstENTZoUYNBCAAAQicQYAJLBPYUE1gE0kvvMEbvLFvPP7gD/7o/cEbvMEbvNETwBu8sTtqqIMABJxIgKAuOmeNoC463NkrBCAAgbgjwI0fJrBMYPVa4w3e4I3eG3cF/uAP/uj9wRu8wRu80RPAG7yxO2qogwAEnEhgyJAhMnfu3Kh1vaCgQLKysqK2/2jtmKAuWuTZLwQgAIE4I8CNHyawTGD1UuMN3uCN3huCOk9mLH3pycPqO4PsjzxnV3Ld4brDdUfvMN7gDd7ovaECAhBwLoEjR47IiRMnonYA5513XtT2Hc0dE9RFkz77hgAEIBBHBJjAMoFlAqsXGm/wBm/03hDUEdT5GzUEdf6d4rrDdYfrjv66gzd4gzd6b6iAAAQgAAEdAYI6HS+2hgAEIAABHwSYwDKBZQKr/3rAG7zBG703BHUEdQR1eGOfANcdrjv60cPva3iDN3pvqIAABCAAAR0BgjodL7aGAAQgAAGCOr9jgCXIPPHwZIP/rwxu/HDjhxs/9i+r+IM/+KP3B2/wBm/wRk8Ab/DG7qihDgIQgAAErBIgqLNKiu0gAAEIQMAvAW78MIFlAqv/ksAbvMEbvTfuCvzBH/zR+4M3eIM3eKMngDd4Y3fUUAcBCMQrgfLyctm/f7/s3r1bvv32WykrK5ODBw96HG5SUpKMHDlSzjnnnHjFENLjIqgLKU4agwAEIJC4BLjxwwSWCazef7zBG7zRe0NQ58mMJ7k9efAkt3+nuO5w3eG6o7/u4A3e4I3eGyogAIH4JLBx40ZZsmSJTJ06NeABpqenS0lJidSuXfuMbY8cOSJDhw6V48ePy0svvUSYJyIEdQGHFBtAAAIQgIAVAkxgmcAygbViiuc2eIM3eKP3hqCOoM7fqCGoI6iz8q1CwO1JCW/wBm+sEMAbPSUqIACBeCGwZcsWGThwoBQXF1s+JF9BnXnyrkuXLlJYWOhqq2PHjrJ69WqpXr265bbjcUOCung8qxwTBCAAgSgQIHAgcCBw0IuHN3iDN3pvCOoI6gjq8MY+Aa47XHf0o4ff1/AGb/TeUAEBCMQHgYqKCnnyySfl0UcfVR+Qt6Dum2++cYV0paWlHu0NHz5cnnvuOTHLZSbqh6AuUc88xw0BCEAgxASYwDKBZQKrlwpv8AZv9N4Q1BHUEdThjX0CXHe47uhHD7+v4Q3e6L2hAgIQcD6BkydPyl133SWvvvqqrYOpGtSZJ+hatWrls601a9ZIt27dbO0rHooI6uLhLHIMEIAABGKAABNYJrBMYPUi4g3e4I3eG4I6gjqCOryxT4DrDtcd/ejh9zW8wRu9N1RAAALOJmCepBs9erQ8/fTTtg+kclB34sQJycrKOr3cpbdGmzRpIkVFRVKjRg3b+3RyIUGdk88efYcABCAQQwSYwDKBZQKrFxJv8AZv9N4Q1BHUEdThjX0CXHe47uhHD7+v4Q3e6L2hAgIQcDYB8864Hj16BHUQVZ+oq/puOm+NL1y4UG6//fag9uvUYoI6p545+g0BCEAgxggwgWUCywRWLyXe4A3e6L0hqCOoI6jDG/sEuO5w3dGPHn5fwxu80XtDBQQg4FwCR48elXbt2vl9+s3K0Xl7R92XX34pl112mc/yTp06yfvvvy+pqalWdhFX2xDUxdXp5GAgAAEIRI8AE1gmsExg9f7hDd7gjd4bgjqCOoI6vLFPgOsO1x396OH3NbzBG703VEAAAs4lYN5JN3DgwKAPwFtQZxqdPXu23HfffV7bT0tLk+3bt0tGRkbQ+3daAwR1Tjtj9BcCEIBAjBJgAssElgmsXk68wRu80XtDUEdQR1CHN/YJcN3huqMfPfy+hjd4o/eGCghAwJkEzLvp+vTpIytWrPB7ACaEe+GFF1xP3pWXl0vnzp2ltLTUo8ZXUGeWwDTvq6u6vbv4jTfekJycHGcCDKLXBHVBwKMUAhCAAAT+lwATWCawTGD13wh4gzd4o/fGXYE/+IM/en/wBm/wBm/0BPAGb+yOGuogAAGnETh8+LBkZ2dLcXGxz65Pnz5dRowYISkpKa5tfC2V6SuoM2Hg8OHDZdasWV73MXPmTBk2bJjT0AXdX4K6oBHSAAQgAAEIGALc+GECywRW/12AN3iDN3pv3BX4gz/4o/cHb/AGb/BGTwBv8MbuqImfuiNHjsj+/fvFBA+1atUK6sBMW//617+CasNfcfXq1eW8884LW/s0HN8Edu3aJc2aNfN5kA899JBMmTLF4+faoM4Uv/7669K/f3+v+zH/vmjRIklOTo5v2FWOjqAuoU43BwsBCEAgfAS48cMElgms3i+8wRu80XvjrsAf/MEfvT94gzd4gzd6AniDN3ZHjbPrzHJ+O3bskKVLl8rjjz/uOphQPOkzfvx4mTBhQtjgdOrUSdatW5dwIUfYgCZYw1u3bpU2bdp4PWpf74+zE9QtWbJE+vXr53U/ZtnL/Pz800/sJcopIKhLlDPNcUIAAhAIMwFu/DCBZQKrlwxv8AZv9N4Q1Hky652b6fqHPUOH2ocZR5UXz54dR0cT+kPhusN1h+uO3iu8wRu80Xvj5Arz3qx//OMfMnHiRCkrK/M4lFAEdXl5eTJjxoywIUrUp5HCBjTBGl64cKEMGDDA61F37NhR1q5dK9WqVfP4eaiDOrMs5nPPPSdJSUkJRZ+gLqFONwcLAQhAIHwEmMAygWUCq/cLb/AGb/TeuCvwB3/wR+8P3uAN3uCNngDe4I3dUeOcOhPIrV692hXO+Xs3V7BBnXk3V58+fWTFihVhg2OeRlq+fDlP1IWNcHw37O9JN7MkpnnKNDU1Neigzl8gyBN18T3GODoIQAACEAgzAW78MIFlAquXDG/wBm/03hDUeTLjiTpPHjxR598prjtcd7ju6K87eIM3eKP3xgkVhw4dkvXr18ucOXNcy+xZ+QQb1B0+fFiys7P9hoFW+uFvG4K6YAkmdr2/d8eF6ok6E1ibZS/NsrLePgR1iT0GOXoIQAACEAiSABNYJrBMYPUS4Q3e4I3eG4I6gjp/o4agjqDOyrcKAbcnJbzBG7yxQgBv9JRir+L48ePyySefyIIFC2TWrFnqDgYb1JlwsEOHDgR1avIURIrAZ599Js2bN/e6O/OOuqKiImncuLHHz7VLX5aUlEhm5q/L93v7jB07NqzvcYwUS+1+WPpSS4ztIQABCEDAKwECh1+xcOOHCazmKwJv8MbbeOGGqTWL8Ad/8MeaK5W3whu8wRu80RPAG7yxO2pio668vFxMMGCeFJowYUJQnQo2qAsUUATVud+KeUddKCgmbhuBxujgwYNdT6FWfn+cJqg7deqU9O3b1+/yr/Pnz5dBgwYl3EkgqEu4U84BQwACEAgPAW78MIFlAqt3C2/wBm/03rgr8Ad/8EfvD97gDd7gjZ4A3uCN3VETG3X+3rml7WGwQd2uXbvEvOcrnJ9OnTrJ2rVrJSUlJZy7oe04JbB//35p1aqVmPc2+vo89dRT8tBDD50eY2ZJ12uuuUYKCws9StLT010hee3atV3/fuzYMRkxYoQr6PP32bZtm6sPifYhqEu0M87xQgACEAgTAW78MIFlAquXC2/wBm/03rgr8Ad/8EfvD97gDd7gjZ4A3uCN3VETG3WxFNQF6kv79u1lxowZQYVsZnnCyy67LDbg0wvHETDvj7vnnntk7ty5fvvesGFDee2111xLuZqa1q1bnxHUmW127twpNWvWlM2bN7uekisuLg7YrtnGjONE+xDUJdoZ53ghAAEIhIkAN36YwDKB1cuFN3iDN3pvCOo8mbHksicPlo717xTXHa47XHf01x28wRu80XsTSxWBwjFNX4N9oi5QXxL13Vyac8C24SewevVq6dGjh6Udmafmfv/738sLL7zgdXszpj/88ENZt26dpfYmTpwojzzyiKVt420jgrp4O6McDwQgAIEoEWACywSWCaxePrzBG7zRe0NQR1Dnb9QQ1BHUWflWIeD2pIQ3eIM3VgjgjZ5SbFQECsc0vQw2qHv44Ydl8uTJPncZbPuaY2FbCPgiYJayzM7ODvj0W6gJmqfoduzYIY0aNQp1045oj6DOEaeJTkIAAhCIfQIEDgQOBA56T/EGb/BG7427An/wB3/0/uAN3uAN3ugJ4A3e2B01sVFnJai7//77xWzn771c5miCDdLy8vJcS1v6+ixdulT69u0bG+DoRUITWLlypfTu3TuiDBL9iVKCuogON3YGAQhAIH4JcOOHCSwTWL3feIM3eKP3hqDOkxlPBnny4Mkg/05x3eG6w3VHf93BG7zBG703sVThK6gzodktt9wibdu2lfPPP19WrVolvXr18tv1YIK6kydPSpcuXWT9+vU+92He49WmTZtYwkdfEpSAee/c6NGj5emnn44IAfM+u8LCQqldu3ZE9heLOyGoi8WzQp8gAAEIOJAAE1gmsExg9eLiDd7gjd4bgjqCOn+jhqCOoM7KtwoBtyclvMEbvLFCAG/0lGKjYsGCBfLHP/5RzLJ6Dz74oOspoSuuuEKqV6/u0UErT94FE9QdPXrUFQoWFxf7BFNUVOTqGx8IxAKBY8eOSffu3f2Gy6HqJyG1CEFdqEYT7UAAAhBIcAIEDgQOBA76LwG8wRu80XtDUEdQR1CHN/YJcN3huqMfPfy+hjd4o/cmliq+++47+emnn+Tyyy+XpKQkn10Ld1D3/fffS7t27aS0tNRrH3iiKJZGDX1xEzh06JBcf/31UlBQEDYohHS/oiWoC9sQo2EIQAACiUWACSwTWCaweufxBm/wRu+NuwJ/8Ad/9P7gDd7gDd7oCeAN3tgdNc6qC3dQV1JSIpmZmT6hNGnSRMwTdTVq1JB9+/bJV199Jd9++638/PPPrhrzRGB6ero0btxYLrnkEklNTXUWYHrrWALmyboRI0bInDlzQnoMJpxet26dXHrppSFt16mNEdQ59czRbwhAAAIxRoAbP0xgmcDqpcQbvMEbvTfuCvzBH/zR+4M3eIM3eKMngDd4Y3fUOKsu3EGdCeFatmzpE4oJ4aZPny4TJ070uzymu4ExY8bInXfeKc2aNXMWaHrrWAIbN26USZMmyYoVK4I+hmnTpsn9998vZ599dtBtxUsDBHXxciY5DghAAAJRJsCNHyawTGD1EuIN3uCN3huCOk9mvGvLkwfv2vLvFNcdrjtcd/TXHbzBG7zRe+PEinAHdQsXLpQBAwaEHM2oUaPk8ccfJ/AIOVka9EXALN/65ptvynPPPedzKVdvtT169JBBgwbJjTfeKHXr1gVwFQIEdQwJCEAAAhAICQEmsExgmcDqVcIbvMEbvTcEdQR1/kYNQR1BnZVvFQJuT0p4gzd4Y4UA3ugpOasi3EGdlfbtEjPLZm7atEnq1KljtwnqIGCLwIEDB2Tv3r2yZ88eMe9hrFatmqSkpMgvv/wiZ511llxwwQVy8cUXu5ZsPf/8823tI1GK4jaoO3r0qOsFnYWFhY44l9u3b5crr7zSEX2lkxCAAAS8ESBwIHAgcNB/N+AN3uCN3huCOoI6gjq8sU+A6w7XHf3o4fc1vMEbvTdOrLASpM2cOVOGDRtm6/Dy8vJkxowZtmqtFBHWWaHENhCIXQJxG9SdOnVKunfv7nohoRM+BQUFkpWV5YSu0kcIQAACXgkwgWUCywRW/+WAN3iDN3pv3BX4gz/4o/cHb/AGb/BGTwBv8MbuqHFWndODOkM7NzdXFixYIMnJyc6CT28hAAGJ26DOnNvXX39d+vfv74jTTFDniNNEJyEAAT8EuPHDBJYJrP4rAm/wBm/03hDUeTJjCT9PHizh598prjtcd7ju6K87eIM3eKP3xokV4QzqzMpvnTt3FnP/N9yfDz/8UDp16hTu3dA+BCAQYgJxHdR99913cuGFF4YYWXiaI6gLD1dahQAEIkeACSwTWCawet/wBm/wRu8NQR1Bnb9RQ1BHUGflW4WA25MS3uAN3lghgDd6Ss6qCHdQd8UVV0hpaalfKGlpaTJlyhTJzs6W8847T06ePCnFxcXy6KOPuv7XyicnJ0fy8/Nd7wnjAwEIOIdAXAd1FRUVcvfdd8u8efNi/owQ1MX8KaKDEIBAAAIEDgQOBA76rwm8wRu80XtDUEdQR1CHN/YJcN3huqMfPfy+hjd4o/fGiRXhDOoMj59//lk+//xz11N1CxculPXr13tgevHFF2XQoEFSrVo1r/iWLVsmt956qyW0O3fulGbNmlnalo0goCFw8OBBKSsrkx9++EHM/23yl1B+TDjdrVs3Offcc0PZrCPaiuugzpyBVatWSa9evWL+ZBDUxfwpooMQgEAAAkxgmcAygdV/TeAN3uCN3ht3Bf7gD/7o/cEbvMEbvNETwBu8sTtqnFUX7qCuKo1Dhw65gruPPvpIsrKy5JprrgkIbMuWLdK2bduA282ZM0eGDBkScDs2gIAVAnv37hXjx4wZMwI+FWqlvUDbbNiwQdq3bx9os7j7edwHdSbZNV92gR4tjvaZJaiL9hlg/xCAQLAEuPHDBJYJrN4ivMEbvNF7467AH/zBH70/eIM3eIM3egJ4gzd2R42z6iId1NmlM2nSJBkzZozf8tzcXFmwYIEkJyfb3Q11EJBjx47J008/LY899lhEaSRqdVpaaAAAIABJREFUThL3QZ0ZRQ8//LBMnjw5ogNKu7NEHYBaTmwPAQjELgFu/DCBZQKr9xNv8AZv9N4Q1Hky411bnjx415Z/p7jucN3huqO/7uAN3uCN3hsnVjglqPv222+lYcOGfhE3adJEioqKpEaNGk48FfQ5BgiYJz47deokhYWFEe9NouYkCRHUmUeIO3bsGPFBpdmh+fI0LxXlAwEIQMCpBJjAMoFlAqu3F2/wBm/03hDUEdT5GzUEdQR1Vr5VCLg9KeEN3uCNFQJ4o6fkrAqnBHUnTpxw3ec2YYavT3p6upSUlEjt2rWddRLobUwQMO+du/vuu2XevHlR6Q9BXVSwR2anhw8fluzsbCkuLva6Q/7KIDLngb1AAALxTYDAgcCBwEHvON7gDd7ovSGoI6gjqMMb+wS47nDd0Y8efl/DG7zRe+PECqcEdYZtXl6e631hvj4EdU4cgbHT59WrV0uPHj2i1iGCuqihj8yOA63fu2PHDmnevHlkOsNeIAABCMQhASawTGCZwOrFxhu8wRu9NwR1BHUEdXhjnwDXHa47+tHD72t4gzd6b5xYQVDnxLNGn0NNwDxNd/3118v7778f6qYtt0dQZxmVMzc0S0u2bNnSZ+dnzpwpw4YNc+bB0WsIQAACMUCACSwTWCawehHxBm/wRu8NQR1BHUEd3tgnwHWH645+9PD7Gt7gjd4bJ1YQ1DnxrNHnUBM4ePCgXH755VJWVhbqpi23R1BnGZUzNwy0fq95OaJJilNTU515gPQaAhCAQJQJMIFlAssEVi8h3uAN3ui9IagjqCOowxv7BLjucN3Rjx5+X8MbvNF748SKcAZ1GzdulPLycp9YqlWr5nptk5WPeeKpX79+snTpUp+bs/SlFZJs442AebdhZmZmVOFs2LBB2rdvH9U+RGPnSRXG7gT5zJ49W+677z6vR5uWlibmqbvGjRsnCA0OEwIQgEBoCTCBZQLLBFbvFN7gDd7ovXFX4A/+4I/eH7zBG7zBGz0BvMEbu6PGWXXhCuoOHz4sV155pZSWlvoEYh4gWbt2raSkpASEdujQIWndurXf9gjqAmJkAx8ErHhgSq+++moZPHiwXHTRRXL8+PGQ8TSBdvfu3eWCCy4IWZtOaSihgrrdu3dLRkaGz3OzaNEiyc3Ndcq5o58QgAAEYooAN36YwDKB1SuJN3iDN3pv3BX4gz/4o/cHb/AGb/BGTwBv8MbuqHFWnZWAws6rk0xQZ56WKy4u9gnEBGvmAZJ69eoFhPbBBx9Ily5d/G7XrFkzV3vmST0+ENAQCOSBGatvvPGGtGvXTtMs21ogkFBBnXl4sE+fPrJixQqvaPr37y8mrEtOTraAjk0gAAEIQKAyAW78MIFlAqv/TsAbvMEbvTfuCvzBH/zR+4M3eIM3eKMngDd4Y3fUOKsuUEBhjsZOUGfuR999990yb948v0CmTp0qDzzwgN9tAt3bdhePHTtWJkyY4KwTQG9jgkAgD1atWiU33nhjTPQ13jqRUEGdOXn+BpvmrxfibSBwPBCAAASCJcCNHyawTGD1FuEN3uCN3ht3Bf7gD/7o/cEbvMEbvNETwBu8sTtqnFUXKKAwR2MnqDN1zz//vNx///0Bgbz//vvStWtXn9tNmzZN/vznPwdsxzx117lz54DbsQEEqhJ4++235aabbvIKhiVVwzteEi6oO3DggLRo0ULKysq8kiUVDu+Ao3UIQCB+CXDjhwksE1i933iDN3ij98ZdgT/4gz96f/AGb/AGb/QE8AZv7I4aZ9WFM6jbu3evNGrUyBKQJ598Uu655x6pW7fu6e3N/ey//OUvMmfOnIBtNGzY0LXMZlpaWsBt2QACVQns2rVLzNKp3j45OTmSn59v6V2KkNUTSLigLtDjxo8++qg88cQTepJUQAACEEhwAtz4YQLLBFb/JYA3eIM3em/cFfiDP/ij9wdv8AZv8EZPAG/wxu6ocVZdOIM6QyIvL09mzJhhGUrPnj0lMzNT9u/fL3//+98t15kwb8iQIZa3Z0MIVCZw8OBBycrKktLS0jPAENSFd6wkXFBncJaXl8vRo0clNTXVg67597POOuuMfw/vKaB1CEAAAvFBgBs/TGCZwOpdxhu8wRu9N+4K/MEf/NH7gzd4gzd4oyeAN3hjd9Q4qy7cQZ0J3Fq1auVzlbdQ0DJPQhUVFUm1atVC0RxtJCAB85CTeaJz7ty5Zxw9S1+Gd0AkZFAXXqS0DgEIQCAxCXDjhwksE1i9+3iDN3ij94agzpNZ79xM1z/sGTrUPsw4qrx49uw4OprQHwrXHa47XHf0XuEN3uCN3hsnVoQ7qDNMNm3aJO3atQsbns8//1yaNm0atvZpODEIfPTRR9KxY0evB2s8ufXWWxMDRISPkqAuwsDZHQQgAIF4JcAElgksE1i93XiDN3ij98ZdgT/4gz96f/AGb/AGb/QE8AZv7I4aZ9VFIqgzRN577z254YYbQg5nzZo10q1bt5C3S4OJR8A8VTd8+HCZNWvWGQdv3n348ccfu5Zl5RNaAgR1oeVJaxCAAAQSlgA3fpjAMoHV6483eIM3em/cFfiDP/ij9wdv8AZv8EZPAG/wxu6ocVZdpII6Q2X9+vVy7bXXhgzQO++8E5bwL2QdpCHHEfD3rjpzMO+++65cf/31kpSU5Lhji9UOE9TF6pmhXxCAAAQcRoAbP0xgmcDqpcUbvMEbvTcEdZ7MWPrSkwdLX/p3iusO1x2uO/rrDt7gDd7ovXFiRSSDOsPnwIEDMnXqVJk8ebJtXCNGjJAHH3xQGjdubLsNCiHgi8AXX3zhWgKzrKwsYpDME3sbN26U5s2bR2yfsbKjuA7qzLq8Jv319qlTp45cdtllsXIe6AcEIAABxxNgAssElgmsXmO8wRu80XvjrsAf/MEfvT94gzd4gzd6AniDN3ZHjbPqVq5cKb179/bb6UWLFklubm5ID8zcu161apVrmUHzpF2gT3p6uvzlL3+Rvn37SsOGDQNtzs8hEBSBF154QYZG+F3YBQUFkpWVFVS/nVgc10HdbbfdJosXL/Z6Xjp16iRr166VlJQUJ543+gwBCEAg5ghw44cJLBNYvZZ4gzd4o/fGXYE/+IM/en/wBm/wBm/0BPAGb+yOGuq0BExo9+2338p3333nevjk1KlTcvLkSTnnnHOkQYMGcskll0j9+vW1zbI9BGwR+K//+i/Xu+oi/SGoizTxCOwvLy9PZsyY4XVP/fv3F/NXEMnJyQF7Yh5F/vnnn71uV6tWLb4gAxJkAwhAIBEIcOOHCSwTWL3peIM3eKP3xl2BP/iDP3p/8AZv8AZv9ATwBm/sjhrqIAABpxJ46aWXZPDgwVHpPkFdVLCHd6f+grqcnBxZvny5paDu9ttvl7///e9eO8uTeeE9h7QOAQg4hwA3fpjAMoHV+4o3eIM3em8I6jyZ8Y46Tx68o86/U1x3uO5w3dFfd/AGb/BG7w0VEICAcwkUFRVJy5Yto3YABHVRQx++HYcqqAvVk3nhO1JahgAEIBB9AkxgmcAygdV7iDd4gzd6bwjqCOr8jRqCOoI6K98qBNwE3FbGCdcbrjdcbzSmsC0EIBAvBIYNG+Z6Z2K0PgR10SIfxv1GIqjTPJkXxkOlaQhAAAJRJ0DgQOBA4KDXEG/wBm/03nDjlBun3DjFG/sEuO5w3dGPHn5fwxu80XtDBQQg4EwC5t2Il19+uZSVlUXtAAjqooY+fDsmqAsfW1qGAAQgUJUAE1gmsExg9d8LeIM3eKP3hqCOoI6gDm/sE+C6w3VHP3r4fQ1v8EbvDRUQgIAzCezatUuaNWsW1c4T1EUVf3h2TlAXHq60CgEIQMAbASawTGCZwOq/G/AGb/BG7w1BHUEdQR3e2CfAdYfrjn708Psa3uCN3hsqIAABZxJYuXKl9O7dO6qd3759u1x55ZVR7UM0dp5UUVFREY0dR2KfBHWRoMw+IAABCPxKgAksE1gmsPpvA7zBG7zRe+OuwB/8wR+9P3iDN3iDN3oCeIM3dkcNdRCAgNMILFmyRPr16+e32z179pRx48ZJy5YtpVatWnLy5MmQHmZqampI23NKYwR1yckBz1WoAr+AO2IDCEAAAg4mwI0fJrBMYPUC4w3e4I3eG4I6T2a9czNd/7Bn6FD7MOOo8uLZs+PoaEJ/KFx3uO5w3dF7hTd4gzd6b6iAAAScSSBQUDd8+HB59tlnJdlCpuJMAtHrNUGdhUFFUBe9AcqeIQAB5xBgAssElgms3le8wRu80XtDUEdQ52/UENT5d4rrDtcdrjv66w7e4A3e6L2hAgIQcCaBVatWSa9evbx2Pi0tTYqKiqRx48bOPLgY7zVBHUFdjA9RugcBCDiFABNYJrBMYPW24g3e4I3eG4I6gjqCOryxT4DrDtcd/ejh9zW8wRu9N1RAAALOJLBr1y5p1qyZ186bfzdBXbVq1Zx5cDHea4I6groYH6J0DwIQcAoBJrBMYJnA6m3FG7zBG703BHUEdQR1eGOfANcdrjv60cPva3iDN3pvqIAABJxJ4NChQ9K6dWspLS094wByc3NlwYIFLHsZplNLUEdQF6ahRbMQgECiEWACywSWCazeerzBG7zRe0NQR1BHUIc39glw3eG6ox89/L6GN3ij94YKCEDAmQQqKirknnvukblz555xAB07dpR169ZJamqqMw8uxntNUEdQF+NDlO5BAAJOIcAElgksE1i9rXiDN3ij94agjqCOoA5v7BPgusN1Rz96+H0Nb/BG7w0VEICAcwkUFBRIdna21wP48ssvpUmTJs49uBjuOUEdQV0MD0+6BgEIOIkAE1gmsExg9cbiDd7gjd4bgjqCOoI6vLFPgOsO1x396OH3NbzBG703VEAAAs4lYJ6qGz58uMyaNeuMgxg1apRMnjzZuQcXwz0nqCOoi+HhSdcgAAEnEWACywSWCazeWLzBG7zRe0NQR1BHUIc39glw3eG6ox89/L6GN3ij94YKCEDA2QQOHjwoWVlZXt9V9/LLL8vAgQOdfYAx2HuCOoK6GByWdCmcBI4fPy7my9bf55xzzpFatWqFpBv79u2T4uJiKSwslG+++UYOHz58ut169epJixYtXP81bdpUqlevHpJ90kh0CDCBZQLLBFbvHt7gDd7ovXFX4A/+4I/eH7zBG7zBGz0BvMEbu6OGOghAwIkETp486er2mjVr5MYbb/R6CA899JB07txZzH3mUH7Ky8ule/fucsEFF4SyWUe0lbBBXW5urixcuFCSkpICnqi8vDyZMWOG1+007QTcERtAIAIEhg0b5vXR5cq7/tvf/iZ//vOfbffm2LFj8uabb8q4ceNcIZ3Vz5gxY1wvLM3IyLBawnYxRIAbP0xgmcDqhcQbvMEbvTfuCvzBH/zR+4M3eIM3eKMngDd4Y3fUUAcBCDiRwJAhQ2Tu3LlR6/qGDRukffv2Udt/tHacsEFdenq65OfnS0pKSkD29957r+tpIG+fhg0bymuvvWapHV87Mklx69atpUaNGgH7wgYQCIbABx98IF26dAnYxMyZM8UEenY+n376qfz+97/3+mi01famTZsmJiC34qfVNtku/AS48cMElgms3jO8wRu80XvjrsAf/MEfvT94gzd4gzd6AniDN3ZHDXUQgIATCfh7aCkSx1NQUOBadjPRPgkb1MXaiU7UpDjWzkM898csOZmdnW3pCTe7Qd1bb70lN998c0gw9u/fX8yax2effXZI2qOR8BPgxg8TWCawes/wBm/wRu8NQZ0ns965ma5/2DN0qH2YcVR58ezZcXQ0oT8Urjtcd7ju6L3CG7zBG703VEAAAs4lQFAXnXNHUBcd7mfsNVGT4hjBnxDdmDRpkpilJa187AR1q1evlh49elhp3vI2JqxbsGCBpKamWq5hw+gRYALLBJYJrN4/vMEbvNF7467AH/zBH70/eIM3eIM3egJ4gzd2Rw11EICAEwkQ1EXnrBHURYf7GXslqIuRExGn3SgqKpKWLVtaPjptUFdSUiKZmb/+NXeoP2PHjpUJEyaEulnaCwMBbvwwgWUCqxcLb/AGb/TeuCvwB3/wR+8P3uAN3uCNngDe4I3dUUMdBCDgRAIEddE5awR10eF+xl4J6mLkRMRhN06ePOl6L9369estH50mqDt16pR0795d1q1bZ7l97Ybbtm2TVq1aacvYPsIEuPHDBJYJrF46vMEbvNF7Q1DnyYylLz15sPSlf6e47nDd4bqjv+7gDd7gjd4bKiAAAecSIKiLzrkjqIsOd4K6GOGeCN2YN2+e3HXXXapD1QR1JmQ2776z8mnTpo3ccccdUrNmTdmyZYs8//zzVsokNzfXtQRmcnKype3ZKDoEmMAygWUCq3cPb/AGb/TeENQR1PkbNQR1BHVWvlUIuD0p4Q3e4I0VAnijp0QFBCDgRAIEddE5awR10eF+xl55oi5GTkScdWPv3r3SqFEj9VFZDeoqKipk+PDhMmvWLL/7SEtLk7fffluuueYaj+0OHjwoo0ePljlz5gTsY2lpqWRkZATcjg2iR4DAgcCBwEHvH97gDd7ovXFX4A/+4I/eH7zBG7zBGz0BvMEbu6OGOghAwIkEbrvtNlm8eHHUur5hwwZp37591PYfrR0T1EWLfJX9EtTFyImIo26YEM08vfbKK6+oj8pqUHfgwAFp0aKFlJWV+d3HJ598Im3btvW6jVk6s2/fvrJixQq/bVjtk/pgKQgZAW78MIFlAqvXCW/wBm/03rgr8Ad/8EfvD97gDd7gjZ4A3uCN3VFDHQQg4EQCH3/8sfz8889R6fqJEyekU6dOcu6550Zl/9HcaVwHdcOGDQv4pE804VfeN0FdrJyJ+OnHypUrpXfv3rYOyGooZmUfY8eOlQkTJvjtx+7duwM+LdesWTMpKiqSatWq2TomisJPgBs/TGCZwOo9wxu8wRu9N+4K/MEf/NH7gzd4gzd4oyeAN3hjd9RQBwEIQAACVgnEdVA3btw4Wb58uaSmplrlEZXtdu3aJRs3bpTmzZtHZf/sNP4ImCUls7KyxCwXaedjNagbNWqUPP300353sW3bNmnVqpXfbczTf/369ZOlS5f63M4sn7ljxw5bS3naYUCNngA3fpjAMoHFGz0BvMEbu6NGhOsO/uCP3h+8wRu8wRs9AbzBG7ujhjoIQAACELBKIK6DOqsQ2A4C8Ubg4YcflsmTJ9s+LCtBnXkUuWvXrrJ+/Xqf+2nSpIls375datWqFbAv8+bNk7vuusvvdom6RnFAeDGyATd+mMAygdXLiDd4gzd6b9wV+IM/+KP3B2/wBm/wRk8Ab/DG7qihDgIQgAAErBIgqLNKiu0g4BACmzZtknbt2nntrXlqs7i4OOCRWAnqDh8+LNnZ2X7b69+/vyxatEiSk5MD7vOzzz4L+FTpnDlzZMiQIQHbYoPoEODGDxNYJrB69/AGb/BG7427An/wB3/0/uAN3uAN3ugJ4A3e2B011EEAAvFMoLy83PUuuwMHDsihQ4fk+PHjrv/cn6SkJOnYsSOvMbI4CAjqLIJiMwg4gcDRo0ddIV1hYaHX7qanp8tTTz0lY8aMkbKyMp+HZCWoM0u2mvfG+ftYacddX1JSIpmZmX7bmzhxojzyyCNOOBUJ2Udu/DCBZQKrVx9v8AZv9N64K/AHf/BH7w/e4A3e4I2eAN7gjd1RQx0EIBBvBMzrlswrvN588015/vnn/R6euQ9t7vfWrl3b63YvvviiVK9eXQYMGCAm1Ev0D0Fdoo8Ajj+uCEyfPl0eeOABn8c0bdo0+cMf/iCNGzf2e9xWArZQB3X79+93vcvOX4CYk5Mj+fn5kpKSElfnLV4Ohhs/TGCZwOptxhu8wRu9NwR1nsx65/76h057hg61DzOOKi+ePTuOjib0h8J1h+sO1x29V3iDN3ij94YKCEAgvgiYgM7cLx47dqzlA/MV1FVUVLja+etf/+pq67HHHpMJEyYkfFhHUGd5aLEhBGKbQKDgzLwvrqioSPbt2yeXXXaZ34OJRlAX6GlA02HNUpqxfbbis3dMYJnAMoHVu403eIM3em/cFfiDP/ij9wdv8AZv8EZPAG/wxu6ooQ4CEIgHAmvXrpVu3bqpD8VbUHfs2DG555575JVXXvFob/78+TJo0CD1PuKpgKAuns4mx5KwBE6dOiXdu3eXdevW+WTwwQcfSOfOnSVQoGcasBLUmdCvZcuWfplbacfdgJWgzjxRt3z5ckvvvEvYwRDFA+fGDxNYJrB6AfEGb/BG7427An/wB3/0/uAN3uAN3ugJ4A3e2B011EEAAk4nMGvWLBk2bJitw6ga1Jn32F1//fVSUFDgtb2dO3cGfM2SrY44pIigziEnim5CwB+B119/3fW0ma/P8OHD5bnnnnM9QhyqoG7hwoWuNYT9fQjqEmvccuOHCSwTWL3zeIM3eKP3xl2BP/iDP3p/8AZv8AZv9ATwBm/sjhrqIAABJxN49dVXZeDAgbYPoXJQd+LECcnKypLCwkKf7SX6K48I6mwPNQohEBsEzLvdGjRo4LMz5kvRPP1Wr1491zahCuqWLFki/fr18wuBoC42xkikesGNHyawTGD1tuEN3uCN3ht3Bf7gD/7o/cEbvMEbvNETwBu8sTtqqIMABJxKoKSkRDIzf30Xtt1P1Sfqtm7dKm3atPHb3Jo1a2wts2m3j7FUR1AXS2eDvkBAScC8fNOs6zt37lyflYsWLZLc3NzTPyeoU0Jmc8sEuPHDBJYJrGVdTm+IN3iDN3pv3BX4gz/4o/cHb/AGb/BGTwBv8MbuqKEOAhBwIgFzv7lPnz6yYsWKoLrv7R115tVMXbp08dmuWTHO3MtOTk4Oat9OLCaoc+JZo88Q+I2A+SsDs7avr495ZHjZsmWSmpp6ehOCOoZPuAhw44cJLBNYvV14gzd4o/fGXYE/+IM/en/wBm/wBm/0BPAGb+yOGuogAAEnEli9erX06NEj6K57C+pMo6NGjZKnn37aa/tVV4YLuhMOaoCgzkEni65CoDIB8wLODh06SHFxsU8wn3/+uTRt2tTj5wR1jKNwEeDGDxNYJrB6u/AGb/BG7427An/wB3/0/uAN3uAN3ugJ4A3e2B011EEAAk4jYGX1NvcxDR8+XHr37i1nn322azW3srIyj8P1FdTt3btXGjVq5BONeequc+fOTkMXdH8J6oJGSAMQiA6B8ePHy4QJE3zufNq0aTJy5Mgzfk5QF53zlQh75cYPE1gmsHrT8QZv8EbvjbsCf/AHf/T+4A3e4A3e6AngDd7YHTXUQQACTiNw9OhRadeunRQWFvrs+k033SRz5syRiy66yLXNiRMnJCsr64waX0FdoKU1Z86cKcOGDXMauqD7S1AXNEIagEDkCQR6+WaTJk2kqKhIatSocUbnCOoif74SZY/c+GECywRWbzve4A3e6L1xV+AP/uCP3h+8wRu8wRs9AbzBG7ujhjoIQMBpBHbv3i0ZGRk+u22eoFu+fLnHa5Z8hXu+gjrT+Lx58+Suu+7yup/Bgwe7gsCkpCSn4QuqvwR1QeGjGAKRJ2D+SqFjx45SUFDgc+cbN250/fWDtw9BXeTPWaLskRs/TGCZwOptxxu8wRu9N+4K/MEf/NH7gzd4gzd4oyeAN3hjd9RQBwEIOI1ASUmJZGZm+uz2tm3bpFWrVh4/txPULVmyRPr16+d1Pzk5OZKfny8pKSlOwxdUfwnqgsJHMQQiT2D27Nly3333+dzxU089JQ8//LDPnwf6ywhTaP5qYciQIX4PbuHChTJgwAC/22geVbbyaLX5ojZ/tZGcnBx58L/tcfPmzVHbd6zveP+umrHexYj0r37TI6791H3hhYjsL9Z38v2998Z6F6PaP7z5FT/eeA5DvLGmJf7gj7eRgj/+/cEbvMEba9eYylvhDd7gjd4bU9G2bVt7hVRBAAJRI+AvQPO1gluogzrz7rvnnnuOJ+qiNgrYMQQgEJCAlZDNhHjmlyGz3m/Vj3lk2KwxPGPGDL/76tmzp+sloObpPfM5duyYXHvttXLVVVedrgu0/KbZkKAu4CmNqw2YwDKBZQKrVxpv8AZv9N64K/AHf/BH7w/e4A3e4I2eAN7gjb1RQ1BnjxtVEIgmAX9BXfPmzV33las+6RbqoM7ck16wYEFUH9SIxjngibpoUGefELBBwARv5pHgpUuX2qgOvmTatGkycuTI0w2FaglNd4NWnqjr37+/LFq0KOG+qIM/e5FpgaWUfuXcO/fXJQL2DB0aGfAxvpeLZ8+O8R5Gt3t4gzfeRiDeWPMSf/AHf6y5UnkrvMEbvMEbPQG8wRu7o4Y6CEDAaQT8raDWqVMnef/99z3eT2eOz05Ql5eX5/NBEpa+dNqoob8QSDAChw8fluzsbCkuLo7KkVd9Oi7UQZ2VpwUT9Ys6Kifcxk658cMElgmsXhy8wRu80XvjrsAf/MEfvT94gzd4gzd6AniDN3ZHDXUQgIDTCGzatEnatWvntdvp6elSVFQk9erV8/i5Nqjbv3+/6z13ZWVlXvczePBg12uZzMpwifThibpEOtscq6MJWHniLJwHWDWosxKsTZ06VR544AFL3bIS/Gnas7RTNgopAW78MIFlAqtXCm/wBm/03rgr8Ad/8EfvD97gDd7gjZ4A3uCN3VFDHQQg4DQCge7Pers3qw3qxo4dK0888YRPNCakGzJkiNPQBd1fgrqgEVpr4NChQ64lC2vUqHFGgXkPWK9evaROnTrWGmOrhCQQa0/UmS9hs964vyf8zBNwy5YtO+ORaG8n0Mo77+bPny+DBg1KyPPvhIPmxg8TWCawelPxBm/wRu+NuwJ/8Ad/9P7gDd7gDd7oCeAN3tgdNdRBAAJOI2DlwYx33nlHbrjhhtOHpgnq5s6dGzCE27Bhg7Rv395p6ILuL0Fd0AitNVBSUiKZmb++t8jbJ1EHoDV6bGUImHfUDR8+XGbFOGhSAAAgAElEQVTNmhUVIFWfqDP96dOnj6xYscJnf3w9Eu2tYPr06QGfvisoKJCsrKyoHD87DUyAGz9MYJnABvak6hZ4gzd4o/fGXYE/+IM/en/wBm/wBm/0BPAGb+yOGuogAAGnEbByv9cc02OPPSYjR46U2rVri3kIydyvLSws9Djchg0buh7wSEtLE/MQ0/jx48Xc//X30dxLdhrbQP0lqAtEKEQ/D/TYKAFEiEDHeTPDhg2LmaDOoJ40aZKMGTPGL/U1a9ZIt27d/G5z6tQp6dy5s6xfv97ndon8Re2UYc2NHyawTGD1tuIN3uCN3ht3Bf7gD/7o/cEbvMEbvNETwBu8sTtqqIMABJxIYOHChTJgwABLXR89erRkZ2fLrbfe6nV78/RdaWmp/N//+38ttZeo76czcAjqLA2R4DciqAueIS2IK6TbuXOnnHPOObZxmKc3161b57e+TZs20rNnz9PbHDx4UPr37y9du3b1qPvoo4+kY8eOftsyy1/m5+dLSkqKz+2sLHtppR3bUCgMCQFu/DCBZQKrVwlv8AZv9N64K/AHf/BH7w/e4A3e4I2eAN7gjd1RQx0EIOBEAgcOHBDzwEQ0Ptu2bZNWrVpFY9dR3ydBXYROAUFdhECzm4AErKw1bPWlnVbfmzdv3jy54447vPbNPPrcqVOnMx6PrrrxokWLJDc3N+DxsUH0CHDjhwksE1i9f3iDN3ij98ZdgT/4gz96f/AGb/AGb/QE8AZv7I4a6iAAAacSsPKKolAfm7nvu2DBAklOTg51045oj6AuQqeJoC5CoNlNQAKBxqJpoOr76Pw1OmXKFDGPOQf6TJs2Te68807X2sXuj1mn+Pbbbw8Y0rHsZSC6sfFzbvwwgWUCq3cRb/AGb/TeuCvwB3/wR+8P3uAN3uCNngDe4I3dUUMdBCDgVALmvXNmZTV/rykK9bF9+eWX0qRJk1A365j2COoidKoChSO8oy5CJ4LdSKCxaBBpgjorT+hVxm6W1KxTp46sXr1aysrKLJ2Rhx56SEwgyCe2CXDjhwksE1i9o3iDN3ij98ZdgT/4gz96f/AGb/AGb/QE8AZv7I4a6iAAAScT2L9/v2sZSqv3b4M5VlZS4x11wYwfVW2gcISgToWTjYMgEGgsmqY1QZ3Zfvz48TJhwoQgeuW7NC0tTbZv3y4ZGRlhaZ9GQ0eAGz9MYJnA6n3CG7zBG7037gr8wR/80fuDN3iDN3ijJ4A3eGN31FAHAQg4nUBJSYlkZmaG9TCsvoIprJ2IgcZ5oi5CJyFQOEJQF6ETwW5C/kSdQWreM9ehQwcxS1mG+jN//nwZNGhQqJulvTAQ4MYPE1gmsHqx8AZv8EbvjbsCf/AHf/T+4A3e4A3e6AngDd7YHTXUQQAC8UDgiy++ELNCWmlpacgP5x//+If07t075O06sUGCugidNYK6CIFmNwEJBBqLpgHtE3WmZu/evdK2bduQPg795JNPypgxYwIeExvEBgFu/DCBZQKrdxFv8AZv9N64K/AHf/BH7w/e4A3e4I2eAN7gjd1RQx0EIBAvBI4cOSKzZs0S83qiUHzat28vr776qlx66aWhaC4u2iCoi9BpDBSO8ERdhE4EuwnLE3VurCasu+6660LyFxZTp06VkSNHSlJSEmfNIQS48cMElgmsXla8wRu80XtDUOfJrHfur0vR7Bk61D7MOKq8ePbsODqa0B8K1x2uO1x39F7hDd7gjd4bKiAAgfgk8K9//UveeecdeeaZZ2T9+vXqg+zXr5+MGDFCrr32Wu75VqFHUKceTvYKCOrscaMq9AQCjUWzRztP1Ll7av7C4tFHH5Xp06fb6rx5J93SpUulR48etuopih4BJrBMYJnA6v3DG7zBG7037gr8wR/80fuDN3iDN3ijJ4A3eGN31FAHAQjEM4EDBw64XoNUVFQkZnnML7/8Uk6ePHn6kGvVqiUNGjSQ5s2by1VXXSW/+93v5Pzzz49nJEEdG0FdUPisFwcKR3iizjpLtgyOwO7duyUjI8NvI6F4iedXX30lixcvlmnTpllaDvPWW2+VwYMHS5cuXaRGjRrBHSTVUSHAjR8msExg9erhDd7gjd4bdwX+4A/+6P3BG7zBG7zRE8AbvLE7aqiDAAQgAAGrBAjqrJIKcjuCuiABUu5oAvv27XO9w87879GjR13HYpa0NH9F0bhxY2nUqJGYv7Lg42wC3PhhAssEVu8w3uAN3ui9cVfgD/7gj94fvMEbvMEbPQG8wRu7o4Y6CEAAAhCwSoCgziqpILcjqAsSIOUQgEDME+DGDxNYJrB6TfEGb/BG7w1BnScz3lHnyYN31Pl3iusO1x2uO/rrDt7gDd7ovaECAhCAAAR0BAjqdLxsb01QZxsdhRCAgEMIMIFlAssEVi8r3uAN3ui9IagjqPM3agjqCOqsfKsQcBNwWxknXG+43nC90ZjCthCAQKIQKC8vl2+//db1brpt27bJjh07pLS0VI4fPy4mAzEfs3qaWVXtk08+kdq1a3tF89NPP0lKSoqkpaUlCjq/x0lQF6FhQFAXIdDsBgIQiBoBAgcCBwIHvX54gzd4o/eGG6fcOOXGKd7YJ8B1h+uOfvTw+xre4I3eGyogAIH4I3DgwAFZsGCBPPXUU1JWVhbwANPT06WkpMRrUPfFF19Ix44dXW2sX79eLrvssoDtxfsGBHUROsMEdRECzW4gAIGoEWACywSWCaxeP7zBG7zRe0NQR1BHUIc39glw3eG6ox89/L6GN3ij94YKCEAgfghUVFTIiy++KPfee6/qoHwFdVu2bJG2bduebstst3nzZmnYsKGq/XjbmKAuQmeUoC5CoNkNBCAQNQJMYJnAMoHV64c3eIM3em8I6gjqCOrwxj4Brjtcd/Sjh9/X8AZv9N5QAQEIxAeB77//Xnr16iUFBQXqA/IW1L333ntyww03nNGWebpu3bp1kpqaqt5PvBTEdVA3btw4Wb58eUycYJMU+/uYwZ6VlRUv44rjgAAEEpAAE1gmsExg9eLjDd7gjd4bgjqCOoI6vLFPgOsO1x396OH3NbzBG703VEAAAs4nsH//ftfylOb9c3Y+VYO6V199VQYOHOizqTlz5siQIUPs7CouauI6qBs2bJjMmjXLESeKoM4Rp4lOQgACfggwgWUCywRW/xWBN3iDN3pvCOoI6gjq8MY+Aa47XHf0o4ff1/AGb/TeUAEBCDibwIkTJ6Rr166u98fZ/VQO6k6ePCl33323vPLKKz6bM9tv375d6tevb3eXjq6L66AuLy9PZsyY4YgTRFDniNNEJyEAAYK6gGOgd26ma5s9Q4cG3DYRNrh49uxEOEzbx8iNH278cOPHtj6CP/iDP3p/8AZv8AZv9ATwBm/sjhrqIAABpxJ46aWXZPDgwUF1v+oTdeZddyasmzdvns92p06dKg888EBQ+3VqMUFdjJw5groYORF0AwIQsE2AGz9MYJnA6vXBG7zBG7037gr8wR/80fuDN3iDN3ijJ4A3eGN31FAHAQg4kYBZ8rJVq1ZSVlYWVPe9vaPu0KFD0qFDBykuLvbadpMmTaSoqEhq1KgR1L6dWExQFyNnjaAuRk4E3YAABGwT4MYPE1gmsHp98AZv8EbvDUGdJzOe5PbkwZPc/p3iusN1h+uO/rqDN3iDN3pvqIAABJxLYMqUKTJ69GhLB5CWliZNmzaVLVu2nLG9t6DObLRq1Srp1auXz/Z37NghzZs3t7T/eNqIoC5GziZBXYycCLoBAQjYJsAElgksE1i9PniDN3ij94agjqDO36ghqCOos/KtQsDtSQlv8AZvrBDAGz0lKiAAAacRMO+S69KlS8B3040aNUqGDRsmjRs3lqNHj0rbtm3PeErOV1Bntm/Xrp0UFhZ6xfPyyy/LwIEDnYYu6P4S1AWNMDQNENSFhiOtQAAC0SNA4EDgQOCg9w9v8AZv9N4Q1BHUEdThjX0CXHe47uhHD7+v4Q3e6L2hAgIQcCYBszRl69atpbS01OcBfPjhh9KpU6fTP/cVvPkK6kzh2LFj5YknnvC6j0R9Tx1BXYw4Q1AXIyeCbkAAArYJMIFlAssEVq8P3uAN3ui9IagjqCOowxv7BLjucN3Rjx5+X8MbvNF7QwUEIOBMArt27ZJmzZr57PycOXNkyJAhHj+3E9QtWbJE+vXr53U/OTk5kp+fLykpKc6EaLPXcR3U3XbbbbJ48WKbaCJbtmHDBmnfvn1kd8reIAABCISQABNYJrBMYPVC4Q3e4I3eG3cF/uAP/uj9wRu8wRu80RPAG7yxO2qogwAEnEbggw8+cC196e1jnpArKiqSevXqefw4HEHd8uXLJTk52Wn4gupvXAd1n332mfz444+SmpoaFKRwF5eXl7seKa1Ro0a4d0X7EIAABMJGgBs/TGCZwOr1whu8wRu9N+4K/MEf/NH7gzd4gzd4oyeAN3hjd9RQBwEIOI3A66+/Lv379/fabfOk27Jly87IWkId1A0fPlyee+45SUpKchq+oPob10FdUGQohgAEIAABFQFu/DCBZQKrUsa1Md7gDd7ovXFX4A/+4I/eH7zBG7zBGz0BvMEbu6OGOghAwGkE/C1JaZbE3LFjR0iCutmzZ8t9993nFQ9LXzpt1NBfCEAAAhCIKQLc+GECywRWryTe4A3e6L0hqPNk1js30/UPe4YOtQ8zjiovnj07jo4m9IfCdYfrDtcdvVd4gzd4o/cm3iqOHDki+/fvF7P0X61atcJyePv27ZPi4mIpLCyUb775Rg4fPnx6P2apwRYtWrj+a9q0qVSvXj0sfaBRCJglJ/v06eMVRJMmTVxLX1ZdFVD7RN3Jkyddy2uuX7/e634I6hiHUSNw6NAhSUtLS7jHOaMGnB1DAAJhIcAElgksE1i9WniDN3ij98ZdgT/4gz96f/AGb/AGb/QE8AZv7I4aZ9eZVxWZp4eWLl0qjz/+uOtgZs6cKcOGDQvZgR07dkzefPNNGTdunCuks/oZM2aM3HPPPZKRkWG1hO0gYInArl27xDw55+uzefNmadOmjcePtUGdv/fgmYafeuopefjhhy31N542YunLKJ3N48ePy5YtW+SVV16RWbNmSUFBgWRlZUWpN+wWAhCAQPAEuPHDBJYJrN4jvMEbvNF7467AH/zBH70/eIM3eIM3egJ4gzd2R40z60pLS+Uf//iHTJw4UcrKyjwOIpRB3aeffiq///3vxezP7mfatGmSl5cnKSkpdpugDgIeBEpKSiQz89cVO7x9TIi3bds2j6fqNEHd999/L9ddd53fYNqE43379k24M0NQF+FTbr5833jjDRk5cqTHngnqInwi2B0EIBByAtz4YQLLBFavFd7gDd7ovXFX4A/+4I/eH7zBG7zBGz0BvMEbu6PGOXUmkFu9erUrnPP3ZFuogrq33npLbr755pAA6t+/v7z88sty9tlnh6Q9GklsAmblvw4dOvj14KabbpIXX3xRLrzwQhcsq0GdyUV69OgRMJzeuXOn36f64vUMEdRF4MwePHhQ1qxZI88884zPtVcJ6iJwItgFBCAQVgLc+GECywRWrxje4A3e6L0hqPNkxjvqPHnwjjr/TnHd4brDdUd/3cEbvMEbvTdOqDCBhHlH1pw5cyQ/P99Sl0MR1JlA0IQVofyYsG7BggWSmpoaymZpK0EJmKVVJ02aFPDop0+fLrfddpuce+65kp2dfUa4Z97paJbSNJ9FixbJfffdF7BN88SeeQ9etWrVAm4bbxsQ1IXpjJqlLT/55BN54YUXZP78+QH3QlAXEBEbQAACMU6ACSwTWCaweknxBm/wRu+NuwJ/8Ad/9P7gDd7gDd7oCeAN3tgdNbFX575fa0It8yoi7SfYoC7QsoLa/lTefuzYsTJhwoRgmqAWAi4CJqcwwVsoPldeeaUUFhZabsrkKIMGDbK8fTxtSFAX4rNpUuJly5apX3hIUBfiE0FzEIBAxAlw44cJLBNYvXZ4gzd4o/fGXYE/+IM/en/wBm/wBm/0BPAGb+yOmtioKy8vFxOQvf7660EHWcEEdadOnZLu3bvLunXrwgbGvDusVatWYWufhhODgBmrnTt39rkyYLgoNGzY0BXq1a5dO1y7iOl2CepCcHp+/PFH19KW48eP97t+q79dEdSF4ETQBAQgEFUC3PhhAssEVq8g3uAN3ui9IajzZMbSl548WPrSv1Ncd7jucN3RX3fwBm/wRu9NLFUsWbJE+vXrF5IuBRPUaZ5SatOmjdxxxx1Ss2ZN2bJlizz//POW+p+bm+taAjM5OdnS9mwEAV8EzPKTLVu2jCighQsXyu233x7RfcbSzgjqbJ4N7dKWgXZDUBeIED+HAARinQATWCawTGD1luIN3uCN3ht3Bf7gD/7o/cEbvMEbvNETwBu8sTtqYqMuFoK6iooKGT58eMDlNtPS0uTtt9+Wa665xgPewYMHZfTo0a736QX6lJaWSkZGRqDN+DkEAhJ49dVXZeDAgQG3C8UGnTp1kvfffz+h37NIUKccSXaXtgy0G4K6QIT4OQQgEOsEuPHDBJYJrN5SvMEbvNF7467AH/zBH70/eIM3eIM3egJ4gzd2R01s1MVCUHfgwAFp0aKFlJWV+YXyySefSNu2bb1uY5Yj7Nu3r6xYscJvG8E89RcbZ4xexBIB8+7DJ554IqxdMktebt26VerWrRvW/cR64wR1Fs5QKJa2DLQbgrpAhPg5BCAQ6wS48cMElgms3lK8wRu80XvjrsAf/MEfvT94gzd4gzd6AniDN3ZHTWzUxUJQt3LlSundu7dfICYQmTBhgt9tdu/eHfBpuWbNmolZtrBatWqxcQLohaMJmKdBzdj861//GpbjaNKkiWzatEnq1KkTlvad1ChBnY+zFeqlLf0NivT0dNfLGS+77DInjR36CgEIQMCDADd+mMAygdV/KeAN3uCN3ht3Bf7gD/7o/cEbvMEbvNETwBu8sTtqYqPOSlB3//33i9ku0BNvdp9WGzVqlDz99NN+gWzbtk1atWrldxsTmpj37S1dutTndmb5zB07dkijRo1i4wTQi7gg8Nprr4l5B2IoPyNGjHB5cfbZZ4eyWce2RVBX5dSFa2nLqiPEvBTUDMbu3bvzxelYfeg4BCBQmQA3fpjAMoHVfyfgDd7gjd4bdwX+4A/+6P3BG7zBG7zRE8AbvLE7amKjzldQl5eXJ7fccotrqcnzzz9fVq1aJb169fLbaTtB3YkTJ6Rr166uhzR8fcxTRdu3b5datWoFhDZv3jy56667/G63YcMGad++fcC22AACGgLmXYmLFy+W++67T1N2xrZXX321PPPMM2e8izGoRuOgmKBORMw6wevWrZPx48dLcXFx2E4r4VzY0NIwBCAQAwS48cMElgmsXkS8wRu80XvjrsAf/MEfvT94gzd4gzd6AniDN3ZHTWzULViwQP74xz+KedLswQcfdC1BecUVV0j16tU9OmjlyTs7Qd3hw4clOzvb7z3n/v37y6JFiyQ5OTkgtM8++0yaN2/ud7s5c+bIkCFDArbFBhCwQ+DkyZNingB999135dlnnw34JKrZh8lF7rzzTtdDS4HGr50+xUNNwgZ1ZmnLjRs3yksvvSTz588P67kcPHiwjBs3jifnwkqZxiEAgWgT4MYPE1gmsHoL8QZv8EbvjbsCf/AHf/T+4A3e4A3e6AngDd7YHTWxUffdd9/JTz/9JJdffrkkJSX57FS4gjqzept5b5y/jyYALCkpkczMTL/tTZw4UR555JHYOAH0Iu4JHDp0SMzTdv/+97/FZC7ujwnDa9as6Xr/nJWnReMeVIADTLigbufOnbJs2bKIflnxVwyJrhnHD4HEIMCNHyawTGD1ruMN3uCN3ht3Bf7gD/7o/cEbvMEbvNETwBu8sTtqnFXnlKBu//79rnfZ+XufXk5OjuTn50tKSoqzTgK9hUACE0iIoM4sbfnee+/JY489JqWlpRE/3Zq/ioh459ghBCAAgRAR4MYPE1gmsHqZ8AZv8EbvDUGdJ7Peub/+RfWeoUPtw4yjyotnz46jown9oXDd4brDdUfvFd7gDd7ovXFihVOCuqNHj0q7du2ksLDQJ2bNUppOPFf0OXwEvvzyS7nssstO78AsGdu0aVOPHY4ePVrMGOMTWgJxHdRt2rRJZsyYIa+++mpoqf3Wmllbdfjw4a6Xjvbo0cPnXzIQ1IUFP41CAAIxRoAJLBNYJrB6KfEGb/BG7427An/wB3/0/uAN3uAN3ugJ4A3e2B01zqoLV1BXVFQkLVu29AtDc+/YSlBnnqhbvny5pXfeOess0dtwE/joo4+kY8eOfndTUFAgWVlZ4e5KwrUft0FdRUWF5ObmyuLFi0N6UtPT02XChAnSs2dPycjIcLUd6AtS82Ub0s7SGAQgAIEIEuDGDxNYJrB64fAGb/BG7427An/wB3/0/uAN3uAN3ugJ4A3e2B01zqoLV1C3cOFCGTBggF8YmnvHge5Dmx0R1Dlr7MVSb62MV4K68JyxuA3qDK68vDzXE3XBfryFc5XbDPQFqfmyDbav1EMAAhCIFgFu/DCBZQKrtw9v8AZv9N64K/AHf/BH7w/e4A3e4I2eAN7gjd1R46y6cAV1oW430H1ogjpnjbtY6y1BXfTOCEGdD/bucO6GG26QJk2a+D1Dgb4gCeqiN8DZMwQgEDkC3PhhAssEVu8b3uAN3ui9IajzZMY76jx58I46/05x3eG6w3VHf93BG7zBG703TqwIdaDmZhDqdgPdhyaoc+Loi50+m1eJmXcg+vts27ZNWrVqFTudjpOeENRVOpHmnXPmKbzOnTufXtbSynkO9AVJUGeFIttAAAJOJ8AElgksE1i9xXiDN3ij94agjqDO36ghqCOos/KtQsDtSQlv8AZvrBDAGz0lZ1WEOlBzH32o2w10H9rsl6UvnTX2Yqm3+/fvlwYNGvjtkhnTt956ayx1Oy76QlBX6TReffXVrvfPZWdnS506dSyf4EBfkAR1llGyIQQg4GACBA4EDgQOeoHxBm/wRu8NQR1BHUEd3tgnwHWH645+9PD7Gt7gjd4bJ1aEOlAjqHPiKKDPFRUVcs8998jcuXN9wsjNzRWzRGZSUhLAQkiAoM4HzB49esi9994r1157rdSvX98vcoK6EI5ImoIABBxLgAksE1gmsHp98QZv8EbvDUEdQR1BHd7YJ8B1h+uOfvTw+xre4I3eGydWENQ58azR53AQ2Lt3rzRq1Mhv05988om0bds2HLtP2DYJ6iyc+kChHUGdBYhsAgEIxD0BJrBMYJnA6jXHG7zBG703BHUEdQR1eGOfANcdrjv60cPva3iDN3pvnFhBUOfEs0afw0WgoKDAteqgr096erps3rxZGjZsGK4uJFy7cR3UDRkyxO9jmnbOtgntzOOfnTp1Ov2kHUGdHZLUQAAC8UaACSwTWCaweqvxBm/wRu8NQR1BHUEd3tgnwHWH645+9PD7Gt7gjd4bJ1YQ1DnxrNHncBA4fvy4mCUw33rrLb/voktLS5Nnn31W6tWrJ6YmFJ/y8nLp3r27XHDBBaFozlFtxHVQ9+6778rjjz8u69evD8tJcYd2V111ldx4441SWlrqdT+8oy4s+GkUAhCIMQJMYJnAMoHVS4k3eIM3em8I6gjqCOrwxj4Brjtcd/Sjh9/X8AZv9N44sSJcQZ15l9eAAQP8ItHcOw70wIjZUU5OjixfvlySk5OdeCroc5QJhOPhJ80hbdiwQdq3b68piYtt4zqoc58hE6C98cYbMnLkyKicNM2XbVQ6yE4hAAEIhIAAE1gmsExg9SLhDd7gjd4bdwX+4A/+6P3BG7zBG7zRE8AbvLE7apxVF66gbuvWrdKmTRu/MDT3jgnqnDWunNjbvLw8mTFjRtS6bpbdzMrKitr+o7XjhAjq3HDNI5hbtmyRV155RWbNmhUx5nPmzBGTRPOBAAQgEM8EuPHDBJYJrN5wvMEbvNF7Q1Dnyax3bqbrH/YMHWofZhxVXjx7dhwdTegPhesO1x2uO3qv8AZv8EbvjRMrwhXU7dq1S5o1a+YXSaiDuv79+8uiRYt4os6JAzEG+kxQF52TkFBBXWXEhw4dknXr1smUKVPCtjSme3/Dhw+XsWPHutZr5QMBCEAgXgkwgWUCywRWbzfe4A3e6L1xV+AP/uCP3h+8wRu8wRs9AbzBG7ujxll1Tgnqdu/eLRkZGX7hmqUv8/PzJSUlxVkngd7GBAGCuuichoQN6irj/uabb1xfXhMnTpSysrKwnQnzTru77rpLunTpIg0aNAjbfmgYAhCAQDQIcOOHCSwTWL15eIM3eKP3hqDOkxlP1Hny4Ik6/05x3eG6w3VHf93BG7zBG703TqwIV1BnJVibOnWqPPDAA5awWXlCT9OepZ2yUUIRIKiLzukmqKvEvby8XLZt2yavvfaaPP3002E9I4R2YcVL4xCAQBQIMIFlAssEVi8e3uAN3ui9IagjqPM3agjqCOqsfKsQcBNwWxknXG+43nC90Zji/G3DFdSZd8q1bdtWiouLfUIyT8AtW7ZMUlNTA4K08s67+fPny6BBgwK2xQYQ8EaAoC4644Kgzgd3szTmBx98INOmTXMtkRnOz9VXX+1aN/jSSy8N525oGwIQgEBYCRA4EDgQOOgVwxu8wRu9N9w45cYpN07xxj4Brjtcd/Sjh9/X8AZv9N44sSJcQV1FRYX06dNHVqxY4RNLenq6FBUVWXpt0vTp0wM+fVdQUCBZWVlOPA30OQYIENRF5yQQ1Fngvm/fPnnzzTdd75kL19KYfIFaOBFsAgEIxDQBJrBMYJnA6hXFG7zBG703BHUEdQR1eGOfANcdrjv60cPva3iDN3pvnFgRrqDOsJg0aZKMGTPGL5Y1a9ZIt27d/G5z6tQp6dy5s6xfvz4koZ8TzxN9Dj+B2267TRYvXhz+HfnYw4YNG6R9+/ZR23+0du1zvrcAACAASURBVExQpyBvlsbcsWOHLFiwQKZMmaKoDLwpQV1gRmwBAQjENgEmsExgmcDqHcUbvMEbvTfuCvzBH/zR+4M3eIM3eKMngDd4Y3fUOKsunEHdRx99JB07dvQLxCx/mZ+fLykpKT63s7LspZV2nHVm6G2kCXz88cfy888/R3q3rv2dOHFCOnXqJOeee25U9h/NnRLU2aR/5MgRMV+ys2bNcn2JBvshqAuWIPUQgEC0CXDjhwksE1i9hXiDN3ij98ZdgT/4gz96f/AGb/AGb/QE8AZv7I4aZ9WFM6g7fPiwZGdn+31PnaE1b948ueOOO7yCM69pMgFGYWGhX7Dm9Uq5ubnOgk9vIQABIagLwSD47rvv5J133pHRo0fbXhqToC4EJ4ImIACBqBLgxg8TWCawegXxBm/wRu8NQZ0ns965ma5/2DN0qH2YcVR58ezZcXQ0oT8Urjtcd7ju6L3CG7zBG703TqwIZ1BneJjV2cy940CfadOmyZ133im1a9c+vWlxcbHcfvvtAUM6zbvuAvWDn0MAApElQFAXYt7mi/O1116Txx9/XNUyQZ0KFxtDAAIxSIAJLBNYJrB6MfEGb/BG7427An/wB3/0/uAN3uAN3ugJ4A3e2B01zqoLd1C3e/duycjIsAylZ8+eUqdOHVm9erXlB0MeeuihkL+uyXKH2RACEAiKAEFdUPh8F5ulMTdu3OhaGnPp0qUB90JQFxARG0AAAjFOgBs/TGCZwOolxRu8wRu9NwR1nsx4os6TB0/U+XeK6w7XHa47+usO3uAN3ui9cWJFuIM6w2T8+PEyYcKEsOBJS0uT7du3q8LAsHSERiEAAVsECOpsYdMVHThwQN577z157LHHpLS01GsxQZ2OKVtDAAKxR4AJLBNYJrB6L/EGb/BG7w1BHUGdv1FDUEdQZ+VbhYDbkxLe4A3eWCGAN3pKzqqIRFBn3jPXoUOHgO+qs0Nu/vz5MmjQIDul1EAAAjFAIK6Dury8PPnpp59k8ODB0rZtW6lVq1bUke/cuVOWLVsmjzzyiEdfCOqifmroAAQgECQBAgcCBwIHvUR4gzd4o/eGoI6gjqAOb+wT4LrDdUc/evh9DW/wRu+NEysiEdQZLnv37nXdpy4rKwsZpieffFLGjBkTsvZoKLEJrF27Vv75z39GDcJZZ50l5n2Ll1xyiVx00UWSlJQUtb5EcsdxH9TNmDHjNE8T3JkXb5ovw2rVqkWS8xn7On78uHz88ccyd+5cMX/xQFAX1dPBziEAgRAQYALLBJYJrF4kvMEbvNF7467AH/zBH70/eIM3eIM3egJ4gzd2R42z6iIV1BkqJqy77rrrfK68piE3depUGTlyZMKEGRo2bGuPwJAhQ1yZRSx8zJKukydPlj/84Q9Sr169WOhS2PqQUEFdZYrjxo2Tvn37SvPmzSU1NTVsgK00fPDgQTn//PP5QrUCi20gAIGYJcCNHyawTGD1euIN3uCN3ht3Bf7gD/7o/cEbvMEbvNETwBu8sTtqnFUXyaDOkDly5Ig8+uijMn36dFugTICxdOlS6dGjh616iiDgi4B52Knyw0+xQmrSpEkyYsQIqVmzZqx0KaT9SNigzk3RfKmZd8fdcsst8rvf/S6kcGkMAhCAQCIR4MYPE1gmsHrj8QZv8EbvjbsCf/AHf/T+4A3e4A3e6AngDd7YHTXOqlu5cqX07t3bb6cXLVokubm5IT2wr776ShYvXizTpk2ztBzmrbfe6nrNU5cuXaRGjRoh7QuNQcAQiNWgzvStYcOGsmHDBtf/xtsn4YO6yifUrH06YcIE6dmzp2RkZMTbueZ4IAABCISVADd+mMAygdUrhjd4gzd6b9wV+IM/+KP3B2/wBm/wRk8Ab/DG7qihTktg3759rmUxzf8ePXrUVW7ez2VWYmvcuLE0atRIatWqpW2W7SGgIhDLQZ05EBPSFRYWSu3atVXHFesbE9T5OENt2rRxre/bvXt3adCgQayfR/oHAQhAIOoEuPHDBJYJrF5DvMEbvNF7467AH/zBH70/eIM3eIM3egJ4gzd2Rw11EICAEwnEelBnmJonW1999VVJSUlxImKvfSaos3AqzVq/Q4cOdb3ks27duhYq2AQCEIBA4hHgxg8TWCaweu/xBm/wRu8NQZ0ns965ma5/2DN0qH2YcVR58ezZcXQ0oT8Urjtcd7ju6L3CG7zBG703VEAAAs4l4ISgztA172js27evc0FX6TlBnfJU9uvXT+6++25p376967FjPhCAAAQg8CsBJrBMYJnA6r8N8AZv8EbvjbsCf/AHf/T+4A3e4A3e6AngDd7YHTXUQQACTiQwZMgQmTt3bsx3Pd6WwCSoC2LImRd3Dhw4ULKzs3l5ZxAcKYUABOKDADd+mMAygdW7jDd4gzd6bwjqPJnxRJ0nD56o8+8U1x2uO1x39NcdvMEbvNF7QwUEIOBcAi+++KJs2LBBXnrppZg/iIULF8rtt98e8/200sG4DeoqKipca5UuXrzYCoegtxk1apSYp+2uuuoqSU1NDbo9GoAABCDgNAJMYJnAMoHVW4s3eIM3em8I6gjq/I0agjqCOivfKgTcnpTwBm/wxgoBvNFTogICEHAqgaNHj0rnzp2loKDA6yFMnTpVWrduLSdOnLB8iMePH5f//M//lNLSUo+a5s2bS3FxsTzyyCNyyy23yK5du1xP9K1bty5g2zk5OZKfnx8X76qL26DOnMXPPvtMVq1aJZMnT5aysrKAJzZUG4wbN861PmrLli0lKSkpVM3SDgQgAIGYJkDgQOBA4KBXFG/wBm/03rgr8Ad/8EfvD97gDd7gjZ4A3uCN3VFDHQQg4EQC5gGo4cOHy6xZs7x2P5h3w33//fdy3XXXuYK5qp/evXvL8uXLTz8E9fHHH8t//Md/nBHsVa5LT0+XoqIiqVevnhNRe/Q5roO6ykf69ddfy3//93/L66+/LitWrIjIiUtLS5MnnnhCevXqJU2bNo3IPtkJBCAAgWgR4MYPE1gmsHr78AZv8EbvjbsCf/AHf/T+4A3e4A3e6AngDd7YHTXUQQACTiTwwQcfSJcuXbx2/aGHHpIpU6YEdVhbt26VNm3aeG1j5syZMmzYsNM/O3TokFx//fU+n+wzG65Zs0a6desWVJ9ioThhgrrKsA8ePCibN292PRbpKxkO9ckx6e7jjz8uN910kzRu3DjUzdMeBCAAgagT4MYPE1gmsHoN8QZv8EbvjbsCf/AHf/T+4A3e4A3e6AngDd7YHTXUQQACTiNgnqa744475JVXXvHa9Z07d0qzZs2COiyzjz59+nh9mMpkKDt27JC6deue3kdJSYlkZmb63GfVcC+ozkWxOCGDusq8jx07JuZkmyUyp0+fHpElMk1i/OCDD0rXrl2lfv36UTz97BoCEIBA6Ahw44cJLBNYvU94gzd4o/fGXYE/+IM/en/wBm/wBm/0BP4fe28DHlV1J/5/A0GJJVRUWLUgTSqpUQSFSKiABRGhBSovS4iLivIiLC+xoLytLcp2q4KKQlhoivSBImARCS8FtEWEbgNoQCCGgBuK8BTEDbQoFhoEyf8542/yZ2Dmzv3ezGTunfnc5+njLjnfe8/53POZO+d855yLN3jjtNcQBwEIeI2AWeCUlZUVdLtJk6Az20zWq1evxs16/fXX5eGHHw56HpOn6dGjR/XfTGJv0qRJ8uKLLwYtT6KuxrfDnSf45JNPZOvWrTJv3jwpKiqKeiW7d+8uw4cP922PmZKSEvXrcQEIQAAC0SLAxA8DWAawervwBm/wRu+NPwJ/8Ad/9P7gDd7gDd7oCeAN3jjtNcRBAAJeI1BeXh5yxVxubq4sWbJE6tSpU+NmrVixQgYMGBD0PFOnTpVp06YF/M2qPIm6Gt8O95/AZJC3b98ua9eu9SXuonls27ZN2rdvH81LcG4IQAACUSXAxA8DWAawesXwBm/wRu+NPwJ/8Ad/9P7gDd7gDd7oCeAN3jjtNcRBAAJeI/D222/7Xt0V7EhPT5fdu3dLampqjZu1dOlSGTRoUNDz9O7d2/fKsrp161b/3Syo6tixY8jyq1atikgCscYNq8EJEn7rS7vszpw5I2VlZfKHP/xBZs2aFfEtMouLi33LSjkgAAEIeJUAEz8MYBnA6u3FG7zBG703/gj8wR/80fuDN3iDN3ijJ4A3eOO01xAHAQh4jYDVyjXz/rg9e/ZE5FVeo0ePlrlz59pOvB06dEjS0tKClh8yZIjMnz+fRJ3XOlsk6vv111+L6Rx/+tOfZMGCBRHZIpNEXSTuDOeAAARiSYCJHwawDGD1BuIN3uCN3hsSdYHMeuZ+82L1wyNGOIcZR5HNCwriqDWRbwrPHZ47PHf0XuEN3uCN3hsiIAABbxKwStSZFk2cOFGmT59eo8bt27dPbr311pDnyMnJkWXLlgUk3rZs2SKdO3cOGmOSdMOGDatRndwQzIq6CNyFiooK2blzp/zud7+TRYsW+c7YqlUrKSkpsX12EnW2UVEQAhBwKQEGsAxgGcDq5cQbvMEbvTf+CPzBH/zR+4M3eIM3eKMngDd447TXEAcBCHiNwMaNG6Vbt26W1TZJNPO+OifHiRMn5Ic//KFv58JQR7CtLwsKCmTkyJFBQ3hHnZM7kQAxX331lbzzzjvyk5/8RNVaEnUqXBSGAARcSICJHwawDGD1YuIN3uCN3ht/BP7gD/7o/cEbvMEbvNETwBu8cdpriIMABLxGoLy8XDIyMsJWe+zYsTJhwgRp1qxZ2LKmwPnz58UkAQcPHhz2lWJTp06VadOmVZ/3woUL0rVrV9m8eXPQa5lVgP3797dVDzcXYkVdhO7Op59+KibZ9tZbb8nixYvVZyVRp0ZGAAQg4DICTPwwgGUAq5cSb/AGb/Te+CPwB3/wR+8P3uAN3uCNngDe4I3TXkMcBCDgNQKnTp2SH/zgB5Yr3i5u04ABA+Shhx6SNm3ayNVXXy3169cXs5DpiiuukDNnzsixY8d8CTaTfDO7Eto5zDaX99xzT3VRkzdp165d0NDU1FQpLS2Vm266yc6pXV2GRJ3D22PeU/fxxx+L6TgvvfSSHDx40OGZvgkjUVcjfARDAAIuIMDEDwNYBrB6EfEGb/BG740/An/wB3/0/uAN3uAN3ugJ4A3eOO01xEEAAl4kkJeXJ/n5+TGpepMmTWT//v3SqFEj3/XPnTsnXbp0kaKioqD16dChgy8RmJycHJP6RvKiJOoUNE1GedeuXbJ+/XqZMWOGIjJ8URJ14RlRAgIQcDcBJn4YwDKA1TuKN3iDN3pv/BH4gz/4o/cHb/AGb/BGTwBv8MZpryEOAhDwIoHdu3fLnXfeGZOqm+00L867vPLKKzJ+/PiQdZk/f74MGzYsJnWN9EVJ1IUhara0NBnbNWvWyOuvvx5p/tXn27Ztm7Rv3z5q5+fEEIAABKJNgIkfBrAMYPWW4Q3e4I3eG38E/uAP/uj9wRu8wRu80RPAG7xx2muIgwAEvEpg8uTJMn369FqtvllNt3fvXrnuuut81/3Nb34jQ4cODVkHU95se9m4ceNarWe0Lkai7hKyZg/VAwcOyHvvvSczZ86s8ZaWdm7c8OHD5dlnn5Ubb7zRTnHKQAACEHAlASZ+GMAygNWriTd4gzd6b/wR+IM/+KP3B2/wBm/wRk8Ab/DGaa8hDgIQ8CoB7bvqItHO7du3S3Z2dvWp3nzzTcnJyQl5apO7GTduXCQu7YpzkKgTkWhuaRnqLpts8L/927/5XoTYoEEDV3QGKgEBCECgJgSY+GEAywBWbxDe4A3e6L3xR+AP/uCP3h+8wRu8wRs9AbzBG6e9hjgIQMDLBD755BPfDoAVFRVRb8batWulV69el13HLKh64IEHpKysLOBv6enpYrboTE1NjXrdausCCZuo829puWTJElm9enWt8O7fv79vuabp4P4XItbKhbkIBCAAgVogwMQPA1gGsHrR8AZv8EbvjT8Cf/AHf/T+4A3e4A3e6AngDd447TXEQQACXidw/PhxGTx4sGzYsCEqTTHbV5oknVnMFOo4e/as/Od//qc899xz1UUuXX0XlcrV8kkTJlHn39Lyj3/8o8yePbtWtrQ097Jbt27y+OOPS+fOnav3V63le8zlIAABCNQKASZ+GMAygNWrhjd4gzd6b/wR+IM/+KP3B2/wBm/wRk8Ab/DGaa8hDgIQiBcCK1euFLMIKZLHM888I+PHj5eGDRvaOu0f/vAH6d69u7z99tu+/8bbEdeJulhsaWk6SJs2bXz7o3bt2lVuuOGGeOsztAcCEIBAUAJM/DCAZQCr/3DAG7zBG703/gj8wR/80fuDN3iDN3ijJ4A3eOO01xAHAQjEE4EzZ87I+vXr5dVXX5WioiJHTTNbVf7sZz+Thx56SG688Ub1OS5cuCB16tRRx3khIK4TdQ8++KC88cYbtXIfzDLNadOm+bK5aWlptXJNLgIBCEDATQSY+GEAywBWbyTe4A3e6L0hURfIrGdupu8fDo8Y4RxmHEU2LyiIo9ZEvik8d3ju8NzRe4U3eIM3em+IgAAE4puA2RJz3759UlpaKh999JEcPnxY/u///k8+/PBDX8NNQu6WW26RVq1ayfe//325/fbbff9/8+bNJSkpKb7hOGxdXCfq8vLyJD8/3yGa8GGmw/385z+XPn36yM0330wnC4+MEhCAQBwTYADLAJYBrF5wvMEbvNF744/AH/zBH70/eIM3eIM3egJ4gzdOew1xEIAABCBglwCJOrukLipn9k/t16+fLxNMBtgBQEIgAIG4JMDEDwNYBrB6tfEGb/BG7w2JukBmrKgL5MGKOmuneO7w3OG5o3/u4A3e4I3eGyIgAAEIQEBHgESdTV4TJ06UAQMGyB133CHJyck2oygGAQhAIHEIMIBlAMsAVu873uAN3ui9IVFHos6q15CoI1Fn51OFBDcJbjv9hOcNzxueNxpTKAsBCEAAAjUhQKLOgt6YMWMkJydHsrKyJCUlpSaciYUABCAQ9wRIOJBwIOGg1xxv8AZv9N4wccrEKROneOOcAM8dnjv63sP3NbzBG703REAAAhDQEjDvvSsuLpaOHTtKw4YNteGeL0+i7pJbaFbNPf7445Kdne176SEHBCAAAQjYI8AAlgEsA1h7rlxcCm/wBm/03vgj8Ad/8EfvD97gDd7gjZ4A3uCN015DHAQgEI8EvvrqK/n888/l3Llz6p0Hv/76a6lbt64PS2VlpVRUVEhpaamsXr3a9z9zbNu2Tdq3bx+P6CzbRKJORLp37y6jRo2STp06SaNGjRKuE9BgCEAAApEgwMQPA1gGsHqT8AZv8EbvjT8Cf/AHf/T+4A3e4A3e6AngDd447TXEQQAC8ULg5MmTsmHDBlm+fHl1Qi1abTOr6swOh4l2JGyi7q677pJx48ZJly5d5Prrr0+0+057IQABCEScABM/DGAZwOq1whu8wRu9NyTqApnxrq1AHryjztopnjs8d3ju6J87eIM3eKP3hggIQCA+CFRVVcmCBQtk+PDhtdYgEnW1hrr2LpSXlyf5+fnVF2zTpo2MHTtWunbtKs2aNau9inAlCEAAAglAgAEsA1gGsHrR8QZv8EbvDYk6EnVWvYZEHYk6O58qJLgDKeEN3uCNHQJ4o6dEBAQg4GUC58+f9+1COH/+/FptBom6WsVdOxcbOHCgbN68WZ5++mnp1auXpKen186FuQoEIACBBCRAwoGEAwkHvfh4gzd4o/eGRB2JOhJ1eOOcAM8dnjv63sP3NbzBG703REAAAt4mYFbSmSTdr371q1pvCIm6Wkce/QueOnVKrrrqKvVLDaNfM64AAQhAIP4IMIBlAMsAVu813uAN3ui9IVFHoo5EHd44J8Bzh+eOvvfwfQ1v8EbvDREQgIC3CaxYsUIGDBgQk0aQqIsJ9uhetLCwUA4ePChXXnllwIW++uorufnmm+UnP/lJdCtw0dmPHz8uL774ojRo0ECSkpICrvvFF1/43pf3ne98p9bqw4UgAAEIRJoAA1gGsAxg9VbhDd7gjd4bfwT+4A/+6P3BG7zBG7zRE8AbvHHaa4iDAAS8SOD06dPSrl07KSsri0n1SdTFBHt0Lzps2DDfyw6DHZ06dZL33ntP6tatG91K/L+z79+/XzIzM0NeK1E7YK3A5yIQgECtEGDihwEsA1i9aniDN3ij98YfgT/4gz96f/AGb/AGb/QE8AZvnPYa4iAAAS8S2LBhg/z4xz+OWdUTNU+SVGU2HI3TIy8vT/Lz84O2LicnR5YtWyZ16tSpldaXl5dLRkYGibpaoc1FIACBWBBg4ocBLANYvXl4gzd4o/eGRF0gs5653/wY8PCIEc5hxlFk84KCOGpN5JvCc4fnDs8dvVd4gzd4o/eGCAhAwJsETKpo8ODBsnjx4pg0oEmTJrJ9+3ZJS0uLyfVjedGETdT17t1bVq1aFTZRt2XLFt9LE1NTUy+7Ty1btpSxY8detpVlsBtKoi6W3ZxrQwACtUGAASwDWAawetPwBm/wRu+NPwJ/8Ad/9P7gDd7gDd7oCeAN3jjtNcRBAAJeI3Dq1Cm58847fa8TszpMrsQshDKLoFavXi0VFRWXFR86dGhA7sVsqbl06dKQp926dav84Ac/8BqyiNWXRF2YFXVWL040yT7zHjw722eSqItYn+VEEICASwkw8cMAlgGsXk68wRu80XtDoi6QGSvqAnmwos7aKZ47PHd47uifO3iDN3ij94YICEDAmwTC5TDMire1a9fKXXfdVb14aeXKldK/f/+ABpu8iUngJSUlBfy7OX/Hjh2DJvZM4m/JkiWSnJzsTXg1rDWJuhom6uysyjP3KFwnT9S9V2vYfwmHAARcRIABLANYBrB6IfEGb/BG7w2JOhJ1Vr2GRB2JOjufKiS4AynhDd7gjR0CeKOnRAQEIOA1AkVFRb5EWrCjadOmsmvXLrnuuusC/hxsoZPVAqcPPvhAsrOzg17DnOvSpJ/XGDqtL4k6EnVO+w5xEIAABAIIkHAg4UDCQf+hgDd4gzd6b/wR+IM/+KP3B2/wBm/wRk8Ab/DGaa8hDgIQ8BqBN99807elZbAjVBItVKLOaoFTXl6e5OfnX3aZ9PR02bNnjzRo0MBr6GpcXxJ1JOpq3Ik4AQQgAAFDgIkfBrAMYPWfBXiDN3ij94ZEXSAzVgYF8mBlkLVTPHd47vDc0T938AZv8EbvDREQgIA3CVi9Bmz37t3SunXryxoWLCY3N9e3jaV5h12ww2pVXaK+q45EHYk6b35qUGsIQMB1BBjAMoBlAKvXEm/wBm/03pCoI1Fn1WtI1JGos/OpQoKbBLedfsLzhucNzxuNKZSFAATigYBVoi7Uq7uCxZiVcaWlpZKSkhIUy9GjR8VspRnsePnll2X8+PHxgFPVBhJ1JOpUHYbCEIAABEIRIOFAwoGEg/7zAW/wBm/03jBxysQpE6d445wAzx2eO/rew/c1vMEbvTdEQAAC3iSwfv166dmzZ9DKb9u2Tdq3b3/Z35YuXSqDBg0K+PfU1FTZu3evNGvWLOi5vvjiC8nIyJCKiorL/m71fjtvUrVXaxJ1JOrs9RRKQQACEAhDgAEsA1gGsPqPCbzBG7zRe+OPwB/8wR+9P3iDN3iDN3oCeIM3TnsNcRCAgNcIHDhwQFq0aBG02kOHDpX58+dLUlJSwN9DbWP529/+Vh5++OGg59q/f79kZmYG/Zt5R96yZctCbpvpNaZ260uijkSd3b5COQ8ROH78uJSVlfmWGB88eFC+/PLL6tqbl3GmpaX5PnRvueUW3zLj5OTkqLXu008/9dWlpKRE/vrXv8rp06err9W4cWNp2bKl73+mPvXr149aPThx9Akw8cMAlgGs3jO8wRu80Xvjj8Af/MEfvT94gzd4gzd6AniDN057DXEQgIDXCBw6dMg3bxzqeOONN2TgwIEBfw6V3GvSpIns3Lkz6BaXL7zwgkyZMiXoZUjUea3X2KhvXl6e5OfnBy1pllCuWrUqbGbWal9Wu+cwFSgvL/ct5wx1hNrj1UYzKQIBH4Hz58/Lli1bfH1+9erVKirPPvusPPbYY3LTTTep4kIVPnv2rKxdu1aeeeYZX5LO7mE+oIcPH275QLB7LsrVPgEmfhjAMoDVe4c3eIM3em/8EfiDP/ij9wdv8AZv8EZPAG/wxmmvIQ4CEPAagXPnzkmHDh3E5CpCHY8++qj0799f7r//frniiiss8x4mWffuu+/6FmmYo6qqShYvXiyDBw8OeX62vvRar7FRXxJ1NiBRJC4I/P73vxez/DjYvr6aBj733HMyYcKEGq2w++ijj6RPnz6+lXxOj5kzZ4rxt27duk5PQVwMCDDxwwCWAaxePLzBG7zRe+OPwB/8wR+9P3iDN3iDN3oCeIM3TnsNcRCAgBcJTJ48WaZPn25ZdZOAM9tXNmrUyLd7Wrt27SwXa9x7773SqlUrMe+zCzd/PWfOHBk9erQX0dWozmx9ydaXNepABMeWgPkVwlNPPSUmsRWpIz09XbZu3Sr/8i//oj7lunXrpFevXuq4YAFmmbPZy/jKK6+MyPk4SfQJMPHDAJYBrN4zvMEbvNF744/AH/zBH70/eIM3eIM3egJ4gzdOew1xEICAFwmYeWGzqs7quDhRZ8qZ3dqmTZsWkeaSqIsIRnedhBV17rof1CayBEySbtSoUfKrX/0qsicWEZOsM3sIX3311bbPvXHjRunWrZvt8nYKmmTdkiVLarTCz851KBMZAkz8MIBlAKt3CW/wBm/03vgj8Ad/8EfvD97gDd7gjZ4A3uCN015DHAQg4EUC5vVKnTt3lqKiopDVvzRRZ7bKNKvqInHs3r1bWrduHYlTeeocrKhjRZ2nOiyV/f8JvPLKKzJ+/PioITFbYM6YMcPW+c1S58zMTFtltYWmTp0asV9kaK9NeR0BJn4YwDKA1TljD8xk4QAAIABJREFUSuMN3uCN3ht/BP7gD/7o/cEbvMEbvNETwBu8cdpriIMABLxKINyquksTdZWVlZKdnS0lJSU1anKivp/OQCNRR6KuRvIQHBsCW7Zs8f2yIdpHaWmp3HbbbZaXuXDhgnTt2lU2b94cteok6i8pogY0Sidm4ocBLANYvVx4gzd4o/eGRF0gs5653/xY6vCIEc5hxlFk84KCOGpN5JvCc4fnDs8dvVd4gzd4o/eGCAhAwPsErHYrvDRRZ1q7YsUKGTBgQI0avm3bNmnfvn2NzuHV4IRO1BUWFkrdunUt751VB9NkeMvLyyUjIyPktczy0KysLK/2I+pdiwTsvKDz4uqYD8i+ffv63vV26NAhefLJJ23XdsyYMTJ79mxJSkqy7Lt2lza3adNGBg8eLFdddZV8+OGHMm/ePFt1yc3N9W2BWSdMYt3WySgUNQIMYBnAMoDV64U3eIM3em/8EfiDP/ij9wdv8AZv8EZPAG/wxmmvIQ4CEPAyATMHfffddwddJRcsUWde02Tmod966y1HzbYzD+3oxB4JSuhE3apVq8JO/IdL1Nk5h+kLJOo8YoQHqmn31wnmA/Ptt9+WO++8M6BVZ8+elRdffFF+/vOfh21t06ZNpaysTFJTU4OWNR/A5kN07ty5lucy8aYu5sP94uPkyZMyadIkmT9/fti6HDx4UNLS0sKWo0DsCDDxwwCWAazeP7zBG7zRe+OPwB/8wR+9P3iDN3iDN3oCeIM3TnsNcRCAgNcJnDp1SkaMGCFvvPFGQFOCJepMAZPc69Kli5hFSZpjyJAhUlBQIMnJyZqwuCqbsIk6cxdbtWoV9uabVT9Wh51zmPhw52FFXVx5FbXGmMSYWR23evVqy2ukp6fLBx98INdee23Icq+++qqMGzcubF2ttp08fvy4tGzZUioqKizPs2PHDmnbtm3QMmbrzH79+oVt05w5c2T06NFh60uB2BFg4ocBLANYvX94gzd4o/fGH4E/+IM/en/wBm/wBm/0BPAGb5z2GuIgAIF4IbBp0yYZPny4mIUU5giVqDN/O3PmjJhtMxcsWGCr+WbO99///d/DLqiydTIPF0roRJ2b7huJOjfdDffW5ejRo2JWuYU77LzTze4WmlZ9c/369dKzZ0/L6kydOlWmTZtmWcZsyRlutZzZOta8M69evXrhms/fY0SAiR8GsAxg9fLhDd7gjd4bfwT+4A/+6P3BG7zBG7zRE8AbvHHaa4iDAATijcAnn3wiBw4cELOY5L777rNMrpld2hYtWiQzZswIimHs2LHy05/+VMyCEw4REnUu6QUk6lxyI1xejTVr1sgDDzxgWcucnBxZunRp2PcvmpOY98898cQTluezWsk2ceJE3zaaVoedpKGdPYzN9pl79+6VZs2aufwuJW71mPhhAMsAVu8/3uAN3ui98UfgD/7gj94fvMEbvMEbPQG8wRunvYY4CEAAAiJff/21fPHFF/LPf/6zGofZBa5+/frguYgAiTqXdAcSdS65ES6vhp3305n3vQ0bNsxWS+ycL1Si7ty5c749h4uKikJey/wiYs+ePdKgQYOw9Vm4cKE89thjluW2bdsm7du3D3suCsSGABM/DGAZwOrdwxu8wRu9N/4I/MEf/NH7gzd4gzd4oyeAN3jjtNcQBwEIQAACdgmQqLNLKsrlSNRFGXCcnP7NN98Us2LO6tD0JTuJut/+9rfy8MMPX3ZJO1tnmrouW7bM1h7D+/btk1tvvdWybZokZJzcck81g4kfBrAMYPXK4g3e4I3eG38E/uAP/uj9wRu8wRu80RPAG7xx2muIgwAEIAABuwRI1NklFeVymuRKlKvC6V1MYOvWrb69fc3y4GDH559/LmZ/38zMTFutsJOoC7V1ZXl5uZj3xlkdVttmXhq3f//+sPX+5S9/Kf/xH/9hq20Uqn0CTPwwgGUAq/cOb/AGb/Te+CPwB3/wR+8P3uAN3uCNngDe4I3TXkMcBCAQjwROnTrlW5RhZwc1037/1pdmdzZzmC0vv/3tb8cjmhq1iURdjfBFLphEXeRYciZ7BMx74fr27SurV6+2DKitRN1nn30mrVu3loqKipD16d27txQWFtp6/549CpSKJAEmfhjAMoDVG4U3eIM3em/8EfiDP/ij9wdv8AZv8EZPAG/wxmmvIQ4CEIgXAidPnpTFixeLWURh5m6bNGkiZtFFo0aNQjbxxIkTsnTpUnniiScuK9OmTRsZP3689OvXT1JSUuIFU43aQaKuRvgiF0yiLnIsOZM9AnZWxJl3zJWWlgb9wLQTr1lRV1lZKdnZ2VJSUhKyAZqtNO1RoFQkCTDxwwCWAazeKLzBG7zRe+OPwB/8wR+9P3iDN3iDN3oCeIM3TnsNcRCAQDwQWLdunfTq1SugKeESdb/73e8kNzc3bPPNed5++2258847w5aN9wJxnagbOHCgLF++3BP3cNu2bdK+fXtP1JVKep+AWU03ZMgQWbhwoWVjrLaaNAm822+/3TI+0ok6s6Ju1apVtt555/275L0WMPHDAJYBrN5bvMEbvNF744/AH/zBH70/eIM3eIM3egJ4gzdOew1xEICA1wnMnDlTnnzyycuaYZWomzdvnowaNUrVdHIjInGdqNu3b5/8/e9/l+TkZFXHqO3CZp9WkzVmmWdtk0/c661fv1569uwZFsDevXvl1ltvDVrOLF0eNGgQibqwFBOnABM/DGAZwOp9xxu8wRu9NyTqApn1zP3m3cSHR4xwDjOOIpsXFMRRayLfFJ47PHd47ui9whu8wRu9N0RAAALeJxAqSWdaFipRt2vXLjHbWmqP1NRUMfPQzZo104bGTfm4TtTFzV2iIRCIIAE774Izlxs6dKjMnz9fkpKSgl59xYoVMmDAAMuasaIugjfOA6diAMsAlgGsXlS8wRu80Xvjj8Af/MEfvT94gzd4gzd6AniDN057DXEQgIBXCWzdulU6dOgQsvrBEnUXLlyQrl27yubNmx012+ykVlhYKHXr1nUU7/UgEnVev4PUHwIKAufPn5du3bqF/cC08ysGEnUK8AlSlIkfBrAMYPWy4w3e4I3eGxJ1gcxYURfIgxV11k7x3OG5w3NH/9zBG7zBG703REAAAt4lYCfhFixRt2XLFuncuXONGl5cXCxZWVk1OodXg0nUefXOUW8IOCAwdepU+cUvfhE2ctGiRfLII49YliNRFxZjwhVgAMsAlgGsXnu8wRu80XtDoo5EnVWvIVFHos7OpwoJ7kBKeIM3eGOHAN7oKREBAQh4kYCd7SsvTdRVVVX5dl576623atTkMWPGSH5+fo3O4dVgEnVevXPUGwJKAnZf5GneXbdq1aqw73YkUae8AQlQnIQDCQcSDnrR8QZv8EbvDYk6EnUk6vDGOQGeOzx39L2H72t4gzd6b4iAAAS8S+DZZ5+VadOmWTbg0kTdsWPH5MYbb6xxo815S0tLpXHjxjU+l9dOQKLOa3eM+kLAAYElS5bIQw89FDbSzpaX/pOQqAuLM+EKMIBlAMsAVq893uAN3ui98UfgD/7gj94fvMEbvMEbPQG8wRunvYY4CEDAawQqKyslOztbSkpKLKuenp4uO3fulKuvvtpXbv369WIWf1gdZrVcWlqaLFiwQMrKykIWXbt2rfTq1ctr6GpcXxJ1NUbICSDgbgLr1q2z/eH2zjvvyP3332+rQSTqbGFKqEJM/DCAZQCrVx5v8AZv9N74I/AHf/BH7w/e4A3e4I2eAN7gjdNeQxwEIOA1AkeOHJFmzZqFrLbZ3vLVV1+9bPXc5MmTZfr06SHjXnvtNRk6dKjv7+fPn5chQ4bI4sWLg5afM2eOjB492mvoalxfEnU1RsgJIOBeAps3b5YuXbrYqqD2Q5BEnS2sCVWIiR8GsAxg9crjDd7gjd4bfwT+4A/+6P3BG7zBG7zRE8AbvHHaa4iDAAS8RmD//v2SmZkZtNo5OTlidm1LTk4O+Pu5c+ekQ4cOUlxcHDSud+/eUlhYKHXr1q3++4kTJ+S2226TioqKy2K0c9ReYxyqviTq4uVO0g4IXELAfDi2a9fOFpepU6eK2X84KSnJVnlTaOnSpTJo0CDL8poPVjtLq80Hu3l/Xp06dWzXM9IFzbJujuAEPiu/CjQicn2LMz4O1/361/AQkROPPw4HCwJ48w0cvAnsJHhj72MDf/AnWE/BH2t/8AZv8MbeM+biUniDN3ij98ZEtG3b1lkgURCAQMwIWC3M2L17t7Ru3fqyuh09elSaNm0ass7vvvuu3HvvvQF/r6qq8q2qW7hw4WVxJiG4bNmymM7/xuIGkKiLBXWuCYEoE/joo4+kVatWtq4yceJEeeGFF1RJOnPiXbt2SZs2bSyvQaLO1i2Im0IMYBnAMoDV64w3eIM3em/8EfiDP/ij9wdv8AZv8EZPAG/wxlmvIVHnjBtREIglgVCJOpOI27t3rzRs2PCy6hUVFUnHjh2DVrtJkyZiVuk1atTosr+H2i7TDQs1YnEPSNTFgjrXhEAUCRw4cEBatGhh6wrmJZ6zZs1y9AuF8vJyycjIsLxOpBN1ifqLCls30wWF2Erpm5vQM/ebLQIOjxjhgrsS+yo0LyiIfSVcXAO8wZtg3RNv7EmLP/iDP/ZcubgU3uAN3uCNngDe4I3TXkMcBCDgNQKhEnVWCbcZM2bIpEmTgjbVai7XLByZMmXKZXEk6rzWa6gvBCBwGQHzwk/zi6Vg+/teWjjUvsJ2sUY6UXfo0CFJS0uzvHywPY3t1pdy0SfAxA8DWAawes/wBm/wRu+NPwJ/8Ad/9P7gDd7gDd7oCeAN3jjtNcRBAAJeI6BN1J0/f146d+4sZlVdsMNqEUdeXp7k5+dfFpaoCzVYUec1W6gvBEIQOH78uLRv314OHjwYlpFJeK1cufKyl3+GDbyogJ3E2ssvvyzjx4+3dVo7iT/N+WxdlEIRJcDEDwNYBrB6pfAGb/BG740/An/wB3/0/uAN3uAN3ugJ4A3eOO01xEEAAl4j8Pbbb8uPfvSjoNUO9q650tJSuf3220M2c/v27ZKdnX3Z3ysrK+Wee+6R4uLiy/6WqAs1SNR5zRbqC4EgBE6ePOn79UJJSUlYPh06dJA//vGPkpKSErasVQHzgWpW75WVlYUspkkI2nnn3aJFi+SRRx6pUb0Jjh4BJn4YwDKA1fuFN3iDN3pv/BH4gz/4o/cHb/AGb/BGTwBv8MZpr3FXnJk7++qrr6JWqW9/+9tSv379qJ2fE0OgNghYLaRIT0+XHTt2VL9vzqym69Onj6xbty5o1cx2mSaR17hx48v+vnHjRunWrVvQuJkzZ8q4ceNqo7muugaJOlfdDioDAT2B06dPS5cuXYL+AuHSs5l3yu3cuVMaNGigv9AlEVVVVdK3b19ZvXp1yHNZfSBfGvTKK6+EXX1nfmWRlZVV47pzgugQYOKHASwDWL1beIM3eKP3xh+BP/iDP3p/8AZv8AZv9ATwBm+c9hr3xJmEwt13321r7sxpra22+HN6TuIgUNsETELbzL2G2rHNzPUuXLhQrr/+enn66adlw4YNIasYamXcRx99JK1atQoZZ7bf7N+/f203PebXI1EX81tABSDgnMDZs2elR48esnnz5rAnufRXD2EDbBQI9dLPi0ODLYu+9NQXLlzwLXcOtZ+xKa9J+tmoOkWiQICJHwawDGD1YuEN3uCN3ht/BP7gD/7o/cEbvMEbvNETwBu8cdpr3BNnZ1eomtaWRF1NCRLvBgJmjrZfv36WCzPs1vPindHMatYjR47IO++8I6NGjbI8xV/+8hcx89iJdpCoS7Q7TnvjhoD5NdCQIUNk8eLFYdvUtGlTMVtLXnfddWHLagps3bpVzFaaVoedfYXtbHtp5zyaulM28gSY+GEAywBW7xXe4A3e6L3xR+AP/uCP3h+8wRu8wRs9AbzBG6e9xj1xJ06c8L0nK9QqoUjUlERdJChyDjcQMCvaBgwYUKOqpKamyt69e6VZs2a+8+zfv18yMzPDntPsBmfikpOTw5aNtwIk6uLtjtKehCBgtp0cM2aMzJ07N2x7TZLObBlpliRH+jDbbrZr187yPXXmmmZJ9ODBg4Ne/tSpU9KpU6ew79dbtmyZ5ObmRroJnC+CBJj4YQDLAFYvFN7gDd7ovfFH4A/+4I/eH7zBG7zBGz0BvMEbp73GPXF2kwQ1qTGJuprQI9ZNBMz2l7fccotUVFQ4rpaZt87Pz6+Ot3r33cUXuXgVnuOLezSQRJ1HbxzVTlwCJkk3depU+a//+i9bEGbPnu17Oec///lPW+WDFUpJSfF9QAc7ZsyYIZMmTQp7bvMi0EcffbT6haMmoKysTB588MGwSTq2vQyL1xUFmPhhAMsAVq8i3uAN3ui98UfgD/7gj94fvMEbvMEbPQG8wRunvcY9caWlpXL77bdHtUIk6qKKl5PXMoF58+aF3aLSqkr/+7//Ky1atKguYidRZ7a73LNnjzRo0KCWW+uOy5Goc8d9oBYQsE3glVdekfHjx9suH4mCZsXbe++9J3Xr1r3sdIcOHZK0tDTbl+nevbtce+21snHjRtu/zJgwYYKYhCCHuwkw8cMAlgGs3lG8wRu80Xvjj8Af/MEfvT94gzd4gzd6AniDN057jXvili5dKoMGDYpqhUjURRUvJ69lAmfPnpWuXbtKUVGR+srPP/+8TJ48OSDOTqJuw4YN0qNHD/X14iWARF283EnakTAERo8ebWvLy0gCycnJEbP1ZJ06dYKe9tlnn5Vp06ZF8pLV5zJ7GptfU2iSgVGpCCcNS4CJHwawDGDDanJZAbzBG7zRe+OPwB/8wR+9P3iDN3iDN3oCeIM3TnuNe+Ii8c6tcK156aWX5MknnwxXjL9DwDME7L6u6OIG9e7dW1auXHnZO+bCJerMIo3p06dLUlKSZ/hEuqIk6iJNlPNBIMoE8vLyAvb4jfLlfKc3H7KrVq0KmagzH9w/+MEPwr6rzkldE3lvYie8YhnDxA8DWAawegPxBm/wRu+NPwJ/8Ad/9P7gDd7gDd7oCeAN3jjtNe6JCzeXNnbsWBk+fLicP3/eUaVNXLNmzeT66693FE8QBNxK4MyZM2L8WbBgQdgqjho1SmbNmnVZks4EWiXqQiX3wl4wzgqQqIuzG0pz4p9AuC8X0SAQLlFnrnnkyBFp27at7e0s7dTzueeekylTptgpShkXEGDihwEsA1i9iHiDN3ij98YfgT/4gz96f/AGb/AGb/QE8AZvnPYa98SFm0szr2cx2/xxQAACwQls2rRJTEK7rKzssgJNmjSRJUuWyH333RcSX6hEnXnFkzlvsNctJdq9IFGXaHec9nqeQLgvF9FooJ1EnbmuSdb98Ic/lIMHD9a4Gi+//LKMGzcuoZc81xhiLZ+AiR8GsAxg9dLhDd7gjd4bfwT+4A/+6P3BG7zBG7zRE8AbvHHaa9wRV1lZKffcc48UFxeHrJD5W1ZWljsqTC0g4GICn376qfztb3+rrmGjRo2kadOmYWu8f/9+yczMrC5nFmaMHDlSbrrpprCxiVKARF2i3GnaGTcEYvGOOpOoKywstPXrBrMk+mc/+5mYX0Q4Ocw76d566y3p1q2bk3BiYkiAiR8GsAxg9QLiDd7gjd4bfwT+4A/+6P3BG7zBG7zRE8AbvHHaa9wRZxJ12dnZUlJSErRCZh5q586d0qJFC3dUmFpAIA4JfP3113LgwAGpX7++b4vYK6+8Mg5bWbMmkairGT+iIVDrBCZPnux7uWZtHrm5ub4lzHXq1LF92U8++USWL18uM2fOtLUdZv/+/WXo0KHSuXNnSUlJsX0dCrqHABM/DGAZwOp9xBu8wRu9N/4I/MEf/NH7gzd4gzd4oyeAN3jjtNe4I+7YsWNyxx13hJybMtv2mdU+ZmUQBwQgAIFYESBRFyvyXBcCCUTALIs222Ka/5pfMpkjKSlJrr76at8SZ/PC3QYNGiQQkfhsKhM/DGAZwOrdxhu8wRu9NyTqApn1zP1mC5nDI0Y4hxlHkc0LCuKoNZFvCs8dnjs8d/Re4Q3e4I3eGzdFhHo3lr+O6enpsnv3bjEr6zggAAEIxIoAibpYkee6EIAABOKMAANYBrAMYPVS4w3e4I3eG38E/uAP/uj9wRu8wRu80RPAG7xx2mvcEffBBx/4tr4MdeTk5MiyZctUu0i5o2XUAgIQiCcCJOri6W7SFghAAAIxJMDEDwNYBrB6AfEGb/BG7w2JukBmrKgL5MGKOmuneO7w3OG5o3/u4A3e4I3eGzdFvPnmm2KScaEO8xqW1157Tcw7tA4fPiwHDx6Uzz77TP75z3/6doMyK+2aNm0qzZs39/2XAwJeJXD27Fk5ceKEr683bNjQt9MZh3sIkKhzz72gJhCAAAQ8TYABLANYBrB6hfEGb/BG7w2JOhJ1Vr2GRB2JOjufKiS4AynhDd7gjR0CeKOn5I6I119/XR5++OGQlenZs6f06dNHhg8fHrbC5n12zzzzjAwYMEAaN24ctjwFIOAWAr/73e8kNzc3oDoTJ0709eerrroq4N8XLFggJSUl8q1vfavWq//555+Lqdd3v/vdWr92rC9Ioi7Wd4DrQwACEIgTAiQcSDiQcNDLjDd4gzd6b/wR+IM/+KP3B2/wBm/wRk8Ab/DGaa9xR9zo0aNl7ty5Ea/M4sWL5aGHHor4eTkhBCJNYN68eTJq1Kigp+3UqZNs2rRJkpOTq/8+bNgwMcm6WB3FxcWSlZUVq8vH7Lok6mKGngtDAAIQiC8CTPwwgGUAq3cab/AGb/Te+CPwB3/wR+8P3uAN3uCNngDe4I3TXuOOuGgl6kzrTPJj1qxZAUkOd7SaWkDgGwLHjx+Xli1bSkVFRUgkGzZskB49elT/PS8vT/Lz82OGkERdzNBzYQhAAAIQiAcCTPwwgGUAqzcZb/AGb/Te+CPwB3/wR+8P3uAN3uCNngDe4I3TXhP7uMrKSsnOzvZt4xetY8iQIfLrX/9a6tatG61LcF4IOCZgkl7t2rWzjJ85c6aMGzeuugyJOse4axTIiroa4SMYAhCAAASYMA3sA7zzJJAH7zyx/oxgwpSJHyZ+nD9H8Qd/8EfvD97gDd7gjZ4A3uCN014T+7jaSNSZVs6fP1/MdoEcEHAbgaVLl8qgQYMsq9W7d28pLCysTjaTqIvNXSRRFxvuXBUCEIBA3BFg4ocBLANYvdZ4gzd4o/fGH4E/+IM/en/wBm/wBm/0BPAGb5z2mtjHHTp0SNLS0qJekSZNmkhpaak0btw46tfiAhDQEFi1apX07dvXMmTChAkyffp0SUpK8pUjUachHLmyJOoix5IzQQACEEhoAkz8MIBlAKv/CMAbvMEbvTf+CPzBH/zR+4M3eIM3eKMngDd447TXxD5u//79kpmZGbYid911l5hkxS233CKpqanyj3/8Q4qKimTkyJFhY/0F5syZI+Z9eBwQcBOB8vJyycjIsKzSpX2XRF1s7iCJuthw56oQgAAE4o4AEz8MYBnA6rXGG7zBG703/gj8wR/80fuDN3iDN3ijJ4A3eOO017gjrqKiQsrKymTr1q0ya9YsMf+//zBJuTVr1kjnzp2DVvbMmTNi3t/185//PGxj0tPTfavqUlJSwpalAARqi8C5c+ekS5cuvsRzqOPAgQPyve99r/rPJOpq6+4EXodEXWy4c1UIQAACcUeAiR8GsAxg9VrjDd7gjd4bfwT+4A/+6P3BG7zBG7zRE8AbvHHaa9wZd/z4cdm7d69s375dHn74YfnOd74TtqK/+c1vZOjQoWHL7dy5U9q0aRO2HAUgUJsEzKq6jh07BiSp/ddfuXLlZVtjDhw4UJYvX16bVQy41gcffCBmlWuiHSTqEu2O014IQAACUSLAxA8DWAawernwBm/wRu+NPwJ/8Ad/9P7gDd7gDd7oCeAN3jjtNfETd+HCBbnnnnssVyWZ1r722mu2EnrxQ4aWeIXAqVOnZNmyZb7VpQ0bNpR69erJQw89JGYl6KXHsWPH5PTp0zFpmnlPXvPmzSU5OTkm14/lRUnUxZI+14YABCAQRwSY+GEAywBWLzTe4A3e6L3xR+AP/uCP3h+8wRu8wRs9AbzBG6e9Jr7iNm7cKN26dbNslHnP3fTp08UkGzggAAEIaAiQqNPQoiwEIAABCIQkwMQPA1gGsPoPCLzBG7zRe0OiLpBZz9xM3z8cHjHCOcw4imxeUBBHrYl8U3ju8NzhuaP3Cm/wBm/03sRjxJEjR6RZs2aWTevdu7cUFhZK3bp14xEBbYIABKJIgERdFOFyaghAAAKJRIABLANYBrB64/EGb/BG740/An/wB3/0/uAN3uAN3ugJ4A3eOO018RVXWVkp2dnZUlJSErJhJlG3atUqqVOnTnw1ntZAAAJRJ0CiLuqIuQAEIACBxCDAxA8DWAawetfxBm/wRu8NibpAZqyoC+TBijprp3ju8NzhuaN/7uAN3uCN3pt4jCBRF493lTZBwD0ESNS5515QEwhAAAKeJsAAlgEsA1i9wniDN3ij94ZEHYk6q15Doo5EnZ1PFRLcJLjt9BOeNzxveN5oTIn/siTq4v8e00IIxJIAibpY0ufaEIAABOKIAAkHEg4kHPRC4w3e4I3eGyZOmThl4hRvnBPgucNzR997+L6GN3ij98YNEWfOnJEdO3ZYvi+uSZMm0qJFC1vVPXnypGRlZcnBgwdDlmfrS1soKeQhAn/961/lo48+kg8//ND33wMHDvj+72DHXXfdJW3btpU77rjD999bbrlFGjRo4KHWxraqJOpiy5+rQwACEIgbAgxgGcAygNXrjDd4gzd6b/wR+IM/+KP3B2/wBm/wRk8Ab/DGaa+Jbdz+/fslMzPTshIvvfSSPPnkk7YqumvXLmnTpo1lWZOoKywstEwO2roYhSAQQwJHjhyRtWvXyrPPPisVFRU1qsmQIUPkkUcekbtCr1QpAAAgAElEQVTvvlvq1atXo3PFezCJuni/w7QPAhCAQC0RYOKHASwDWL1seIM3eKP3xh+BP/iDP3p/8AZv8AZv9ATwBm+c9prYxtlJ1HXq1Ek2bdokycnJYSv7wgsvyJQpUyzLTZo0SUw5Dgh4kUBZWZm8+OKLsnDhwohXPzU1VebNmyf9+vWTlJSUiJ8/Hk5Ioi4e7iJtgAAEIOACAkz8MIBlAKsXEW/wBm/03vgj8Ad/8EfvD97gDd7gjZ4A3uCN014T27hTp07JnXfeablVpanhn/70JzEJO6vDbHtptvELt7pow4YN0qNHj9g2nKtDQEngyy+/9K0snT9/vjJSX9wk7FauXCn33XefPjjOI0jUxfkNpnkQgAAEaosAEz8MYBnA6m3DG7zBG703/gj8wR/80fuDN3iDN3ijJ4A3eOO018Q2rqqqSvr27SurV6+2rIh5T93OnTuladOmQcudPXtW+vfvL+vWrQt7ntLSUmncuHFsG87VIaAgUF5eLh07dgybhFac0lbRmTNnyk9/+lNJSkqyVT4RCpGoS4S7TBshAAEI1AIBJn4YwDKA1YuGN3iDN3pv/BH4gz/4o/cHb/AGb/BGTwBv8MZpr4l93MaNG6Vbt262KrJ8+XLp1atXwLZ8ZivABx98UEpKSsKeY+jQob4VSSQewqKigEsI2NkeNppVnTp1qu89eDjzDWUSddHsbZwbAhCAQAIRYOKHASwDWL3weIM3eKP3xh+BP/iDP3p/8AZv8AZv9ATwBm+c9prYx1VWVkp2dratRJu/tjk5OXLjjTdKcXGxFBUV2W7Ejh07pG3btrbLUxACsSTw2WefSevWrWt9Jd2lbX7ttdfEJLk5SNTRByAAAQhAIEIEmPhhAMsAVi8T3uAN3ui98UfgD/7gj94fvMEbvMEbPQG8wRunvcYdcVu2bJHOnTtHtTJmZdC0adOieg1ODoFIETDbuXbt2lWViI7UtYOdx857IqN5fbecmxV1brkT1AMCEICAxwkw8cMAlgGsXmK8wRu80Xvjj8Af/MEfvT94gzd4gzd6AniDN057jXvi5s2bJ6NGjYpKhdLT08W8my4lJSUq5+ekEIg0AbPdpJsSy+Y9kbzfkRV1ke7nnA8CEIBAwhJg4ocBLANYvf54gzd4o/eGRF0gs565mb5/ODxihHOYcRTZvKAgjloT+abw3OG5w3NH7xXe4A3e6L1xY8Rzzz0nTz/9dESrZhIMZsvLZs2aRfS8nAwC0SLwwQcf+LaD1R7du3eXu+++W1q0aCHXXHONXHHFFdWnOHfunPzjH/+QY8eO+baZ/fWvf609vW/7y0R/xyMr6tTdhgAIQAACEAhGgAEsA1gGsPrPBrzBG7zRe+OPwB/8wR+9P3iDN3iDN3oCeIM3TnuN++LM+7CGDx8ekYqZJN327dslLS0tIufjJBCINoELFy74trzcvHmzrUuNHTvWl0D7/ve/L/Xr17cVYwp9/fXXcvToUdmwYYOMHDnSdtzu3bt9781L1INEXaLeedoNAQhAIMIEmPhhAMsAVi8V3uAN3ui98UfgD/7gj94fvMEbvMEbPQG8wRunvcadcWVlZfKzn/1MCgsLHVfw1Vdf9SX8rrrqKsfnIBACtU1g165d0qZNm7CX/dGPfiRz5swRs61rTY8zZ87I3LlzZcKECWFPNWbMGMnPzw9bLl4LkKiL1ztLuyAAAQjUMgEmfhjAMoDVS4c3eIM3em/8EfiDP/ij9wdv8AZv8EZPAG/wxmmvcXfcJ598IqtXr5bnn39eKioqwla2W7duvuSc2QKwYcOGYctTAAJuI2Dn3XTGh4kTJ0qdOnUiWv33339f2rdvb3lOs0p1//790qhRo4he2ysnI1HnlTtFPSEAAQi4nAATPwxgGcDqJcUbvMEbvTf+CPzBH/zR+4M3eIM3eKMngDd447TXeCfOJOoOHz7sS9h9+eWX1RX/1re+Jc2bN5ebbrpJrr76au80iJpC4BIClZWV0rZtWzErSkMdZkXb7NmzJSkpKSr8tm7dKh06dLA8t9kus0ePHlG5vttPSqLO7XeI+kEAAhDwCAEmfhjAMoDVy4o3eIM3em/8EfiDP/ij9wdv8AZv8EZPAG/wxmmvIQ4CEHALgaKiIunYsWPI6pjVbHv37pXrrrsuqlUOt6ovNzdXli5dGrVkYVQbV8OTk6irIUDCIQABCEDgGwJM/DCAZQCr/zTAG7zBG703/gj8wR/80fuDN3iDN3ijJ4A3eOO01xAHAQi4hcCKFStkwIABIaszf/58GTZsWNSre/z4cWnZsmXI7WbNirvNmzdLcnJy1OvitguQqHPbHaE+EIAABDxKgIkfBrAMYPXy4g3e4I3eGxJ1gcx65mb6/uHwiBHOYcZRZPOCgjhqTeSbwnOH5w7PHb1XeIM3eKP3hggIQMBdBF599VUZN25c0EqlpqZKaWmpb4vX2jhGjx4tc+fODXqpRH5PHYm62uh9XAMCEIBAAhBgAMsAlgGsXnS8wRu80Xvjj8Af/MEfvT94gzd4gzd6AniDN057DXEQgIBbCFglxzIyMnyJunr16tVKda1W95Goq5VbwEUgAAEIQCCeCTDxwwCWAazecLzBG7zRe0OiLpAZK+oCebCiztopnjs8d3ju6J87eIM3eKP3hggIQMBdBPLy8iQ/Pz9opXJycmTZsmVSp06dWql0eXm5mORgsMMk6nbs2CHNmjWrlbq46SKsqHPT3aAuEIAABDxMgAEsA1gGsHqB8QZv8EbvDYk6EnVWvYZEHYk6O58qJLgDKeEN3uCNHQJ4o6dEBAQg4BYCVom63r17y6pVq1yRqDO8iouLJSsryy3oaq0eJOpqDTUXggAEIBDfBEg4kHAg4aB3HG/wBm/03pCoI1FHog5vnBPgucNzR997+L6GN3ij94YICEDAXQRI1LnrfgSrDYk6998jaggBCEDAEwQYwDKAZQCrVxVv8AZv9N6QqCNRR6IOb5wT4LnDc0ffe/i+hjd4o/eGCAhAwF0ESNS5636QqHP//aCGEIAABDxLgAEsA1gGsHp98QZv8EbvDYk6EnUk6vDGOQGeOzx39L2H72t4gzd6b4iAAATcRcBN76g7cOCAtGjRIiQgtr50V9+hNhCAAAQg4DECDGAZwDKA1UuLN3iDN3pvSNSRqCNRhzfOCfDc4bmj7z18X8MbvNF7QwQEIOAuAlaJuoyMDNm6davvHXVVVVVRrfgVV1whu3fvlk6dOpGou4QAW19GtetxcghAAAKJQ4ABLANYBrB63/EGb/BG7w2JOhJ1JOrwxjkBnjs8d/S9h+9reIM3em+IgAAE3EXAKlHnrpqKsKLObXeE+kAAAhCAgKcIMIBlAMsAVq8s3uAN3ui9IVFHoo5EHd44J8Bzh+eOvvfwfQ1v8EbvDREQgIC7CJCoc9f9CFYbVtS5/x5RQwhAAAKeIMAAlgEsA1i9qniDN3ij94ZEHYk6EnV445wAzx2eO/rew/c1vMEbvTdEQAAC7iJAos5d94NEnfvvBzWEAAQg4FkCDGAZwDKA1euLN3iDN3pvSNSRqCNRhzfOCfDc4bmj7z18X8MbvNF7QwQEIOAuAiTq3HU/SNS5/35QQwhAAAKeJcAAlgEsA1i9vniDN3ij94ZEHYk6EnV445wAzx2eO/rew/c1vMEbvTdEQAAC7iJAos5d94NEnfvvBzWEAAQg4FkCDGAZwDKA1euLN3iDN3pvSNSRqCNRhzfOCfDc4bmj7z18X8MbvNF7QwQEIOAuAiTq3HU/SNS5/35QQwhAAAKeJcAAlgEsA1i9vniDN3ij94ZEHYk6EnV445wAzx2eO/rew/c1vMEbvTdEQAAC7iJAos5d94NEnfvvBzWEAAQg4FkCDGAZwDKA1euLN3iDN3pvSNSRqCNRhzfOCfDc4bmj7z18X8MbvNF7QwQEIOAuAiTq3HU/SNS5/35QQwhAAAKeJcAAlgEsA1i9vniDN3ij94ZEHYk6EnV445wAzx2eO/rew/c1vMEbvTdEQAAC7iIwbNgwWbBggbsqFaI2xcXFkpWV5Ym6RrKSSVVVVVWRPCHnggAEIACBxCTAAJYBLANYvft4gzd4o/eGRB2JOhJ1eOOcAM8dnjv63sP3NbzBG703REAAAu4icObMGamsrHRXpULU5pprrvFEPSNdSRJ1kSbK+SAAAQgkKAEGsAxgGcDq5ccbvMEbvTck6kjUkajDG+cEeO7w3NH3Hr6v4Q3e6L0hAgIQgAAEdARI1Ol4URoCEIAABEIQYADLAJYBrP7jAW/wBm/03pCoI1FHog5vnBPgucNzR997+L6GN3ij94YICEAAAhDQESBRp+NFaQhAAAIQIFFn2Qd65mb6/n54xAj6iog0LyiAgwUBJn6Y+GHix/lHBP7gD/7o/cEbvMEbvNETwBu8cdpriIMABCAAAbsESNTZJUU5CEAAAhCwJMDEDwNYBrD6Dwm8wRu80Xvjj8Af/MEfvT94gzd4gzd6AniDN057DXEQgAAEIGCXAIk6u6QoBwEIQAACJOps9AFW1AVCYkWddadhwpSJHyZ+bHywhiiCP/iDP3p/8AZv8AZv9ATwBm+c9hriIAABCEDALgESdXZJUQ4CEIAABEjU2egDJOpI1NnoJtVFmDBl4oeJH40xgWXxB3/wR+8P3uAN3uCNngDe4I3TXkMcBCAAAQjYJUCizi4pykEAAhCAAIk6G32ARB2JOhvdhETdJZDwBm803vjLknBg4pSJU705eIM3eIM3egJ4gzdOew1xEIAABCBglwCJOrukKAcBCEAAAiTqbPQBEg4kHGx0ExJ1JOosuwlbxtqziIQDE6dMnNpz5eJSeIM3eIM3egJ4gzdOew1xEIAABCBglwCJOrukKAcBCEAAAiTqbPQBEnUk6mx0ExJ1JOpI1GlECVGWhAMTp0yc6kXCG7zBG7zRE8AbvHHaa4iDAAQgAAG7BEjU2SVFOQhAAAIQIFFnow+QqCNRZ6ObkKgjUUeiTiMKiTpLWjx3eO5odCJRR8KBhIPGmG/K4g3e4I3eGyIgAAEIQEBHgESdjhelIQABCECACVMmTBUWsIWfNSwmfpj4YeJH8YFySVH8wR/80fuDN3iDN3ijJ4A3eOO01xAHAQhAAAJ2CZCos0uKchCAAAQgYEmAiR8GsAxg9R8SeIM3eKP3xh+BP/iDP3p/8AZv8AZv9ATwBm+c9hriIAABCEDALgESdXZJUQ4CEIAABEjU2egDbEEWCIkVddadhglTJn6Y+LHxwRqiCP7gD/7o/cEbvMEbvNETwBu8cdpriIMABCAAAbsESNTZJUU5CEAAAhAgUWejD5CoI1Fno5tUF2HClIkfJn40xgSWxR/8wR+9P3iDN3iDN3oCeIM3TnsNcRCAAAQgYJcAiTq7pCgHAQhAAAIk6mz0ARJ1JOpsdBMSdZdAwhu80XjjL0vCgYlTJk715uAN3uAN3ugJ4A3eOO01xEEAAhCAgF0CJOrskqIcBCAAAQiQqLPRB0g4kHCw0U1I1JGos+wmbBlrzyISDkycMnFqz5WLS+EN3uAN3ugJ4A3eOO01xEEAAhCAgF0CJOrskqIcBCAAAQiQqLPRB0jUkaiz0U1I1JGoI1GnESVEWRIOTJwycaoXCW/wBm/wRk8Ab/DGaa8hDgIQgAAE7BIgUWeXFOUgAAEIQIBEnY0+QKKORJ2NbkKijkQdiTqNKCTqLGnx3OG5o9GJRB0JBxIOGmO+KYs3eIM3em+IgAAEIAABHQESdTpelIYABCAAASZMmTBVWMAWftawmPhh4oeJH8UHyiVF8Qd/8EfvD97gDd7gjZ4A3uCN015DHAQgAAEI2CVAos4uKcpBAAIQgIAlASZ+GMAygNV/SOAN3uCN3ht/BP7gD/7o/cEbvMEbvNETwBu8cdpriIMABCAAAbsESNTZJUU5CEAAAhAgUWejD7AFWSAkVtRZdxomTJn4YeLHxgdriCL4gz/4o/cHb/AGb/BGTwBv8MZpryEOAhCAAATsEiBRZ5cU5SAAAQhAgESdjT5Aoo5EnY1uUl2ECVMmfpj40RgTWBZ/8Ad/9P7gDd7gDd7oCeAN3jjtNcRBAAIQCE3g008/lb/97W+SlJQkN9xwg1x77bUJjYtEXULffhoPAQhAIHIEmPhhAMsAVu8T3uAN3ui98UfgD/7gj94fvMEbvMEbPQG8wRunvYY4CEAAApcTOHnypIwaNUreeOONgD8+//zzMmHCBKlbt25CYiNRl5C3nUZDAAIQiDwBJn4YwDKA1XuFN3iDN3pvSNQFMmMldyAPtly2dornDs8dnjv65w7e4A3e6L0hAgIQgEAwAqdPn5a7775bSkpKggIaM2aMzJ4927fKLtEOEnWJdsdpLwQgAIEoEWAAywCWAaxeLrzBG7zRe0OijkSdVa8hUUeizs6nCgnuQEp4gzd4Y4cA3ugpEQEBCEAgkEBBQYGMHDnSEsvHH38sGRkZCYeORF3C3XIaDAEIQCA6BEg4kHAg4aB3C2/wBm/03pCoI1FHog5vnBPgucNzR997+L6GN3ij94YICEAAAsEIjB49WubOnWsJ57XXXpOhQ4cmHEASdQl3y2kwBCAAgegQYADLAJYBrN4tvMEbvNF7Q6KORB2JOrxxToDnDs8dfe/h+xre4I3eGyIgAAEIXErg/Pnz0q1bN9m8ebMlnDlz5ohJ6CXaQaIu0e447YUABCAQJQIMYBnAMoDVy4U3eIM3em9I1JGoI1GHN84J8NzhuaPvPXxfwxu80XtDBAQgAIFLCVRVVYl5B124FXUk6ug7EIAABCAAgRoQYADLAJYBrF4gvMEbvNF7Q6KORB2JOrxxToDnDs8dfe/h+xre4I3eGyIgAAEIBCOQl5cn+fn5lnDeffdduffeexMOICvqEu6W02AIQAAC0SHAAJYBLANYvVt4gzd4o/eGRB2JOhJ1eOOcAM8dnjv63sP3NbzBG703REAAAhAIRqC0tFRuv/32kHDS09PFlElJSUk4gCTqEu6W02AIQAAC0SHAAJYBLANYvVt4gzd4o/eGRB2JOhJ1eOOcAM8dnjv63sP3NbzBG703REAAAhAIRWD58uUycODAy/6cmpoqf/7zn6VVq1YJCY9EXULedhoNAQhAIPIEGMAygGUAq/cKb/AGb/TekKgjUUeiDm+cE+C5w3NH33v4voY3eKP3hggIQAACVgTKy8tlyZIlcuzYMalTp460bt1acnJy5JprrklYcCTqEvbW03AIQAACkSXAAJYBLANYvVN4gzd4o/eGRB2JOhJ1eOOcAM8dnjv63sP3NbzBG703REAAAhCAgI4AiTodL0pDAAIQgEAIAgxgGcAygNV/POAN3uCN3hsSdSTqSNThjXMCPHd47uh7D9/X8AZv9N4QAQEIQAACOgIk6nS8KA0BCEAAAiTqLPtAz9xM398PjxhBXxGR5gUFcLAgwMQPEz9M/Dj/iMAf/MEfvT94gzd4gzd6AniDN057DXEQgAAEIGCXAIk6u6QoBwEIQAAClgSY+GEAywBW/yGBN3iDN3pv/BH4gz/4o/cHb/AGb/BGTwBv8MZpryEOAhCAAATsEiBRZ5cU5SAAAQhAgESdjT7AirpASKyos+40TJgy8cPEj40P1hBF8Ad/8EfvD97gDd7gjZ4A3uCN015DHAQgAAEI2CVAos4uKcpBAAIQgACJOht9gEQdiTob3aS6CBOmTPww8aMxJrAs/uAP/uj9wRu8wRu80RPAG7xx2muIgwAEIAABuwRI1NklRTkIQAACECBRZ6MPkKgjUWejm5CouwQS3uCNxht/WRIOTJwycao3B2/wBm/wRk8Ab/DGaa8hDgIQ8CKBmTNnSnFxsaSmptZ69U+fPi0NGjSQpk2byh133CF33nmn7/9OhINEXSLcZdoIAQhAoBYIMPHDAJYBrF40vMEbvNF7Q6IukBmJ7kAebLls7RTPHZ47PHf0zx28wRu80XtDBAQg4F0Co0ePlrlz57qmAd27d5cpU6bIPffcI0lJSa6pV6QrQqIu0kQ5HwQgAIEEJcAAlgEsA1i9/HiDN3ij94ZEHYk6q15Doo5EnZ1PFRLcJLjt9BOeNzxveN5oTKEsBCAQLwTy8vIkPz/fdc256667ZNGiRZKZmem6ukWiQiTqIkGRc0AAAhCAgJBwIOFAwkH/QYA3eIM3em+YOGXilIlTvHFOgOcOzx197+H7Gt7gjd4bIiAAAe8ScGuizk9006ZN0qVLF+8CDlFzEnVxd0tpEAQgAIHYEGAAywCWAazePbzBG7zRe0OijkQdiTq8cU6A5w7PHX3v4fsa3uCN3hsiIAAB7xJwe6LOkN27d6/ceuut3oUcpOYk6uLqdtIYCEAAArEjwACWASwDWL1/eIM3eKP3hkQdiToSdXjjnADPHZ47+t7D9zW8wRu9N0RAAALeJeCFRF16erqUlpZKSkqKd0FfUnMSdXFzK2kIBCAAgdgSYADLAJYBrN5BvMEbvNF7Q6KORB2JOrxxToDnDs8dfe/h+xre4I3eGyIgAAHvEvBCos7Qffnll2X8+PHeBU2iLm7uHQ2BAAQg4CoCDGAZwDKA1SuJN3iDN3pvSNSRqCNRhzfOCfDc4bmj7z18X8MbvNF7QwQEIOBdAgMHDpTly5e7vgGpqam+LTCbNWvm+rraqSAr6uxQogwEIAABCIQlwACWASwD2LCaXFYAb/AGb/TekKgjUUeiDm+cE+C5w3NH33v4voY3eKP3hggIQMC7BN5//305evSoTJgwQQ4ePOjqhsycOVPGjRvn6jrarRyJOrukKAcBCEAAApYEGMAygGUAq/+QwBu8wRu9NyTqSNSRqMMb5wR47vDc0fcevq/hDd7ovSECAhDwNoHPPvtMOnToEDRRZ1aybdiwQW6++WZVIysrK+UXv/iFLFiwIGjcrFmzZPDgwWKu/c4778gTTzwR9vwZGRm+VXXJyclhy7q9AIk6t98h6gcBCEDAIwQYwDKAZQCrlxVv8AZv9N6QqCNRR6IOb5wT4LnDc0ffe/i+hjd4o/eGCAhAwLsEzp07J126dJGioqKgjdizZ4+0atXKUQMvXLgg/fr1k9WrV18W36RJEyktLZXGjRv7/nby5Enfqr5QiT1TxiQNTcxNN93kqD5uCiJR56a7QV0gAAEIeJgAA1gGsAxg9QLjDd7gjd4bfwT+4A/+6P3BG7zBG7zRE8AbvHHaa4iDAAS8SGDp0qUyaNCgoFWfP3++DBs2rEbNMttqNm3aNOg5xo4dK7Nnz67+W1VVlTz11FNitrgMdaxYsUL69+9fozq5IZhEnRvuAnWAAAQgEAcEmPhhAMsAVi8y3uAN3ui98UfgD/7gj94fvMEbvMEbPQG8wRunvYY4CEDAawTMireuXbvK5s2bL6u6Wb328ccfyw033FDjZo0ePVrmzp0b9BqXrpA7ceJE9Sq7YBeeM2eOmPN5/SBR5/U7SP0hAAEIuIQAEz8MYBnA6mXEG7zBG703/gj8wR/80fuDN3iDN3ijJ4A3eOO01xAHAQh4jYB5P1zr1q2loqLisqp36tRJNm3aFJH3wZlVcAMGDAiK54033pCBAwcG/O2VV16R8ePHBy1Pos5rvYz6QgACEIBAVAkw8cMAlgGsXjG8wRu80XtDoi6QWc/cTN8/HB4xwjnMOIpsXlAQR62JfFN47vDc4bmj9wpv8AZv9N4QAQEIeJPA/v37JTPzm/HFpUdOTo4sW7ZM6tSpU+PGWSXqxowZ49v+Mikpqfo6VuVffvnlkEm8Gle0Fk/AirpahM2lIAABCMQzAQawDGAZwOoNxxu8wRu9N/4I/MEf/NH7gzd4gzd4oyeAN3jjtNcQBwEIeI2AVULMvFdu79690rBhwxo3q6CgQEaOHBn0PL1795bCwkKpW7du9d8/+ugjadWqle3yNa5gDE5Aoi4G0LkkBCAAgXgkwMQPA1gGsHqz8QZv8EbvjT8Cf/AHf/T+4A3e4A3e6AngDd447TXEQQACXiNglagzbTHvqMvIyKhRs6qqqnzbXr711lshE2+rVq0KWLn3l7/8RW6++eag5SdOnCgvvPBCwAq8GlUwRsEk6mIEnstCAAIQiDcCTPwwgGUAq7cab/AGb/Te+CPwB3/wR+8P3uAN3uCNngDe4I3TXkMcBCDgNQJLly6VQYMGhax2JN5Tt379eunZs2fIawTbYnPDhg3y4x//OGjM/PnzZdiwYV5DfVl9SdR5/hbSAAi4m8Cnn34qZWVlUlJSIn/961/l9OnT1RVu3LixtGzZ0ve/Fi1aSP369d3dGGpnSYCJHwawDGD1HxJ4gzd4o/fGH4E/+IM/en/wBm/wBm/0BPAGb5z2GvfHff3112JW6ph5K7Ol35EjR8T8mznM+7HMVn933HGHb97qu9/9rudX7Lj/jlDDWBMoLi6Wdu3aWVZj7NixMnPmTElOTlZX9/3335f27dtbxgXb+nLGjBkyadKkoHFz5syR0aNHq+vitgASdW67I9QHAnFA4OzZs7J27Vp55plnfF927B5TpkyR4cOHS1pamt0QyrmIABM/DGAZwOqFxBu8wRu9N/4I/MEf/NH7gzd4gzd4oyeAN3jjtNe4N+7EiRNiVg798pe/lIqKClsVTU1NlenTp0tubq40atTIVgyFIOA1AocOHbI1L9ukSRMxK9m6desmKSkpYZtpkuD//d//7duiMtxxaeKtsrJSsrOzfYtAgh3vvvuu3HvvveFO6/q/k6hz/S2ighDwFgHzcs8+ffrIwYMHHVfc/CojLy8v4KWhjk9GYK0RYOKHASwDWL1ueIM3eKP3xh+BP/iDP3p/8AZv8AZv9ATwBm+c9hp3xhUWFkq/fv1qVLnf//73llv31ejkBEMghgTCJcWCVc3M4d53332+VacNGzb0FTl37px8+eWXvpWq5r13q1evtt2qnTt3Sps2barLm/fV9e3bN2i8SbK6erUAACAASURBVBiWlpaK2bXN6weJOq/fQeoPARcRWLdunfTq1SsiNTL7Ef/2t7+VK6+8MiLn4yTRJ8DEDwNYBrB6z/AGb/BG740/An/wB3/0/uAN3uAN3ugJ4A3eOO017oqrqqqS559/Xp5++umIVMz8yHzcuHERORcngYCbCJhVb2bXs1gc6enpvsSbf5XeyZMnJSsrK+SCkGDbZMai3pG4Jom6SFDkHBCAgGzcuNG33DmSh0nWLVmyxNGex5GsB+eyR4CJHwawDGDtuXJxKbzBG7zRe+OPwB/8wR+9P3iDN3iDN3oCeIM3TnuNu+Kee+65iCXp/C2Ll3djuetOUZtYEzh69Kjv/YyxOMx2msOGDfNd+sKFC/Loo4/K4sWLQ1ZlzZo1YpJ18XCQqIuHu0gbIBBjAvv375fMzMyo1GLq1Kkybdq0qJybk0aWABM/DGAZwOqdwhu8wRu9N/4I/MEf/NH7gzd4gzd4oyeAN3jjtNe4J+7NN98U82PwaBwbNmyQHj16ROPUnBMCMSOwcOFCeeyxx2r1+h06dJDNmzdXL9h44oknZPbs2SHrcOnqu1qtbBQuRqIuClA5JQQSiYD5dUPXrl19H6TROnbv3i2tW7eO1uk5b4QIMPHDAJYBrF4mvMEbvNF744/AH/zBH70/eIM3eIM3egJ4gzdOe4074k6cOCG33XabVFRURKVCZuVRWVmZpKamRuX8nBQCsSBgtoodMGCAvPXWW7VyefOuOTP/e8MNN1Rfb9++fb5XLB08eDBoHUzdavq+yVppnM2LkKizCYpiEIBAcALFxcXSrl07W3jMi0AHDx4sV111lXz44Ycyb948W3G5ubm+LTDr1KljqzyFYkOAiR8GsAxg9e7hDd7gjd4bfwT+4A/+6P3BG7zBG7zRE8AbvHHaa9wRZ+aeRo0aZasy/fv3l/vvv1/OnTsnf/zjH2X16tW24hYtWiSPPPKIrbIUgoBXCJw5c0b+9V//Vcyq0WgeJklXVFQkN99882WXMXUw75V89dVXA/5mtrtcuXJlXL0uiURdNHsZ54ZAnBMwv64YM2aMzJ0717Kl5ldFb7/9ttx9990B5cwLQSdNmiRm/+Fwh/n1RFpaWrhi/D2GBJj4YQDLAFYvIN7gDd7ovfFH4A/+4I/eH7zBG7zBGz0BvMEbp70m9nGnT5/2/bjcrHizOtq3by9vvPGGNG/ePKBYeXm59OnTJ2x8RkaGlJaWSr169WLfaGoAgQgSMHO/Zt7XzP9G4zCr9n71q1/JNddcY3n6devW+VbXmSPY6rto1K22z0mirraJcz0IxBGB48ePS8uWLcNuH7Bjxw5p27Zt0JabrTPNMuVwv1LiBb3u7zhM/DCAZQCr9xRv8AZv9N74I/AHf/BH7w/e4A3e4I2eAN7gjdNeE/u4rVu3innvldVhtq4sKSmRRo0aBS322Wef+V7HEm7rTLPjVFZWVuwbTQ0gEAUCZgHF5MmTxbzvMRKHSbaZ3dPuu+8+26c7cuSITJ8+XX7605/K9773PdtxXilIos4rd4p6QsCFBNavXy89e/a0rNnUqVNl2rRplmUOHToUdrUcv05yYQe4pEpM/DCAZQCr9xRv8AZv9N74I/AHf/BH7w/e4A3e4I2eAN7gjdNeE/s4k1gwE/tWh9nWr0ePHpZl1qxZIw888ECN579iT4QaQKBmBEzCzvjw/PPPh01eB7tSXl6emFccZWdn84qjSwCRqKtZ3yQaAglNYOLEifLiiy9aMjAvAjW/PLI67Lyg1GyfuXfvXmnWrFlCM3dz45n4YQDLAFZvKN7gDd7ovfFH4A/+4I/eH7zBG7zBGz0BvMEbp70mtnGVlZW+ZIBZLRfqMKvpzFxTw4YNLSv7xRdfSJs2bcQkKUIdZuXee++9x/aXsb3tXL0WCfz973+Xw4cP+/539OhR+fzzz+WKK64Q4545rr76amncuLFvLtdsK3v99dfH1TvlIo2aRF2kiXI+CCQIAfNi3S5duvhe9hnqSE9Plz179kiDBg3CUlm4cKE89thjluW2bdsmZt9wDncSYOKHASwDWL2beIM3eKP3xh+BP/iDP3p/8AZv8AZv9ATwBm+c9prYxplt8sL92Hvo0KEyf/58SUpKsqys+YH5kCFDxMxdhTrMVn4m6XfdddfFtuFcHQIQ8CQBEnWevG1UGgKxJ2Dnhbw5OTmybNkyW0uZ9+3bJ7feeqtlw8yXp2HDhsW+8dQgKAEmfhjAMoDVfzjgDd7gjd4bfwT+4A/+6P3BG7zBG7zRE8AbvHHaa2IbZ2eeac6cOTJ69GhbFV26dKkMGjTIsuzOnTt9K+84IOBlAi+88ILUr1/ft91rWlqal5viqbqTqPPU7aKyEHAPgfLycjHvjbM6NF949u/fL5mZmZbn++Uvfyn/8R//4R4I1CSAABM/DGAZwOo/FPAGb/BG740/An/wB3/0/uAN3uAN3ugJ4A3eOO01sY1bsWKFDBgwwLIS27dv922Paed48803xfwg3ep499135d5777VzOspAwLUETPJ67ty5vvq1atVKRo0aJffffz9JuyjfMRJ1UQbM6SEQrwQinaj77LPPfO+yq6ioCImsd+/eUlhYKHXr1o1XrJ5uFxM/DGAZwOoVxhu8wRu9N/4I/MEf/NH7gzd4gzd4oyeAN3jjtNfENs5Ooq64uFiysrJsVXTLli3SuXNny7KaH6zbuiiFIBADAnl5eZKfn3/Zlc1q0bFjx0rXrl3Dbisbg2p7/pIk6jx/C2kABGJDINKJOjsv+dVspRkbKol9VSZ+GMAygNV/BuAN3uCN3ht/BP7gD/7o/cEbvMEbvNETwBu8cdprYhsX6UTdgQMHpEWLFiTqYntbuXotEAiVqLv40iTtIn8jSNRFnilnhEBCECgtLZXbb789Yl9Q7CTqzIq6VatW2XrnXULcBJc1kokfBrAMYPVS4g3e4I3eGxJ1gcx65n6zdfjhESOcw4yjyOYFBXHUmsg3hecOzx2eO3qv8AZv8EbvjRsiFi5cKI899phlVTQr6iL9g3U3MKIOEAhGwE6i7uI4k7R78sknpVOnTqy0q0GXIlFXA3iEQiCRCdh5ia5myT+JOu/3JgawDGAZwOo9xhu8wRu9N/4I/MEf/NH7gzd4gzd4oyeAN3jjtNfENu7i92yFqgmJutjeI67uTgLaRN3Frbjrrrtk3Lhxvm1ib7jhBnc20KW1IlHn0htDtSDgdgJ2thAgUef2uxjZ+jHxwwCWAazeKbzBG7zRe0OiLpAZK+oCebCiztopnjs8d3ju6J87eIM3eKP3xg0RdpINJOrccKeog9sI2HHHTp27desmw4cP9620u/766+2EJHQZEnUJfftpPAScEyBR55xdvEYygGUAywBWbzfe4A3e6L0hUUeizqrXkKgjUWfnU4UENwluO/2E5w3PG543GlPcV9ZOsoFEnfvuGzWKPQE77mhraZJ2jz/+uG+l3XXXXacNT4jyJOoS4jbTSAhEngCJusgz9foZSTiQcCDhoLcYb/AGb/TeMHHKxCkTp3jjnADPHZ47+t7D9zW8wRu9N26IsJNsIFHnhjtFHdxGYNiwYbJgwYKoVetHP/qRL2nXsWNHknYXUSZRF7Uux4khEN8ESNTF9/110joGsAxgGcDqzcEbvMEbvTck6kjUkajDG+cEeO7w3NH3Hr6v4Q3e6L1xQwSJOjfcBergRQKrVq2S1157TdatWxf16vfv318eeeQR6dChg1x77bVRv56bL0Cizs13h7pBwMUESNS5+ObEqGoMYBnAMoDVy4c3eIM3em9I1JGoI1GHN84J8NzhuaPvPXxfwxu80XvjhggSdW64C9TBywROnTole/fulffee09mzZolFRUVUW2OSdoNHjxY7rvvPklJSYnqtdx4chJ1brwr1AkCHiCQqIm6rKwsD9yd2FRx2lOLY3Nhl131mZce9tXorbZtXVaz2FSn/86dsbmwR66KN9/cKLwJ7LB4Y09g/MGfYD0Ff6z9wRu8wRt7z5iLS+EN3uCN3hsTsWPHDmeBEYoiURchkJwGAv+PwJEjR2Tnzp1SWFgoixYtihqXbdu2Sfv27aN2freemESdW+8M9YKAywmQqHP5DYpB9Z4amR+Dq7rvki/9aqyvUq+1auW+ysWgRsNKSmJwVe9cEm++uVd4E9hn8caew/iDP8F6Cv5Y+4M3eIM39p4xF5fCG7zBG703JoJEnTNuREHACwTOnj0rBw4ckP/5n/+R119/XYqKiiJWbc27IyN2UReciESdC24CVYCAFwksXbpUBg0aZFn1OXPmyOjRo201r7KyUrKzs6XEYlK/d+/eYvZJrlOnjq1zUggCEIAABCAAAQhAAAIQgAAEIAABCEAgsQhUVVXJ8OHDZcGCBZYN1yQEysvLJSMjI2LzYIl1R2htvBM4efKk7NmzRzZs2CAzZsyoUXM1XtboQi4LJlHnshtCdSDgFQK7du2SNm3aROwLCok6r9x56gkBCEAAAhCAAAQgAAEIQAACEIAABNxNYOHChfLYY4+RqHP3baJ2cUjg66+/lqNHj8qHH34of/7zn+Xll19WtZJEnQoXhSEAgUQnEOlfEtlJ1OXk5MiyZctYUZfonY/2QwACEIAABCAAAQhAAAIQgAAEIAABCwJ2XtmiSQiYbf5atGhhyVyzsxQ3DwLxTMBsjXno0CHZtGmTjBo1StVUjZeqE7u8MCvqXH6DqB4E3Eog0ok68+GdlpZm2Vyz9aV5YWndunXdioV6QQACEIAABCAAAQhAAAIQgAAEIAABCMSYQKQTdWvWrJEHHniARF2M7yuXdycB/yq6999/X4wr5r11Tg8SdU7JEQcBCCQkATuJNbO0efz48bb42En8ac5n66IUggAEIAABCEAAAhCAAAQgAAEIQAACEIg7AnYSa3/605+kU6dOttpuJ/GnOZ+ti1IIAi4mYN5LV1JSIu+++64UFBRIRUVFRGpLoi4iGDkJBCCQKATMVpVt27aVsrKykE02K+BWrlwpycnJYbHYeefdokWL5JFHHgl7LgpAAAIQgAAEIAABCEAAAhCAAAQgAAEIJC4BOz8InzlzpowbN84WJJOIGDlypGXZ0tJSue2222ydj0IQ8BoBs53lX/7yFzEJabNirqioKCpN2LZtm7Rv3z4q53bzSdn60s13h7pBwMUEqqqqpG/fvrJ69eqQtWzSpImYLymNGzcO25JXXnkl7Oq7RP1FRVh4FIAABCAAAQhAAAIQgAAEIAABCEAAAhCoJmBW+2RlZcnBgwdDUrH7ipULFy5I165dZfPmzZZzYPv375dGjRpxFyAQNwQ+/fRTMfOx77zzjsybNy+q7UpNTZUJEyb43ml37bXXRvVabjw5iTo33hXqBAGPEHjhhRdkypQplrU1y5/vvfdeyzLmC88999xj+UsMTdLPI/ioJgQgAAEIQAACEIAABCAAAQhAAAIQgEAUCJw/f146d+4cdq5pz549cv3111vW4NixY3LjjTdaljFbaG7atMnWrlJRaC6nhEDECJjtLH//+9/LrFmzIradZajKmeTcU089JX369JFbb701of0hURexLsyJIJB4BLZu3SodOnSwbLidXyfZ2fbSznkS7w7QYghAAAIQgAAEIAABCEAAAhCAAAQgAIFgBOzs3jRnzhwZPXq0JUA7217m5+fLmDFjuBEQ8DQBs4Nabm6uLF++PKrteOaZZ3w7tZmtYu28MimqlXHJyUnUueRGUA0IeJHA6dOnpV27dpbvqTPtWrhwoQwePDhoE0+dOuV7ca/5tYbVsWzZMt+DggMCEIAABCAAAQhAAAIQgAAEIAABCEAAAuEImK0oMzMzwxWTnTt3Sps2bYKW27dvn2+lT7jj448/loyMjHDF+DsEXE8gLy9PTOI50ofZla1///7SunVrknNB4JKoi3SP43wQSDACM2bMkEmTJoVttXlB76OPPhqwV3dZWZk8+OCDYZN0bHsZFi8FIAABCEAAAhCAAAQgAAEIQAACEIAABC4iYOfdcqa42X7P/EDcvIeufv36vjN89dVX8uc//9n3b+EOtr0MR4i/e4lAJBN1kydPrk7O1atXz0sYar2uJOpqHTkXhEB8ETh06JCkpaXZblT37t19LwTduHGj7X2OzYtETUKQAwIQgAAEIAABCEAAAhCAAAQgAAEIQAACdgmsX79eevbsabe45OTk+Mpqtv5bs2aNmFe2cEAgHgjUNFE3ceJE37aWd9xxR3XiOx64RLsNJOqiTZjzQyABCDz77LMybdq0qLTU/KrJvNhXkwyMSkU4KQQgAAEIQAACEIAABCAAAQhAAAIQgICnCJw7d046dOggxcXFUam32e6ytLRUWC30/7V3L/BbjPn/x6/ORSgkSsgSoSgdkENySA7bOqSsDnRwqmz50Yl1/KH4lRRZKY/KqRyKIouNsEg/UShlSbaWFbaf2kIH/o/37H++j/nOPdfcM/c99/d7H17X4+Gxv1/fmWuu6zkz98xcn+uQE14yrQSBTAJ12qd79+7OFLLuqNRKKHpBH5JAXUGfPgqPQH4IaJ25Y489Nu1adZmUdvr06aZ3796Z7Mo+CCCAAAIIIIAAAggggAACCCCAAAIlLqBAWosWLXKioM7lLVu2zEneZIpAZQhEDdRpuwsuuMC0adPG1KlTpzKKWlTHJFBXVKeTyiBQeQLr1q0zRx99dOTpLKOU9I477jBaaJSEAAIIIIAAAggggAACCCCAAAIIIIBApgILFy40J598cqa7B+730ksvmdNPPz3RPMkMgcoWCAvUDRo0yJketlWrVqZu3bqVXdSiOj6BuqI6nVQGgcoVULDupJNOMqtXr866IGPHjjVDhw41VapUyTovMkAAAQQQQAABBBBAAAEEEEAAAQQQKG2BJIN1BOlK+1oq5tr7A3X9+vUzv//97027du1yHpzTrG1aBqkU24MJ1BXzXUXdEKgEgS1btpgbbrjB3HPPPRkdXT/GzzzzjDnttNMy2p+dEEAAAQQQQAABBBBAAAEEEEAAAQQQCBL44osvTN++fY2Cdpmktm3bmkceecQccsghmezOPgjkvYACdRqMMXDgQCc4p7baXKatW7ea999/37mvJk2a5Kwnqek0Sy0RqCu1M059EaggAb34PPnkk2bcuHGRpsM8//zzjXpodOzYkXmNK+gccRgEEEAAAQQQQAABBBBAAAEEEECgFAXee+89M3PmTKMZnaIkBS969erlLPtSiqN9ohixDQJxBDQj29y5c50Z1byJQF0cRbZFAAEEYgh89dVXTk8M/e9PP/3k7KmXmnr16pn99tvPNGnSJOdDp2MUl00RQAABBBBAAAEEEEAAAQQQQAABBEpAQKN51Ga1du1a8/333xv9/0o1a9Y09evXd9qs9F+tWrVKQIMqIpBbgQ0bNpgFCxaY8ePHm7feeivwYATqcnsOyB0BBBBAAAEEEEAAAQQQQAABBBBAAAEEEEAAAQQQQKBEBBT81gjWyZMnm+nTp6etNYG6tERsgAACCCCAAAIIIIAAAggggAACCCCAAAIIIIAAAggggIBd4G9/+5uZPXu2GTFiRCwmAnWxuNgYAQQQQAABBHIhsHHjRjNv3jxTrVq1ctlryo3OnTsHHnLHjh1m+/btzj7Vq1fPRbHIEwEEEEAgRwKa8kVTLXnTtm3bnN/8vfbaK0dHJVsEKl7AfV/RkStz+rCff/7ZqXxllqHi9TkiAggggAACCCCQe4F//etfztSWN998s1mxYkVGByRQlxEbOyGAAAIIIIBAkgIrV640zZs3T8nyhBNOMK+99lpKAG/KlClmwIABZdvfdNNNZtSoUc58+iQEEEAAgfwXuPTSS820adNSCvrOO++YY445Jv8rQAkRiCDwwgsvmL59+5r169c7Ww8ePNjcdtttZrfddouwdzKbvPnmm+aSSy4xq1evdjK88MILzcSJEwmIJ8NLLpUssGnTJvPtt98adfr79ddfndLUrl3b7L777qZhw4ZZl06Bdq3dpWO463cpU3UmbNCggdl5552zPgYZIIAAAggUpkDcqS3T1ZJAXToh/o4AAgggUPIC8+fPN2eddVZkh1122cUceuih5qijjjKdOnUyHTp0cBZhJtkFNDVAs2bNUjY455xzzLPPPmuqVq1a9rfHH3/cXHzxxSnb3njjjeaWW26BGQEEEECgAASuvvpqJ1jgT6X6gVoAp4wixhRYvHixad++feC7zZw5c1I6IcXMPtLmn3zyiTnssMNSttU71/Lly5mRIJIiG+WbwIYNG8yLL75o9E2gYLgt6ZvshhtuMN26dTNNmzaNVY0lS5Y43yD//d//Hbqf8lYwXt98YR0Gbd+TPXr0MI899li5b51YBWVjBBBAAIEKF8h0ast0BS3V76Aqv7pdbdIJ8XcEEEAAgZIXePrpp50PvGySPuCuv/56c+CBB2aTTdHuGydQZ2vcVUB04cKFNDoV7VVCxRBAoJgECNQV09mkLkECDz/8sOnXr1/KnzS1q2YS0IicXCfbO6zK8MEHH5hGjRrlugjkj0CiAv5ZNaJmPmjQIDNmzBiz0047he6yZs0a07VrV/Phhx9GzdrZTkFBBQ/1PRKUbPdiUKfEWAdmYwQQQACBChFIYmrLdAUlUJdOiL8jgAACCJS8QBKBOhdx5syZpnv37iVv6geIE6jTgrz60PYnBUE//vhjU6dOHXwRQAABBPJcgEBdnp8gipe1QD4E6ubOnesEHYLSqlWrAmczyLriARm8/vrrRgGJ448/vuyv33zzjRk6dKjp2bNnLg5JnkUmoHWpNXXsn/70p4xrpm+FZcuWmbp16wbm8f7775ujjz464/y14zPPPGPOO++8lDwI1GXFys4IIIBApQgkPbVlWCXUiUpreB900EGVUtfKPCgj6ipTn2MjgAACBSaQZKBOVddUKq1bty4whdwWN06gTkE6Bev8SR/vEyZMyG1ByR0BBBBAIBEBAnWJMJJJHgtodM2ZZ56ZUkKtv/vqq69WyAwACpB17NgxpQwV3bnpqaeectbG86f77rvPDBw4MI/PIkXLFwFNca/1HbNNChjPnj075f7TSLq402PayvLGG28Y3efeRKAu2zPH/ggggEDFCeRqakt/DdQuqHasU045paSXyyFQV3HXNkdCAAEECl4g6UCd1gVZunQpI788V0acQN3PP//sNOpMnTq1LIe2bduaJ5980hxwwAEFf71RAQQQQKAUBAjUlcJZLu06arUNrW+lAIOb1Fv6z3/+s2nVqlWF4dx///1G0/65Kd0UfbkomO1dmkBdLrSLL0/bWovemrZs2dJZE/Krr74KXbdO+2htu4suuqhsd92rWqZg2rRpoXgKNu+2227mueeeM+vXr7duGxQIJ1BXfNclNUIAgeIS+Pbbb52lVG6++WazYsWKnFWO4FwqLYG6nF1uZIwAAggUn4Dtw+qYY45xFv/Wx53+q1GjhvO/Cjo98MADZs6cOVYMBeqOPPLI4sPKsEZxAnXuIfQhvnHjRifgud9++5kqVapkeHR2QwABBBCoaAECdRUtzvEqS0ANP99//73znrj//vtXyEg6f103bNjgBBaqVatm9t13X1O7du0K5SBQV6HcRXcwNZrecsstgfVSgE1/b9KkSdnfdb1Pnjw5cAYObaROk5ouX/ek0j/+8Q/nvghKCmw/8cQTzmgH733z3nvvOcsZrF69OnA/jag944wzyv5GoK7oLksqhAACRSCgqS0XLVpkNF359OnTc1ojrVt80003lfTIORswgbqcXnpkjgACCBSXgO3DSr0q9eFWtWrVwAo/+uijplevXoF/i7tIrF4gFATU+gxqZMm2gWXHjh3mp59+cvLS/12rVq1EGo6Ul8qo/5Si5ptJoC6pq8y1cPPbeeeds85ao/6Ur85Z9erVHQdS5Qno/tm2bVtZAaJel1FK7OYd5zzr+oh7j6Qri7+O+o3Q/Z1N2rJli3MNKyXxu5NNWdg3dwL+38CKOtdJBep0P+k6VT2SKnsunpHe+0lnM4lnTe6uCnLOJwH9vuuZ4f4eV/a1s3nz5tjPU9taeQ899JDp379/PnFTljwT0HXfrVs3Z+03f9K3mEbH2d531HHyqquuCqyRt9OkvsvatWsXuJ0acDVSLyh99913zt+CgnU9evRwOnS634kE6vLswqI4CCBQ0gJap1fTII8aNarCHHjnsVMTqKuwy5ADIYAAAoUvkOmHlQIDHTp0MPr486d0U/24i9ZqahVNw+KfXkXD5S+77DJnsfIGDRpEQlaeCxYscD5oFUT0py5dujiBRfX+rF+/fqQ8tZHy1VoryveRRx5J2U+NsZdeeqk56qijrHnGCdR98MEHRufEG6xUGU499VRz0kknlR3j66+/NpMmTTI1a9Ys+7cffvjBXHnlleY3v/mNWbt2rdF0UFrzzpvUc/auu+4yffr0iTU9qXrWag2WoPN1/vnnG/Wg6ty5szWwGxmcDSMJqGFH16UaaWyNOwMGDDCdOnWynpOga03XkKZeVc/t0aNHmz/+8Y9l5fE3yrh/UAPrO++840zPqv/897OuD917uge912u6iqrHuH4jpkyZ4iw87U/qZa6pnXRfuL3G0+Wp63jmzJlm7NixKZtqWinl+dvf/jaxdVzSlYe/507gww8/NPpg1PPIn3Rf6FxrLZ9dd901J4XIJlCn6WjU8H/PPfck8nx0n2VJPyO/+OILM2vWrMBy6lmj3xL9bjDCPieXWKVnqkb8iRMnpnSE2nvvvZ3gVNhMAJo1YN68eU5D/5tvvpnynnLttdc6145GBoWlqGVQwFvvQ94y6d1Kzw+9X23atMl5z9M0nv5n2PDhw43u50aNGpUrivsM1TulnsVBwQxNXX7BBRcYHV/Hu+KKK0zjxo0r/dxRgPwRUGBYQbSgacj0bqUZTmxJ++rdJeja83aa1LV98cUXp2SjLlfknAAAIABJREFUZ6BmSAnr+KT3fn3n+JN/30y/J/PnTFASBBBAoLAFNMPBK6+84ny/20ZD57KG6doAc3nsfM+bQF2+nyHKhwACCOSRQDYfViNGjEgJBKlqYQ9pBRfUuB629oGXZ9y4cc4CtBrRY0tx81QA6/LLL087Iuf55593GnKjpEsuucSMHz/eWdvBn+IE6mwf037TlStXmubNm6ccS427CpwoyBmWtI7MX//6V3PwwQeHbvfRRx85jWVR5jHXtDovv/xyYLmiGLJNNIHPPvvMdO3aNfI5mT9/vmnRokVK5rZrTesLqdFRQTJvCmrQiXPv6ZpTo6waRcOSgpAKzilYHyUpXwXnTzvtNOvmugfVWKrgTZSk9Y401dQee+wRZXO2ySMBNbgPHTq03DqfYcVTI+Xvfve7xGuQSaBO16mCW/rIjpLUWUPPMtvIdzePOPep9kn3jNS0zGoEmDBhQpRiGgUrZsyYYQ499NBI27NRYQjY3kPCGv/VAUMBM38nIluN9VusdfCC3q20T9Qy2IIhuo7VmeT0009P+16qd8KzzjqrrKi2Z2jY2Ys740RhXAmUMhuBsECdfjdts5fomJo95MQTT3QCwd7vJD1LFOQ7/PDDnaLZvvW01pxG3qljhS25o0XVidJN69atc6bF1HcPI+qyOfvsiwACCGQvsHjxYqfjVFBn9exzN0a//3ofO/roo53vbVs7HoE6uzaBuiSuRPJAAAEESkQg00DdL7/84qxnoAVp/cm/boH796lTp2Y0BZAaRp599tnAYF3YtC9hp1CjAf/yl79Yp9m84447zPXXXx/rKrAFv+IE6qKuc2LLM06BVV41ctlGGKqxWI1XcZO/MSvu/mxvF1AgVCMX4yaNuvMHb23Xmi1vNb7qPnQbZTK99zR3vUYtBAUXFGTWSKeg0avp6qx7duTIkSmb6ePFNq1TWJ66PzQlVNOmTdMdmr/niYB+F48//vi0De7+4g4bNszceeedaQNecaoZN1D37rvvho6csB1bz0cFwG2BjEzvU9szUr11NcIjk566L730UkbPlDjubFtxAnHebVSqTK8d/RbrXTOoc1LUMiigoedA1M4aNkVvoC3uM1R5EqiruOuzUI6kzkl679HINX9SAO311183rVq1yqo6Wq8uqMOWMr3uuuuM3p/COkRGOXim35NR8mYbBBBAAIFgAT1D1Klas9okmfTupbVT1e7gfgune5ciUGc/AwTqkrw6yQsBBBAocoFM16gLC+KoAc/fuK2gWNiIl3TMQQ/+t99+25l+M9OkYEHQ4u2a4lHrQmSSNKpMDUHe4FfUhiQdryIDdTqebS5xWy/1qCZLlixxel+RkhPQ9I8KQmSaNFe9dxqxuI2M3kBdtvfz7bffHjhnvqb6u+aaazKtovF3ElDD8BFHHBE7cOMWQL8vaiDOtgEr4wqxY2SBf/7zn84Ui1FHa/sz1pqs+tBNKsUJ1Gl0gqabzTSdcMIJzlS4/us06WekOujoOa5jZZLU6Lx8+fKs6prJcdknNwJx3m00XfrJJ58cOI1xlNKpwUgjf/bZZ59ym0ctQ7rGpShl0DbeKaDjPkO1P4G6qNKltZ1teklXQR2cNHraf/1HVdIoaAX7bB0sdH+pkVfPknQjtG3HJFAX9WywHQIIIJCsgO2bI+5RgoJz3jzSvUsRqLOLE6iLezWyPQIIIFDCArYPK/XS10ebd92CHTt2GK2NpkBW0MgVMWqtMgV/vOuAuFOzBK1np320iLqmw1Oj4vTp0wPPhl4c1CPUXbNOvYfOPffclOn53J01HYvWbdDUjX/4wx+sZ9gfvMi2wVQH0nSdmnrNTVEbkrR9RQfqNO2NXOvUqVNW3mwb1JSRgjpawJgARzI/LulejKMcxb/GXNxGRgWvFczQOnaawi7TgIhb1mXLljn3qJs0JZotX93/uq/USKWpOe++++7AKvuv57DRRBpFpRGjWuNIC23bGrDkpKnRSPktkO1HalAni2xqHDVQl+5ZFrUMenb27t27bPN0+WbyjNQzXGspBSU9j7WOkRp5NXpeU4oGJU2doykzw9Yvi1pntqtcgTjvNpmO7PTWMGid1KhlSOIZ6pbl008/daYN17TS3qkwo5wN/3Mvyj5sU/wCeg/RNJXp3qv0jaXlAzT9WL169WLB3HvvvWbIkCGh+7iNtJox5aCDDor1O02gLtbpYGMEEEAgMYFsvoHc3319E+s7Oiyle5ciUGfXI1CX2OVORggggEDxC8RtrA8TUUPnBx98YPbcc89ym4WNzlLPfPWydtNrr71mOnXqFHgYb09k25oOetnQaC6VxU0KvumjNugD2L9QuxrvbUEABQrUEKmglvLSaDw1SPqTjq013dw1H6I2JCmfJAJ1Oq7WlHBHX6lRSR/2QVM+BU1/qekN1egalLQWn0ZDae2uLVu2OFMU2gKh6v2uES6k7AU0UuzMM88MzEjTFilwrlGca9eudYJOtjnqNZrlsMMOc/KJe++rp7XuT90ftkC9GuE1UlUBdfXgVoO81gAKSv51jGy/Ewrka52W2rVrl2VjG9HnDegrUDFgwIDAe9T/u6P1XRSMe+GFF1KK6g+8Z382ySFpgbAOFpqmUVND6uNT1+TkyZOdqb6CUpKj6qIG6jStWceOHQPLozLrmlQAW9eo/m9b0Nj/W56LZ6RtTa6ge2T06NGBvxNh65clfV2QX24For7baLSrbSSQ3lf0LNJ7n4K3em9QpxBbxwn/iLSoZUjXuKR3Ob0n6f3uq6++ctbQs63BGDQqLur6wrk9I+ReyAIave/9HkpXF70bacpMBdVq1KiRbnNn/WqNiA5asiBoZ92ben/T+r5RpgAnUJf2FLABAgggkBOBuIE6zXqkfbTGaZTfd7fQ6d6lCNTZTy+Bupxc+mSKAAIIFKdA3MZ6m4KmiNPaZEE9PG0N8Gr41wejd5qVsLUa5s2bZ84++2ynCLY8NbWfgmTekYDaXsEFBeH8yftCETaiJ2iNL5W1T58+getpeUfhRG1IUtmyDdSpsVZTJKonrDfZGsr0Ia7ApnqHK4WNwpCfGl/9IyFsPeUZOZHMb0bYCMegcxJ2DqOur9O2bVszadIkZ9pIBci2bt1qVA4ljajRPeZPtusjbG1K74hW25Szaii69dZbyx1OdVTDblCDk1tHW6BCGX3//fdm9913L5engvbHHXdcSr38a/Mlc1bJJUmBm2++OXAaYwXpFJT1jhjWcW2/WUl+YEYN1A0cONC51/xJZdcU03Xr1i33p7BRbTNnzjTdu3fP2TPSVlbdhyeddFK5cup56r/HtEG6tVGTvC7IK7cCUd9tbL/tev/Q2oz+tec0ZbGC10HPGf97RdQyhDUued8tXTFN86oGLL1P+VOcNV+T/E3J7dkk93wQCOsoZyuf7iN1ZuratWvaEXDqrKIZTGwznNiOoYDgbbfdZho1amRlIlCXD1cQZUAAgVIUiBuo03e+Opzrm16dr6MmAnVRpVK3I1CXuR17IoAAAiUnkFSgTj3/NYpLU7f4k6bMVMO4gmcK8rgN/goA7LbbbinbRwlW2UZQ6INVo4/8a9ep0VBT9nmDTCqXenm7jbi2kQ0K/ml6yKAeq5pa0zt9n1sZb+NM1IYk7Rul7trOlqetUSgsAOoN3oQF9GxrC9nWviDAkczPia7dNm3apIwwCFvvSSNbg9YI9F4ftmtN97Km5/IHCFQbW77+qWm9Ndf9rvsxqGFIvxm6TpRso+QUsFBZGzduXA5U0/AqgOhNus7333//st8Z25pIU6ZMcXqie38PlJd+V/xBfjnE+YhJ5qyTS1QBnXONLFDjuT/51yx0/65ngX7X/aOsvb9ZcRpM3WlhvZ1OogTqbPe2yukf7e2tm0a0qtOEPylYrpFASrl4RuqjXkFRfxo8eLBTnp122qncn7788suUbTUdsv9ejnqu2S6/BKK824R1aAobrWwbRa77VqPu3Pe2KGWQmq1xKew9RSPTe/XqlYIe9J4V9d0tv84gpclHgffff9+57oIC1WHl7dKli9Fad3ofC0sana1pMIcPHx67+rNmzbKu4U2gLjYnOyCAAAKJCMQN1HkPqpHWl112mTMT09577x1aHgJ1mZ8uAnWZ27EnAgggUHICSQXqXDiNqou6Zod6Ta9Zs8aosdJNCoapgTRoyiFv44ga/xW8CJrOUXl17tzZXHXVVaZFixZOMM47bZ7tJNtGWWhNiIkTJ6YEBdTgqACeAgn+pOn/1KipFLUhSdtGbeyJG6hT3lEajhcvXmzat2+fUh8Fb/Q3nR81vLlJQQ0F6jQ60j9VlYIzCr5EsS+5Gy9GhcNGpGq0UNA6gGqk1xpU3kC4ghMabaNedGHXmtaY7N+/f2AJbdN7pRs9+eCDD5orrrgiJU/vPa3fgrDpN3QMTcmqhlp9SERZ/3DEiBFlgQv/wdWYpaCGrnf1Eg/qNBDjNLFpJQmETfGogHPQR6caKt2Alhus/fHHH53nhaa/C7s/gqoZ1Ngf5ffWdm8HrR3qPa5tVJ13WslcPCMVWNeoDVtSsE7TsB1wwAEpU2BX0uXBYXMoEOXdJmxks3cqZn8xbUFs/4jMKGVQ3rbGpaAgu1uWqO9jcd7dcng6yLqIBPSe/fLLL5trrrkmVsBOHbj++te/BnYg9POos5Omgg7qfBFGqamj77zzzpROTQTqiugCpCoIIFBQAtkE6rwVTRe0I1CX+WVBoC5zO/ZEAAEESk7A9mHlNmJ7RwgIR6NOFIx77rnnrFbpGl80DZKms0u3aLr/AP5ezLbG/6CCaV2fHj16ONNzaf0sfwpbzyqTi8LbYBq1ISlOY0+uAnW2QEwmBkxxlola6j6ff/55ylSm2irbEYtxGiHdUtlGGYUF97Tv22+/nTLKVf+ue1Lrh+l3JmxkVJCkRvEoaKDpKv1TG7rb20YABuWnEYha006BBncq2GTOILnkUsD20Zjt70+cTiyZBups93ZY8ECW6uSiaWn9z1Ctj6rOK1qvUinJZ6TyCxsB6D/HajC+9tprnY47rVq1KjfFdS6vB/KuOIEo7za2+1PXqt4Vd91118ACa+rJ8847L/Bd07v+bZQy6ACZjKiL84yMs23FnSGOVAwCuk/03eR2/ktXJz37tI9/vXDbfvpdX7BggbO2cdi3nXf/OKNKs31XTVdf/o4AAgiUuoA62GqpiSSTgnb6LlZnbLfTI4G6zIUJ1GVux54IIIBAyQnYGhfUgK6gjX89MhdI63ZoiHxQso2ueeSRR0zv3r0zNvZ/GKoh55JLLglcIy7sIGrg11oL/hE0SfVG0rG9H6ZRG5K0X9TGnlwF6uI0Tqc7kdk2lKfLv1T+bpuSVSM9FSCz3aPpfKJea958NGJG0+75U7p1eD777LPA4Je/AUcBCI1Q9Y/OTFeX+++/31x++eUpPby1n6a51IdGnKQRuZoa6pBDDomzG9tWgoCm6z3yyCNTglYalaYGfQWMMklxfgsznfrSdm+nC9RFDU4m/YyUY9gaeTZnPQvUCKyPflLxCER5t9GonaOOOirl/ozyfhBlVGqUMkicQF3xXHelWhN1lNQobH2buSPCbRbeWT3ieOkdTM8lTYsZ9h6m56pGrHtnQWBEXRxptkUAAQSSE9AIbK3nHrSubhJHcYN2ep8744wzrM+HdO0BSZSlUPMgUFeoZ45yI4AAApUgkM2HlW30VVADzMMPP2wUWMgmBT38t2/f7kzxp6lY4iT15laDo3datCQDdd6G1qgNSSp/1OAJgbo4Z7uwt50/f37gdLKZNsS4GlGvNa+ebY2qdC/mce6B7777ziiYPnPmzFgnTvecRucFTYkZZ70x70HD1gmLVTg2zpmAbcpUTb372muvBa4tGqUwcQJ1mY6os63LqN6rCxcutI5CixqoUz2TfEa6blqb9Xe/+13sgPqkSZPMlVdeGYWfbQpAIMrvum2tRAJ1BXCCKWLeCiigpjUeg9YqVaGj3F/pKqep1TUVtG32E/8ak9l8T6YrC39HAAEEEEgvoA4WmqZ+6NCh6TfOwRbp2gNycMiCyZJAXcGcKgqKAAIIVL5ANh9WtlEy/g/EdGtP3XTTTc50c/Xq1XMa2VUmBSH8Kezhr17bmhrm9ttvjzylphpDvWt8JRmoU95qJNYablEas9y6Rg2eEKir/HunokoQNvXlnDlzAkeRRSlb1GvNm1emU1/apqAMGzm0YsUKM336dHPXXXdFqY6zje7/UaNGBW6/ZcsWo6CnAvtRexzqt8y2zlnkQrFhTgXiBK3iFkRr2UVJ+p33B4ijjAbKdOrLqOt3ecuexDPSb/HGG284o3o1Wi5q0miNE088MermbJfHAlHebcKmvvRO0+qvpqZC7tOnT+CMCepkpTWKlaKUQdsxoi6PL6QSL9r7779v/vGPf5SbHUEdLDRaTaPFw1JYJ0j3Ptm0aZPzraPnlDfpGF26dDG1atWyHkLPGs2eovcxf/K/v2XzPVnilwDVRwABBBIV0AhsPVs0m5U6yVVUSrcURkWVIx+PQ6AuH88KZUIAAQTyVCCbDyv1qm/ZsmVKzfyBugceeMBcddVVKdtpajKtXdWwYcNyf1NPIK095U9Reuns2LHDfPXVV2bVqlXOgurp1nRYtGiRad++vXOogQMHBr7MaCpPLbauhp6oqXbt2maPPfZwNo/akKRtowZPKjpQp3P15ptvOuuIRU2akrFRo0ZRN2c7i4CmOmrevHnKX7Nd9yPqteY9sG0U7dixY80111xjPYe2/aLc0wqWKNj/ySefGE3tod8TW4q6Not6o+seUgBRvcLDpniaOHGi0W8AKT8FNm/ebNq1a5fSkJjEiIJsahwlUGe7t7Wum4LiQaNDVaaw34R0wftsnpE2j40bN5ovvvjC6J1Avyth6xx512/Nxpd9K18gyrtN2P358ccfB64ZrJpFva+jlEH5Eair/OuFEgQLdO/e3Tz55JMpf4zyfqTr+vDDDw98h3EDdbbnhZ6Run9s60S6BbK9v/nfQbP5nuTaQAABBBDIjYDe0TVLhzq+Ru2ommlJ9L2szvYNGjTINIui3Y9AXdGeWiqGAAIIJC+QzYfV4sWLy4Jc3pJ5G0gV2NH6UEEL3Grx8k6dOqVUKkoAQdPj/fvf/y7XA1XH2n///VN6pWp6MfUaDUreD2Hbx2i6RlM3X60HVLVq1ZTDRG1I0o5R6q7tchWoU8NZixYtUuoQdWSRzSD5K7d0crStwRUWiFBgS+us/eY3vymDUs9oBa5PP/1059+iXmteads9r0CuAmk1a9ZMOTFhIyO899/atWuNrh9vUqCicePG5f5NHxwzZsxwpscMSm7jlEbQyc7bi1xBin322cfUqVOn3K4a2dGrVy+j//UnAgv5fa9pVIDWTtBHqD95R954/7Zt27bAziAa6TVixIhEKhwlUKfnmDqKBAWKNdpO91VQmjZtmrn00ktDr9Wkn5G6dzTqw99Zo27dumWdUtwCqbOMfmsmT54c+CxRw3H9+vUTcSaTyhOI8m6j6+Xcc88NDN7Onj3b+VtQ0vqSrVq1Snv9RCmDMqmsQB29yyvv+iyUI9s6Cfbt29cZsRz0XeHW7YcffnBmIwl7F7IF6rSPZgwI6nDpze/uu+82w4YNSzkEI+oK5QqjnAgggMB/BPStrQ59cWagysRO32X6TunYsaPz3U0yhkAdVwECCCCAQGQBW2N92JR0ylwjUvTwDZoORY2LamTRYuNKtgZLbRM0rcs999wTODrH26gf1ANVx/vyyy8DGwDVIHT++eenuHjztAWptNOUKVNC19jTSB819L/33numSZMm5Y4TtSFJO0UNnuQqUGfrxa6y6ZpQMNM/fY5bWZVJU+RomgU3GBT5QmRDq4AaGI8++ujAe03XS9B1rREtWkPKn7yNhlGvNW8eYdPYPvPMM+a8885LOaZt2kttqKnzNE2srjs1FvkDFvo37R/UUJUuEKL16nr27JlSHtu6c7apfNP9FnLpVr6A7VpQz06NiPSnTKecjFPTdNen8rIFD/Q3NYyOGTMm5ZAKVB977LGBvwfeka1JPyNtjb3/8z//Y/7rv/4rpZwKhmrRef87QmWPdIxzDtk2XCDqu42C30HXcrNmzZx3RX/HCQX3FKRQQNqf/FOWRy1DZQXqtDaznruaYYCEQJCApg7W90NQeumll0Lfp8O+W9yOKmHPjHRruepevPbaa52ZB/zJ34kp0+9JrgoEEEAAgYoVUOc7vX/NmjXLqDNGLhNBu//oEqjL5VVG3ggggECRCdg+rI455hgzc+bMlNqqsUNrr1155ZVWCX/DhK23qBoyFZTzNsI///zzRh9/QckbVLPlqXm4g8pmW8fBm6dGZij4aJsW4I477nCmx/ROE6MPYE3F547CUJBSwTrvaIGoDUmqc9TgSa4CdSrDrbfearRuYFDq1q2bc868o5zkpulKvQEjGSi4REpG4MEHHzRXXHFFpIYcTVFqWwPKGxyPeq35D2q797TdvHnzzNlnn122i+bHt10H3kbasGBkUGAtbJSeO51tWKORgnj+aQVtAUVG1CVzDecyl7BgsIJXQ4YMKXvOaIpGBbGDRk8mOfolSqBOJlpbVcHgoKQer8OHDy/rHKF15jQttBpg/UkdVTQ6QusaKSX9jLQ9c/bdd18nmL7nnnuWK5KejRoR5Q++E6jL5Z1QsXlHfbcJG9GjGQu0Fqk7VbimOtY6o0GBAdVO7xred8SoZch1oE4zN6gxyp/0Tvjuu++m3B8Ve6Y4Wj4L6Hc9bJp43QsK5Hl/Y/XerY5OF110UeC63HoeLF++vKzj4J133mldv7dt27bm/vvvd36vve9FGhmtjhh65w9Kmt7Mu7xA3O/JsHMijxo1auTzaaNsCCCAQFEI6H1d60frWRM0O0mSldTz5oknnig340+S+edzXgTq8vnsUDYEEEAgzwRsH1bZFPPFF180Z5xxRlkWGhlg662jaY/c9ejUezrsBcEbVNMLhYJqQUlT4imooQ89vXxodJEaTYOSv6xh+br7aypPBRnUABm0XpZ6qKoX7M477+zsErUhSdtGDZ7kMlCXrtFA5VRQTlO2/d///Z8z2nD9+vXleNUYqzUCDz744GwuJfb9/wKaxk7rkPidXSCdj1q1ajkjSm2BZjUYqve1O3oh6rXmPwlhPbi1rRorTz31VGe9KvUUtyX/CLzRo0ebkSNHBm6ue/+3v/2tEyTX9Ht/+tOfAkdKeRunwq5jTQuqRqZDDjnEqFehgoGXXXZZoK+/MYqLMv8ENGXqKaecYn1+tG7d2gkY6/dKgTFb+vTTTxP7zYoaqAsb7aBy6rdUa7xqijNbg6m203NvwoQJZVVL+hkZ1pFFZdQ0l+rgo8ZVBWbUYSYoGKrno57ztvX38u/qokQ2gajvNmEj5Ny8FZDWtaPryPac8z/D4rxf5TpQZxuR7dZPwXh1YNK7cNDIc66y0hbQOtjp1tTWUgFHHHGE0fugZrcIS/4ORnpvUqeKsKT3J12n+l91eNJ/YcnfiSrJ70nbzAelfZVQewQQQCC3AuqgoU63+va1vYtlWwLbsgTZ5pvv+xOoy/czRPkQQACBPBJI8sNK1erRo4fRaBXvKLkowa8oJP7Rb7Z1iaLkpW0UbFPQwdtrM2xNvaj5ajvvS0jUxiztFzV4kstAncoRNhVPVAfv+Yq6D9vZBcJG1UVx849EiHqtBeVtm8osSjm0jX/6Mv2b1pPLdh57f1AtLPgXpaxqsNJvxH777Rdlc7apRIGwUXVRinXdddc5C60nlaIG6nS8+fPnG40syjQFrSEatnZf1OP4n5FJPMv9nWOiloXt8k8gzrtN2LTJUWum688/WjxqGXIdqFu3bl3KtOdB9eK9KOrZLq3tNFWwpoxPajRD0KwWtlGfmUgHTYWf5PdkqTbkZnIu2AcBBBBIWkCdWDUqW216SX4bqZyl+vtOoC7pq5T8EEAAgSIWSPLDSg2Nmi6zbt265cSSCn75g4BaJ089+P1Ta0U9Xe4Uef7tNfVS//79Q0cDhR3DP31a1IYk5Rk1eJLrQJ3KomlENX1aJkkf8UHTC2aSF/v8R0D3kUYdZDKXfNCosKjXWpC/ggBaQ0jrEcZNGhWxePHisqnOvPvr5b1du3Zxs3S2V7BCHxXe6aE00uqSSy7JqJzKk0bVjE5Fpe0UNo1kWKE0yuuVV15JWSsrm4rECdRl83urYLIadzVq0J9y8YzUCGqNKs8kMY1sJmr5u0+cdxvVQqO9tY5tJmnGjBmB63hFLUOuA3V6PmtNTL03hSWeKZmc/dLYZ8uWLeaCCy4w6syQTdK0YvpeCkovvPBCuenJMzmO3uGWLFli6tWrV273JL8nS7UhN5PzwT4IIIBALgX0bHr77bed95s5c+ZkfahS/X0nUJf1pUMGCCCAQOkIJPFh5U57panpqlSpEoinh/zll1+ecfBLmQaNGtAUML///e+dRtaoSflodJGmbgxLCkL07t07arbOdnqB0fpH3hTWkKTtq1WrVrZ51OBJJoE625pFYS9MWltF5zXO9AeawueGG24oV69YiGyc6HWptUk0/ax3lKsOEPVasxVGDZNqtNeUkVGTyqE1EDVNpy1pZJSmzo1zzWnqz3vvvbfc2olu/goqas1FrTEZJ2lUqX5bbL9pcfJi24oTUBBYAaGo14/W3dQapv4OJtmWOJPfW63/qunNoiZ1VNEUsmHrG+XiGanF520Nwbay6x7U/b/TTjtFrR7b5blA1CCZtxoaWafpzoOmRQ2qrt7XNA2TrQNH1PerXAfqVHaNqtMUu2G/PQTq8vyiruTi6X1FU3trKuO4SVNbzp4922gNoLD0ySefONMpZzJ6T7MUqBOKO4W69zhJfE+6+ZVqQ27cc872CCCAQEUKaFkJLe+ijsNRv7P85SvV33cCdRV5pXIsBBBAoMAFMp0KRWs8HXfccc5ULWr+6/xIAAAf7klEQVRA8QcBbCwvv/yys3ZN0Cg4d0FzNXSoAVIPcn9SL86gkQMaHaeP2+nTp1vPiMr8hz/8weh/o5ZXIxLUiKup/mxJ5Rk6dKgzdVn9+vVTNrNN+RQ0TahtCjQFRPr161eWt209FP9oPm9hbNMVLlu2zLRs2dJaP40w1Me/gm+20Ysa1aG/q9G7adOmBX5X5H/x9aKswNSYMWOshdV6bxpNpunrgpKC1e76kN6/6x6KE6Beu3ats15c2Eg/jbAcNWqUOfLIIyPh6prTh4Cm27CtuaeMNLJHDU5HHXVU2nzVoKtRnmHrwKhRWKZaQ0jr4ZEKU0AdQxRoVecQW9Lvqf479thjc1JJjWK97bbbUvJeunRp6H2gNet0D9rWVVWGeuYo7y5dukQOJCf9jNSzUc+FsHUs9Fy4/vrrnYB3kyZNcuJMppUnkEmgTqVVJ4/nn3/eDBkyJPSdQr//ffr0CR3pGvX9yhaoC3oPc0UzeUZu2LDB6Ywyfvz4wBPjf5ervLPHkfNZYNOmTU4g7cknn0zbwVGzG7jPsjgdi1atWuV0LtTap2ENrnovUkcLvd83aNDAypbp92RQhumek/l87igbAgggUAoCK1asMOq4p3eeOIlAXRwttkUAAQQQQKACBbRYrT4M1WCjtPvuu5v9998/6xKogVYNiGrsVM9UJfX83HvvvVOmaYlzsK1btxoFR1RmNT7qY1hl1wesyl4qSQbffPONM1pOIyN+/PFH58NdDnEaCErFK9f11PX+97//3fzwww+mZs2aznqLuj4bN25sqlevnuvDl8tfZVHQTmVROXT/1a5d22mg90+RFKdgupd1T6vhyv29UB3Ve1z5x02ad1/38b/+9S+j+1pJ5dV13LBhw7jZsX0eC+hcf/nll+b777937gf95z4Pkh5BlzSDv+zKX9e/Rs/peZZpysUzUven7ifl7SbdTypnRf8OZerCfvEFMg3UeY/kvgtqmmK9Q2itLr1P6Pe9kK8dBez0bFa93N8d3RO77bZbfGj2KGkBdVzSM0zXlPvOIhC9V+le2XnnnbP20e+38td7lpLuQz0reS/KmpYMEEAAgaIW0Lu/OgNqakzN8pEuEahLJ8TfEUAAAQQQQAABBBBAAAEEEEAAgRgCK1euNM2bN0/ZQyOotU5W1JkLYhySTRFAAAEEEEAAAQTyUEAd97QczR//+EfrjAkE6vLwxFEkBBBAAAEEEEAAAQQQQAABBBAoTAGN7rz22mvNuHHjUiqgNSL96+8WZi0pNQIIIIAAAggggEBcAU2vrCnytfSFNxGoiyvJ9ggggAACCCCAAAIIIIAAAggggIBHQOuFav1ErXv67LPPWtcP1bqFYWuBgooAAggggAACCCBQ/AKasvndd981U6dOdd4hCdQV/zmnhggggAACCCCAAAIIIIAAAgggkEOBp556ymhay3Tp7bffNscee2y6zfg7AggggAACCCCAQIkIaC1Ura+qNYlLLVX5VXNRkBBAAAEEEEAAAQQQQAABBBBAAIEsBZ5++mnTrVu30FyY9jJLZHZHAAEEEEAAAQQQKCoBAnVFdTqpDAIIIIAAAggggAACCCCAAAKVJ5AuULfvvvuaRYsWmcaNG1deITkyAggggAACCCCAAAJ5JECgLo9OBkVBAAEEEEAAAQQQQAABBBBAoJAFHnvsMdOzZ8/AKowePdoMHjzY7LTTToVcRcqOAAIIIIAAAggggECiAgTqEuUkMwQQQAABBBBAAAEEEEAAAQRKV2Djxo1m1apVZv369UYrbWzdutU0aNDAHHHEEaZ+/fqlC0PNEUAAAQQQQAABBBCwCBCo49JAAAEEEEAAAQQQQAABBBBAAAEEEEAAAQQQQAABBBBAoBIECNRVAjqHRAABBBBAAAEEEEAAAQQQQAABBBBAAAEEEEAAAQQQQIBAHdcAAggggAACCCCAAAIIIIAAAggggAACCCCAAAIIIIAAApUgQKCuEtA5JAIIIIAAAggggAACCCCAAAIIIIAAAggggAACCCCAAAIE6rgGEEAAAQQQQAABBGILvP766+acc84xxx9/fNm+33zzjRk6dKjp2bNn7PzYAQEEEEAAAQQQQAABBBBAAAEEEChFAQJ1pXjWqTMCCCCAAAIIIJClwFNPPWUuvPDClFzuu+8+M3DgwCxzZ3cEEEAAAQQQQAABBBBAAAEEEECgNAQI1JXGeaaWCCCAAAIIIIBAogJPP/206datG4G6RFXJDAEEEEAAAQQQQAABBBBAAAEESk2AQF2pnXHqiwACCCCAAAIIJCBAoC4BRLJAAAEEEEAAAQQQQAABBBBAAIGSFyBQV/KXAAAIIIAAAgggkO8CW7duNb/++qvZvn27qVatmqldu3aiRd6yZYuTv1LU/OfOnWu6du2aUo6HHnrI9O/fP+Pybd682dm3Vq1apnr16mnz2bFjh+Oi/5RkozokmdwyqTwqFwkBBBBAAAEEEEAAAQQQQAABBBBISoBAXVKS5IMAAggggAACCCQo8MUXX5jnnnvOzJo1yyxatKhczq1btzaDBw825513ntl1112tR3300UfN6tWrTZUqVcq2qVevnhk0aJDz/z///PNmzJgx5q233iqXh6a0vP76682RRx5Z7t8/+OADo5F09evXNw888ICTtz+1bdvWXHDBBebnn382CjBeccUVpnHjxk4gbfz48ebHH38st4vKo7q8//77plevXmbFihVlf1+6dGlKGfTHTZs2mVdffdU888wz5pFHHkkpg/K76KKLzDHHHFOu7v4N3fp4A58q87Bhw0zNmjXNE088YYYPH27Wr19ftmvLli1N3759HfsmTZqUy1J1HDdunFN3b1KeXbp0Mccdd1zguVqzZo2ZPHmyqVOnTsp+Q4YMMXvssUeCVxZZIYAAAggggAACCCCAAAIIIIBAPgkQqMuns0FZEEAAAQQQQKDkBb799lszcuRIM3Xq1EgWCradddZZgdtqZJs/nw4dOpgZM2aY3r17pwTo/JnceeedTtCqatWqzp8ef/xxc/HFF0cql7vR//7v/5o2bdoYjUpr165duUCctnGDXmeffXZKvu6+7h806m/KlCnmsssui1QGBQ1V5oMOOihwe1t9xo4da2bOnGl0/LCkIGHPnj3LNlGgTsG4oP0GDBhgHnzwwcDAof5dAU1/2muvvczKlSudwCgJAQQQQAABBBBAAAEEEEAAAQSKU4BAXXGeV2qFAAIIIIAAAgUooFF0GgXmHcEVpRq33367E9zzjpzTfldffbWZOHFilCys29x3331m4MCBzt9t69KFHcANtv3000+mffv25sMPP4xcHm+gTkEwBfWCRtCly3D27Nnm3HPPTdksk/r4M5k+fboT9HTTtGnTzKWXXppyrH333dcsX748ZQTkL7/8Yk455RSzcOHClH2uu+46c9ddd6WrHn9HAAEEEEAAAQQQQAABBBBAAIECFiBQV8Anj6IjgAACCCCAQPEIaMSZRmPFCWR5ax+0NlwSgTpvgCmTwFZSgbqbb77Z3HLLLRmf8AULFphOnTqV2z+T+gQVYNmyZUZTYiqtW7cuZUpMdx9NYapgpTd9/fXXplGjRoH1euedd5zALQkBBBBAAAEEEEAAAQQQQAABBIpXgEBd8Z5baoYAAggggAACBSSQbSBK0yR+/PHHpkGDBmW1TiJQp8y0FpzWZJs/f751mk0btRvEymZE3eLFi1MCXHFPrQKOWv9ul112Kds1qUBdv379jAKlGtGo6Tk1ek/rC/qTRj6OGjWq3D/PnTvXdO3aNWXbAw880Dmf/nXr4tab7RFAAAEEEEAAAQQQQAABBBBAIL8FCNTl9/mhdAgggAACCCBQAgKff/65dR01BZgUIGvWrJnR9I+vvfaaOeeccwJV/KPqwgJ1mlZR/ymwt3HjRjNr1izr2m/e6S/dA9vWdwvaVvtkEqjTiDKta2ebGlL53n///c7Uk3Xr1jVr16511tTT+nJByV+2sEBd586dzZgxY8whhxxiqlevbjQi74wzzgjMV8E/TWvZpEkT5++2fHUOFXyrUaOGs52CeoMGDTKTJk1KyffGG2/MagRhCdw2VBEBBBBAAAEEEEAAAQQQQACBohAgUFcUp5FKIIAAAggggEAhC9x7771myJAhKVXQtIevvvpqyqgqTSepAJY/+Udh2QJ1N910k9F//jXtbr31Vuff/UnBr9GjR5fb3haMyjRQp4CbRqJpZKDSzz//bGrWrGk+++wz07x588DT64708/5Ra75dcsklgWvZ+X1sdYjrruPPmDHD9OrVyynKP//5T7PPPvsElnnVqlVO0FVJAdJWrVqZ1atXp2y7ZMkS07p160K+rCk7AggggAACCCCAAAIIIIAAAghEECBQFwGJTRBAAAEEEEAAgVwJKLBkGzGmaRGDRs9pJFbfvn3NtGnTyhVLQa6VK1ea+vXrO/8eFKjzb+PNQKO9WrRokVJVlWHOnDmmWrVqZX9LMlCn0XwXXnhhIPHDDz9sNLWkPwWVyd3Gtk6cRr4tXbrUKGCnZKtD0Hp/bt624KeCmRqBp2Q7P/rb9OnTnRGASrYpPZn2Mld3G/kigAACCCCAAAIIIIAAAgggkH8CBOry75xQIgQQQAABBBAoIYHvvvvOHH744Wb9+vUptVZQ6eCDDzbbtm0r9zdNxdinTx9n7ThvUiBKa8I1bdrU+ee4gbq//e1vZaO9vPkqKPbss8+aqlWrlv1zUoE6BQ513F133TWl/gp4DRgwwEydOjXlb0888YTp0aNH4JUStk6cRiO2adPG2S9uHbTP66+/bjp27JhyXH/g0Laen3c7jVIcOXJkSl7jxo0zQ4cOLaG7gKoigAACCCCAAAIIIIAAAgggULoCBOpK99xTcwQQQAABBBDIAwGNgLNN7ZhJ8byBqEIJ1HlHAfrrbBvBpiDmkUceaSUaP358YLDLO1ouk0DdmjVrygKh3oP7g5kbNmwwhx56aEoAVoFJBVP32GMP06FDB6Pz5U9a7+6www7L5PSzDwIIIIAAAggggAACCCCAAAIIFJgAgboCO2EUFwEEEEAAAQSKS8A2ii3TWhZToG779u3mtNNOMwsXLkzh8NYzyCpKEC7KNv6833vvPdO2bduUQwaNOhw4cKCZNGlSyrYLFixwRi42adIk5W8K3qm+GjVJQgABBBBAAAEEEEAAAQQQQACB4hcgUFf855gaIoAAAggggEAeCxCoK7+unvdUacrPk08+2bz11lspZ7CyAnUfffSRadmyZaRAnW2azBtuuMGZ7vSiiy5Kyee+++4zCvCREEAAAQQQQAABBBBAAAEEEECgNAQI1JXGeaaWCCCAAAIIIJCnAkkH6hYvXlw24quYp75csmSJad26tfWsPvjgg+aKK64IDYRlMqLu888/NwcddFCkQN3GjRtNq1atzOrVqyNffcr/wAMPjLw9GyKAAAIIIIAAAggggAACCCCAQGELEKgr7PNH6RFAAAEEEECgwAXC1qjTOmwNGjQwv/76a+RaNmzYsGzaxEIP1KneAwYMMFOnTk2p/xtvvGFOOOGEQBft17dvXzNt2rSUv3tH4mUSqFMgtH379oGBujlz5phq1aqV+9uIESPMmDFjIp0/1efVV19l2stIWmyEAAIIIIAAAggggAACCCCAQHEIEKgrjvNILRBAAAEEEECgQAU2b95s2rVrZ1asWJFSA61l1qlTp4xrVhmBuoceesj0798/pcw//fSTE+D68MMPy/1tr73sU19qwwceeMBcddVVKfkNHjzYTJgwIdAmbCRblECdrQ462OjRo83IkSNTjtuvXz8zefJkU7Vq1XJ/swX2ggo+Y8YM06tXr4zPNzsigAACCCCAAAIIIIAAAggggEDhCRCoK7xzRokRQAABBBBAoIgEwkZ/7bvvvuaDDz4we+65Z2CNt2zZYk4//XRz5plnmlGjRqVsUxmBOgWsFOiqUqVKufJkGqibO3eu6dq1a0rddtllF6PpLw8++OCUvz388MNG5fAnBQU//vhjZ5Sikm1Ena0O3333nRNsDJrK0ra2XFgg1ls+1Wf58uWmSZMmRXR1UxUEEEAAAQQQQAABBBBAAAEEEEgnQKAunRB/RwABBBBAAAEEcizwl7/8xZx22mmBR1Fw6c9//rOz1pk3KUh14YUXlgWNNM1jnz59ym2Ty0CdrcxaX+3dd99NCS5mGqgLC3TJRuVo0aJFWb1nzZplevToEWg5bNiwctNQ2gJ12nns2LFGo/Zq1Kjh5LVhwwbTuXNnoxF5QWnVqlWmWbNmgX+zjcLzbnzOOeeYoKkzc3zpkT0CCCCAAAIIIIAAAggggAACCFSyAIG6Sj4BHB4BBBBAAAEEENi+fbvp2LGjeeutt6wYrVu3LhtZ9uKLL5pFixalbDtv3jxz9tlnl/17LgN1n332WeBoNvfgCiK+99575u677zbnnXeeyTRQp/weffTR0CkhtR6dAoSPP/544BSibpk+//xzZzs3hQXq3G1kWLduXXPHHXdYz026INtHH31kWrZsGXqhqyznn38+NwMCCCCAAAIIIIAAAggggAACCJSYAIG6EjvhVBcBBBBAAAEE8lNAUzJ6R4ZlUkoF+7SunbtOWi4DdevWrYs0TaM7JWQ2gTrte+KJJ1pHs0WxuvPOO82IESPKbRolUBcl7zfeeMOccMIJ1k3TlV8jA5ctW2b23nvvKIdjGwQQQAABBBBAAAEEEEAAAQQQKCIBAnVFdDKpCgIIIIAAAggUtsDChQvNySefnFEltJ6dRrA1bNiwbP9cBuq0tt6gQYPMpEmTQsubRKBOB/j666/NqaeeGjpizlYQTWF5zz33mGrVqpXbJIlAnUbajRw5Mu05u/fee82QIUMCt9NUnY899lhZgDVtZmyAAAIIIIAAAggggAACCCCAAAJFI0CgrmhOJRVBAAEEEEAAgWIQ0Eg1TeX4yiuvRK7OWWedZWbMmGF23333cvskGagLWj9NZT366KPN+vXrrWX1Buq07YoVK8ptq9FkK1euNPXr109b3y1btjjBroceeijttu4GjzzyiOnZs2fg9tkG6jRKb/jw4aZKlSppy6M6Nm/ePHC7uXPnGk2fSUIAAQQQQAABBBBAAAEEEEAAgdITIFBXeuecGiOAAAIIIIBAAQhoOsVx48aZ5557zlpaBeJ69epl2rRpE7jNsGHDnDXivEkj7z788MPAwNiaNWtM06ZNU/Lq16+fmTx5cuCIrw0bNphbb73VjB8/PrAMU6ZMMdrfNv2j1oxbunSp2WWXXSKflSVLlpjbb7/dKHhoSwqgyadRo0bWbWyBuunTpzsjG1XuoICpgouzZ882HTp0iFxm2zqEcQKVkQ/GhggggAACCCCAAAIIIIAAAgggUDACBOoK5lRRUAQQQAABBBAoRQEFwr766iuj0WQNGjQw//73v50g25577mlq1aqVNyQq59///nfzyy+/mOrVq5s6deo45d1tt91yVkbXZvPmzaZGjRpm69atzvEOOOAAU7t27bTHtQXq3FGAykD233zzjZPXtm3bzB577GEUXIwyis5bAJVVAdXVq1eXK5emD50wYULs/NJWjg0QQAABBBBAAAEEEEAAAQQQQKAgBAjUFcRpopAIIIAAAggggAACSQtECdQldczHH3/cXHzxxSnZLViwwHTq1Cmpw5APAggggAACCCCAAAIIIIAAAggUmACBugI7YRQXAQQQQAABBBBAIBmBigrUffLJJ6Zjx44pa/lpGtLly5ebXXfdNZkKkQsCCCCAAAIIIIAAAggggAACCBScAIG6gjtlFBgBBBBAAAEEEEAgCYFcBupeeOEFJwj30UcfmUcffTSwuDfeeKO55ZZbkqgKeSCAAAIIIIAAAggggAACCCCAQIEKEKgr0BNHsRFAAAEEEEAAAQSyE8hloK5///5m6tSpoQVctWqVadasWXaVYG8EEEAAAQQQQAABBBBAAAEEEChoAQJ1BX36KDwCCCCAAAIIIIBApgK5DNRdffXVZuLEidaiMZou07PGfggggAACCCCAAAIIIIAAAggUlwCBuuI6n9QGAQQQQAABBBBAIKJAZQXqNIpu6dKlpk6dOhFLymYIIIAAAggggAACCCCAAAIIIFCsAgTqivXMUi8EEEAAAQQQQACBUIFcBuq6d+9unnzyyZTjjx492gwZMsTUqlWLs4MAAggggAACCCCAAAIIIIAAAggYAnVcBAgggAACCCCAAAIlKbBjxw7z008/pdRdQbTq1atnZfL111+bTz/91GzatMn8+uuvpkGDBubQQw819erVyypfdkY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wP8DAReyE3M8xHA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41080" y="1407085"/>
            <a:ext cx="352348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Avg. Violation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 scored proportion of violation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 instance and averaged it across.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5400000">
            <a:off x="10148078" y="4242006"/>
            <a:ext cx="734028" cy="288981"/>
          </a:xfrm>
          <a:prstGeom prst="rightArrow">
            <a:avLst/>
          </a:prstGeom>
          <a:solidFill>
            <a:srgbClr val="DF3244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2172760" y="4190320"/>
            <a:ext cx="746166" cy="281000"/>
          </a:xfrm>
          <a:prstGeom prst="rightArrow">
            <a:avLst/>
          </a:prstGeom>
          <a:solidFill>
            <a:srgbClr val="B4A7D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  <p:sp>
        <p:nvSpPr>
          <p:cNvPr id="24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Comparison of losses (on 1% </a:t>
            </a:r>
            <a:r>
              <a:rPr lang="en-US" altLang="ko-KR" dirty="0" smtClean="0"/>
              <a:t>training</a:t>
            </a:r>
            <a:r>
              <a:rPr lang="en-US" dirty="0" smtClean="0"/>
              <a:t>)</a:t>
            </a:r>
            <a:endParaRPr lang="en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25482" y="4903259"/>
            <a:ext cx="5331759" cy="6724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96" y="1116564"/>
            <a:ext cx="9680575" cy="54801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9" name="AutoShape 2" descr="data:image/png;base64,iVBORw0KGgoAAAANSUhEUgAABuoAAAPqCAYAAAB1yQmQAAAgAElEQVR4XuzdC/wWY/7/8cup06q0QkWtkENSDq20Kskix0KOKYtFEla7inJqnXOKiCi1lJxDclY5nwoVRULrkENWjik2/o/3/H/z3bnnvmbmmvue+3t/D6/r8fD47a/vzDXXPGfm/n4f874/17XGb7/99puhIYAAAggggAACCCCAAAIIIIAAAggggAACCCCAAAIIIIBApQqsQVBXqd4cDAEEEEAAAQQQQAABBBBAAAEEEEAAAQQQQAABBBBAAAFPgKCOGwEBBBBAAAEEEEAAAQQQQAABBBBAAAEEEEAAAQQQQACBMggQ1JUBnUMigAACCCCAAAIIIIAAAggggAACCCCAAAIIIIAAAgggQFDHPYAAAggggAACCCCAAAIIIIAAAggggAACCCCAAAIIIIBAGQQI6sqAziERQAABBBBAAAEEEEAAAQQQQAABBBBAAAEEEEAAAQQQIKjjHkAAAQQQQAABBBBAAAEEEEAAAQQQQAABBBBAAAEEEECgDAIEdWVA55AIIIAAAggggAACCCCAAAIIIIAAAggggAACCCCAAAIIENRxDyCAAAIIIIAAAggggAACCCCAAAIIIIAAAggggAACCCBQBgGCujKgc0gEEEAAAQQQQAABBBBAAAEEEEAAAQQQQAABBBBAAAEECOq4BxBAAAEEEEAAAQQQQAABBBBAAAEEEEAAAQQQQAABBBAogwBBXRnQOSQCCCCAAAIIIIAAAggggAACCCCAAAIIIIAAAggggAACBHXcAwgggAACCCCAAAIIIIAAAggggAACCCCAAAIIIIAAAgiUQYCgrgzoHBIBBBBAAAEEEEAAAQQQQAABBBBAAAEEEEAAAQQQQAABgjruAQQQQAABBBBAAAEEEEAAAQQQQAABBBBAAAEEEEAAAQTKIEBQVwZ0DokAAggggAACCCCAAAIIIIAAAggggAACCCCAAAIIIIAAQR33AAIIIIAAAggggAACCCCAAAIIIIAAAggggAACCCCAAAJlECCoKwM6h0QAAQQQQAABBBBAAAEEEEAAAQQQQAABBBBAAAEEEECAoI57AAEEEEAAAQQQQAABBBBAAAEEEEAAAQQQQAABBBBAAIEyCBDUlQGdQyKAAAIIIIAAAggggAACCCCAAAIIIIAAAggggAACCCBAUMc9gAACCCCAAAIIIIAAAggggAACCCCAAAIIIIAAAggggEAZBAjqyoDOIRFAAAEEEEAAAQQQQAABBBBAAAEEEEAAAQQQQAABBBAgqOMeQAABBBBAAAEEEEAAAQQQQAABBBBAAAEEEEAAAQQQQKAMAgR1ZUDnkAgggAACCCCAAAIIIIAAAggggAACCCCAAAIIIIAAAggQ1HEPIIAAAggggAACCCCAAAIIIIAAAggggAACCCCAAAIIIFAGAYK6MqBzSAQQQAABBBBAAAEEEEAAAQQQQAABBBBAAAEEEEAAAQQI6rgHEEAAAQQQQAABBBBAAAEEEEAAAQQQQAABBBBAAAEEECiDAEFdGdA5JAIIIIAAAggggAACCCCAAAIIIIAAAggggAACCCCAAAIEddwDCCCAAAIIIIAAAggggAACCCCAAAIIIIAAAggggAACCJRBgKCuDOgcEgEEEEAAAQQQQAABBBBAAAEEEEAAAQQQQAABBBBAAAGCOu4BBBBAAAEEEEAAAQQQQAABBBBAAAEEEEAAAQQQQAABBMogQFBXBnQOiQACCCCAAAIIIIAAAggggAACCCCAAAIIIIAAAggggABBHfcAAggggAACCCCAAAIIIIAAAggggAACCCCAAAIIIIAAAmUQIKgrAzqHRAABBBBAAAEEEEAAAQQQQAABBBBAAAEEEEAAAQQQQICgjnsAAQQQQAABBBBAAAEEEEAAAQQQQAABBBBAAAEEEEAAgTIIENSVAZ1DIoAAAggggAACCCCAAAIIIIAAAggggAACCCCAAAIIIEBQxz2AAAIIIIAAAggggAACCCCAAAIIIIAAAggggAACCCCAQBkECOrKgM4hEUAAAQQQQAABBBBAAAEEEEAAAQQQQAABBBBAAAEEECCo4x5AAAEEEEAAAQQQQAABBBBAAAEEEEAAAQQQQAABBBBAoAwCBHVlQOeQCCCAAAIIIIAAAggggAACCCCAAAIIIIAAAggggAACCBDUcQ8ggAACCCCAAAIIIIAAAggggAACCCCAAAIIIIAAAgggUAYBgroyoHNIBBBAAAEEEEAAAQQQQAABBBBAAAEEEEAAAQQQQAABBAjquAcQQAABBBBAAAEEEEAAAQQQQAABBBBAAAEEEEAAAQQQKIMAQV0Z0DkkAggggAACCCCAAAIIIIAAAggggAACCCCAAAIIIIAAAgR13AMIIIAAAggggAACCCCAAAIIIIAAAggggAACCCCAAAIIlEGAoK4M6BwSAQQQQAABBBBAAAEEEEAAAQQQQAABBBBAAAEEEEAAAYI67gEEEEAAAQQQQAABBBBAAAEEEEAAAQQQQAABBBBAAAEEyiBAUFcGdA6JAAIIIIAAAggggAACCCCAAAIIIIAAAggggAACCCCAAEEd9wACCCCAAAIIIIAAAggggAACCCCAAAIIIIAAAggggAACZRAgqCsDOodEAAEEEEAAAQQQQAABBBBAAAEEEEAAAQQQQAABBBBAgKCOewABBBBAAAEEEEAAAQQQQAABBBBAAAEEEEAAAQQQQACBMggQ1JUBnUMigAACCCCAAAIIIIAAAggggAACCCCAAAIIIIAAAgggQFDHPYAAAggggAACCCCAAAIIIIAAAggggAACCCCAAAIIIIBAGQQI6sqAziERQAABBBBAAAEEEKjqAp999pmpU6eOWX/99Ysa6ty5c83s2bPNN998Y3777TfTtGlTs+uuu5o2bdoU1S87ZyPw3nvvmWeeecasWrXKdOnSxXTo0CGbjukFAQQQQAABBBBAAAEEEEDASYCgzomJjRBAAAEEEEAAAQQQqPkCy5YtM7NmzTLXXnuteeGFF0yvXr3M/fffb9Zcc83UJ//666+bfv36mQULFlj3HTRokLn88stNgwYNUvfNDtkIKKDr3r17TmdPP/206dGjRzYHoBcEEEAAAQQQQAABBBBAAIFEAYK6RCI2QAABBBBAAAEEEECg5gqsWLHCvPzyy2bChAlm0qRJOSd6/fXXm1NOOSX1yd92223mmGOOSdxvs802M3PmzDHrrbde4rZskL3AaaedZkaPHp3T8QEHHGAeeOCBgsLZ7EdIjwgggAACCCCAAAIIIIBAzRcgqKv515gzRAABBBBAAAEEEEAgR+C///2v0ZSUd999txk5cmSkTiHVVU899ZTZc8898/rce++9zbfffuuFgsF25plnxo6hHJdOPm+//bZZY401zOrVq70hNGzY0GyxxRblGE7JjqkQdsyYMTn9H3bYYWbKlCkEdSVTd+u4ttyDbhpshQACCCCAAAIIIIBAzRYgqKvZ15ezQwABBBBAAAEEEECgQkDrkU2fPt2cccYZTioK89q3b++0rTb67rvvTOfOnXOmu9xnn33MTTfdZFq1auX188QTTxiFdn5TAKZQrGXLlpHH+fzzz72AT1NxKjwrdfvxxx+Nqv2+/PLLikO1bdvWzJs3z6y11lqlPnyl9W+rqCu0irLSBl1LDlRb7sFacjk5TQQQQAABBBBAAAEEYgUI6rhBEEAAAQQQQAABBBCo4QJPPvmkGTBggPnggw+cz3TDDTc077zzjmnSpInzPnfccYfp27dvxfaqzpo8ebJZe+21c/oYO3asNx6/xVXu/fLLL2b33Xf31sw79NBDvdDv97//vfOYCtlw8eLFpk2bNjm7Dh061Fx22WWFdFdl9/nss89Mz549vQBS7fjjjzdXXXWVady4cZUdc20ZWG25B2vL9eQ8EUAAAQQQQAABBBCIEyCo4/5AAAEEEEAAAQQQQKCGC/z1r38148ePT3WWXbt2NTNmzMgL2eI6CU+lqPXndtxxx7xdVNm35ZZbVvx7XBXXeeedZy688MKKbStjDTXb9J3jxo3zgqya2DQlqSoF11133Zp4etXynGrbPVgtLxKDRgABBBBAAAEEEEAgIwGCuowg6QYBBBBAAAEEEEAAgaoosHLlStOpU6eKqqnwGFUptuuuu5oDDzww50cKpW655RbnqSbDx9HUkW+99ZapX79+Hkt4isyooO7BBx80vXv3rthfVX6aArN169YlpZ44caI59thjc47x2muvmY4dO5b0uHSOgC/APci9gAACCCCAAAIIIIBA7REgqKs915ozRQABBBBAAAEEEKiFAsuWLTPt2rXLWW9NIVy/fv3Mzjvv7AVpS5YsyQu/0q5VFg7qjjjiCG/ayzXXXDNPPXw827EWLlxotC5csMVNkZnlpQ1XBiogfPPNN03z5s2zPAx9IRApwD3IzYEAAggggAACCCCAQO0RIKirPdeaM0UAAQQQQAABBBCohQJaZ26bbbYxhxxyiDd1Y+fOnc16662XI/HII4+Y/fbbL+ffnnnmGdOtWzdnMZfwze/sjTfeyJkS81//+pfp379/xbHCFXf6gdZOGzx4sPN4Ct1QgaPOWxV0fttkk03M/Pnz89zSHkNrwqnK8PvvvzfrrLOO2Xjjjb1rY6s6DPat7T/99FPz+eefmxUrVphff/3V279Vq1beWnrhNQDTjivt9qtXr/amygw2jUtrIOoc9bM11ljDNGvWzAuA69Wrl/YQRW//888/m48//tj7T/9bXr/99pvZYIMNPLMsx6QwXPf/Dz/84I1b6yr6xylkOtFS3oNFw9IBAggggAACCCCAAAIIZC5AUJc5KR0igAACCCCAAAIIIFC1BJYvX26aNGkSOagbb7zRDBw4MOfnb7/9dl5FW9xZ+YGgv42mzdTaeLYWPl5wWkmFKcccc4y5/fbbK3Y97LDDzB133JEXDmWhfNppp5nRo0en7iocLqqDxx57zOyzzz4VfTVs2NDIsXHjxuacc86xHuell14yu+yyS97xFS5pjUCtjXffffdFjk/HuPbaa03fvn1NnTp1nM8jfN6aqlRVg+ov3D755BPTsmXLnH/W2HbffXejkGrMmDHmggsuiDz2ZZddZk499VTToEED5/EVuqGCuVtvvTV2POp7xIgR3j3ftGnTgg6l66PrPXLkSPPCCy/EnvvJJ59sGjVqFLlNlvdgQSfDTggggAACCCCAAAIIIFBWAYK6svJzcAQQQAABBBBAAAEEyi9gm2ZPwVtcuBcedTjM0dp3CmjCTdVGWhPPr1jzwyw/CAqHeKpmmzdvXqqxuIomrd8X189DDz1kDjjggJxNFBCpatFvmjJT03qeddZZXrWZrdnWvnvllVe8NQO//PJL11Mxcpo5c6bZYostEvexnbeCurlz5xpbBVi4AlIH0L8ppNtrr70Sj6cN4vp36iBho1WrVpkrrrjCnHvuuam6mzp1as46iC47P/fcc6ZPnz7O10f3gUK9HXbYIa/7rO9Bl/GzDQIIIIAAAggggAACCFQtAYK6qnU9GA0CCCCAAAIIIIAAApUqYAsKNA3mAw88kGpKxXA/Cic0zaOmAAy2u+++2xx++OEV/6TQbtasWd6xNN1m9+7dc7ZXeNS+ffuSmNjW73M9kKrPOnTokLN5MPDU+noLFiyI7U5Gs2fPzqlWGz9+fGQlosvYFi1a5E3tGNds562qxSlTpljXFLz33nvNoYcemtOlrokC1DQtbt3CNP2Et/3mm2/Mbrvtlno8fj9p1mMs5vo8//zzXkgdbFnfg8U4si8CCCCAAAIIIIAAAgiUR4CgrjzuHBUBBBBAAAEEEEAAgSohoHXPFDgFq7cGDRpkrrvuOm+dsTRN0x9qSkG/qYrqiSeeMJtvvrn5+uuvveqy888/P6fLp59+2vTo0cPYpldUcKRwp1Tt/fffd6pACx9fAVu44jC8rphrUBfsJ1yRFz7uCSec4IVwX3zxhbdmn62pyk9VYuE15ILbhqcp1c+uvvpqc8YZZ1j7VEXg5Zdf7v0seF5yCN43e++9txf0Pfroo5GXLO2UqknX/r///a/Zc889vbDX1lSxqeBZ49L0qVHNJRCeNGmS6devX+RxFHZqmlOF3LYKSlt1aJb3YJIVP0cAAQQQQAABBBBAAIGqKUBQVzWvC6NCAAEEEEAAAQQQQKBSBBYuXJi3Fl2aCqPgIG1hW9xJ+IGgpi3s1q1bxXSY2ufMM8/0wqG0YWFaNK01pnXx1BRuKRgMrgmnMGrOnDmmefPmRqGQ3+rWrZtzqK+++sp06tQpJ6AJV53pnBRKbrTRRt60kQq5VKmmvhYvXmythFPQdOedd3ph1DrrrFNxzO+++84LPUeNGpV3yklhmK1CzjaVpzqWzUEHHWQefPDBiuMEz0s+EyZM8M6rXr163jbff/+9F4oNGDAgb2yF3ltR11XH0fp84XbIIYeYf/7znzn39ooVK8w999xj/vKXv+Rtf9RRRxkFcVH326uvvupd33DT+atKVPdvcN9p06Z505eGm23txqzuwbT3PtsjgAACCCCAAAIIIIBA1RAgqKsa14FRIIAAAggggAACCCBQFgFbaPPss8+arl27FjQeVTbtvvvuifsed9xxZsyYMV5INWTIEG99Mb9pesCnnnqqIvhJ7CyjDaLWbtMUnvXr1489iq1Kzd9B56eqtLg1/4JVa/5+qkjUenVNmza1HlshmhwnTpyY8/Nx48blrJUX3llrB5599tk5/2ybylMb/Pjjj2bnnXe2TuOpSrXJkyd7VWS2Nnbs2LywzqXiz/VyKjjVVKkvvPBCzi4KMPVfVOhmu0dtVZJ+pwpFO3funGegCjqFlA0aNLAOWePq0qVLzs90TePup2LuQVc3tkMAAQQQQAABBBBAAIGqJUBQV7WuB6NBAAEEEEAAAQQQQKBSBS655BIzfPjwnGO+++67Zssttyx4HKrS69OnjzXcUYXY7bffbnr16uX1rwonBR5+s63bVvBAUu5oWy9MwZKmMtTUiXFNFWn+OQW3s1VQhfuJCsOSKuPUzxtvvGF23HHHnC4VDPpTVYaPZQv34kKqJUuWmNatW+eduq6ZQjqtLRjVbPvGrYWX8nKZzz77zLRo0SJnN923CsKC1Yc2A1VzKigOttdee8107Ngxbxi2YNN1HcdrrrnGDB48OKfPqFBUGxVzD6b1Y3sEEEAAAQQQQAABBBCoGgIEdVXjOjAKBBBAAAEEEEAAAQQqXSBtaJN2gAr8/v3vf1fs1rJlS296Rz/cUaCy3Xbb5XRbTDVf2vGFt0+7dltwf1sgc+6553rTLyY1VYadcsopnpUfCGo9sxtvvDF2rTn1awt24qaXVMXWTjvtlBOiqoJx5syZ1nDrmWee8arWgm2XXXYxM2bMSKwytFWHuQafSWb6ue16uU6tqfUPNd1lsNmCOq3hqGlPg01hs9a0swWY4XG/9957eaG31vDr2bOn9RSLuQddzNgGAQQQQAABBBBAAAEEqp4AQV3VuyaMCAEEEEAAAQQQQACBShGwhTZZTk0YdxLLly/3qpc++OCDis1cQ5ZS4ahyTuuxBZumBtV6Z3EtKvBUELnBBhuUarhev5qWcYcddnB2tK0jqOkzVflnqxq0rQH30ksvGYV1Sa3UQZ0tBLv44ovNsGHDkobmBZxffPFFTkXgVlttlTddpqYVPfbYY3P6O++888yIESMSj6ENbAZx93mh96DTYNgIAQQQQAABBBBAAAEEqqQAQV2VvCwMCgEEEEAAAQQQQACB0gvYpiY888wzvWkTo9b3ymJUv/76qzn44IPNgw8+WNGdpkRUKLTWWmtlcYiC+lAF28CBA3P2jZoOMbiRLYzRFIya4jBpbbuCBhrYafHixV6VYrDFBUG2qTLjtj/ttNPM6NGjK7pXNdmcOXPyjmk7D9vablkGwVHTcqraz2WdxCR72xp4On8FsK1atUra3ft52qCu0HvQaTBshAACCCCAAAIIIIAAAlVSgKCuSl4WBoUAAggggAACCCCAQOkFFELtvPPOOQdyWVOt2JGFp4ncbLPNvPBnvfXW87r++OOPzcsvv+xVPKnVqVPHtG/f3htr0lpxxYxN008G1y3T2m0uVXGffvqp0VSVwXbEEUd4a7gVM96vv/7avP/+++bDDz/0KsC07poCVP0nE/3/zz//fN5aa3FTK6pC8NBDD80Zq6a37NatWx6dLajSeWrtvEaNGiVS2yre0lSjJR1AlYw9evQws2bNyttUgfPRRx/tTTtZr169pK6sP7cFgVqb7l//+pdTkK1rv2LFCrPnnnvmTDUaF4wWeg8WdILshAACCCCAAAIIIIAAAlVCgKCuSlwGBoEAAggggAACCCCAQOUL3HPPPUaVbMHmOq1hoaN96qmnvOAi2BT8tG3b1nz11VfmrLPOMuPHj7d2r5BI+2uKwqybrfJJAaKCuqSquPnz53tBYrAVOo2ngp1HHnnEjBo1yrzwwgsFnaYq+Tp06GDdV76qmLT5h3ewTauZpiLOdq2zDoJtFYLh89DUnvvss4/RWnzh9ebigHUdFMxl3aLujWLuwazHSH8IIIAAAggggAACCCBQeQIEdZVnzZEQQAABBBBAAAEEEKhSAkOGDDFXXHFFxZg0rZ+Cj80337wk47RVKN13333eNJi2sCtqEKq269SpU6ZjtK2Zp1BKa4YlVcXZqtTiqtpsA1f12qRJk/LWQ0t7kqoCfOedd0yTJk3ydlUFmtbgC045Grd9sRVxOp9+/frljMNlKtG05zx9+nSz//77O+2mkHjo0KFmjz32SNzetj5d4k4OG0QFdcXcgw6HZRMEEEAAAQQQQAABBBCoogIEdVX0wjAsBBBAAAEEEEAAAQRKKWBbJy7NtIZpx/bjjz9664YpqPGbPw2iKum23XZb8+WXX+Z0q+CwS5cuRqFXsJVinLZQ6uqrrzZnnHFG4qnqPC688MKc7ebOnZtXZRfVkQKa7t27m3nz5iUeK2kDVY2pks023aOugaYPXbBgQUU3CiPvv/9+s/baa+d1basoGzdunDn++OOThuH93La+nVxat27ttH+ajRYuXGhOP/108+STTzrtpgq7CRMmmI022ihy+/A0lE4dO2ykqTP79++ft2Ux96DDYdkEAQQQQAABBBBAAAEEqqgAQV0VvTAMCwEEEEAAAQQQQACBUgpEhTZTp041a621VqaHViXXoEGDctZSU6A0c+ZMb5218HSMCuimTZtmdtttN28cWqNNFVPBgOnOO+80hx9+eGbjfOihh0yvXr1y+vOr/eIOonPTmm/a1m9xVWrhvjTVpUK6YIAZ3EZh17777utN96k1/OSl6js1reHXtWvXnIAzbm08W0Wj1nLTVJha9y7cxo4dawYMGJDzz64Vcb/88osXzAan7yxFwBoes+4R3cPXXXddXvAb3lb32SuvvGK22WYb6yUOB41Z3WxRhoXeg1mNi34QQAABBBBAAAEEEECgPAIEdeVx56gIIIAAAggggAACCJRVYPHixaZNmzY5Y/Ar3LIeWHgKRAVZqqxq1qyZ+eSTT0zLli0rDqmfaWrLcNWVpnMMBipxgVQh47/11lvzKsVcQilb4KnwbMaMGdYqtfDYLrjgAjNixIi8Id9www3myCOPtE5h6W8cNtG/x62N98wzz3ihYLDFrRkXrijTtZk9e3bO9Yqy1vp2nTt3zqveK0UQHDWGjz76yDz33HNGazEGp/sMbh+3DmE4qFPQqPNff/31zerVqwu5zbx96tata9230Huw4IGwIwIIIIAAAggggAACCFQJAYK6KnEZGAQCCCCAAAIIIIAAApUrkDa0KXR0WvNuxx13zNn9pZdeMrvssov3b+HpFS+++GIzbNiwvMNpqk6tKzZr1izvZ5qyMcvQxxZKvfXWW2aDDTaIPXVblZqmhlQAZqtSC3a2bNky065du7zKL51X7969E8lta+OpEjFqvbY77rjD9O3bN6ffqPX+Vq5c6a0DGJyOU6HWm2++aVSJltSKXd8uqf+0P5f1JZdcYkaNGpW362233Za3lp42Cgd1W265pXf+9evXT3t4p+0LvQedOmcjBBBAAAEEEEAAAQQQqLICBHVV9tIwMAQQQAABBBBAAAEESicwceJEc+yxx+YcwKWCLM2ItPacwp4PPvigYrdwBZeCk+A6cHPmzMkL9vydg1NkKqh74IEHzJprrplmSNZtFUp169YtZ/rJuEqrYCcvvvii0TSewRZX1RbczjbVoaaiHDlypNM5XXbZZebss8/O2VZBUocOHaz7p1kzzhYipjHXOnl77rlnzjjiqvecTjiDjRTWDR8+3Ol6hb3STGmadqjF3INpj8X2CCCAAAIIIIAAAgggULUECOqq1vVgNAgggAACCCCAAAIIVIqALbR5++23naY1dBmgKuAOPPBAM3369IrNjzvuOK/SLBiuBauI4oKQ8JpnaUKjpPFqmsYddtghJ1A87LDDzJQpUxKDQFuV2rPPPuutHZfUbNNeamrFnXbaKWlXo7Xx5KnA1W9xflrXTtNehteM05putgo527SaV111lRk8eHDi2LRBKYPgu+66y6tsa9CggTcWrd2n+8gltF2+fLnZeuutc6oYo661bY06VVluu+22TgZpNirmHkxzHLZFAAEEEEAAAQQQQACBqidAUFf1rgkjQgABBBBAAAEEEECgpAIKvVQFpgo6v2n9rajQppDBhKu9oqZNDIYh2kZr16277rp5hwyvBZfl1Jdp13oLDs4W5ixatChv/T+boW2qQ3/tviTz+fPnm/bt2+dsFjc1oy0IijO0Taup4FJrA7q0NNV7Lv3529jWBFRAqak2GzVqlNiVqjzD05lGBXU2g6uvvjqnAjTpgD/99JNZtWqVFybGtWLuwaQx8HMEEEAAAQQQQAABBBCo2gIEdVX7+jA6BBBAAAEEEEAAAQQyF1BVUceOHXMqyLIMvsLrzskFOXgAACAASURBVOkEosKrYKCjEGjy5MnWyqhwkHHeeeeZESNGZGJjW09t3LhxRmvNxTVVqWl6R3/dPG2bZnrEcFCn/Z9++mnTo0eP2OMuXrzYC1q//PLLnO3iqgBt53jppZcaTSdqa7ZpNV2nRg1XP6p/BcGq2HQJ0+JOXpWEJ5xwghk/fnzOZq6ViLYpOUePHm0GDRqUd1jb+oO6vq5hqsLRfffd1wsRdY9ss802kadW6D2YyQNAJwgggAACCCCAAAIIIFBWAYK6svJzcAQQQAABBBBAAAEEKl/AFgpkFXzZ+p42bZrZf//9rScaDKsUPinQWHvttfO2vfHGG83AgQMr/v22224z/fr1ywTPNmaX/hXEdO7c2atE9FuawNM29aUMZs6cadZZZx3ruc2YMcPsscce1p/FrY1nC0+jzjFqWk1N+xiuRrMNpFiXpIsavhe0fVw1pt+frnOXLl3yAs5HH33U9OzZM++wcjj00EPNfffdl/MzXaMnn3zS1K9fP3KoCxcu9O754PqMjz/+uNlrr72s+xR6DyZZ8XMEEEAAAQQQQAABBBCo+gIEdVX/GjFCBBBAAAEEEEAAAQQyFXjooYdMr169cvr817/+Zfr371/0ccIVS0kBoKriFFj5zRaafPLJJ2a33XbLCT3effddo6kes2i2aQd32WUXo6kPN954Y6PgSeuhhQNEW7gyZMgQc/nllzsNy1bdpR3/+Mc/mgkTJpi2bduaNdZYw3z77bdeNdqVV15ppk6dGtl3XFA3duxYM2DAgJx9oyrkVq5c6a2TFwwg46bVDA/I5jJ06FCjKr0smioK27Rpk9eVqt0UCstPbn77+uuvvWt50kkn5e2jgE8BZFTo9uKLL3rVi+GmY9x8882mQ4cOOcdaunSpUQB69tln5+2jSkBdh+DY/I0KvQez8KQPBBBAAAEEEEAAAQQQKK8AQV15/Tk6AggggAACCCCAAAKVLnDdddeZ008/Pee4rtMaugxWQY0qlBRyqQLMViHn9xMOQho2bGgefPBBs/vuu5vVq1ebZ555Jq+CTNMU6hxsgYfL+MLbfPrpp97UjHHtlltuMX/9619zNrEFbbbtovq1rbdWyPj9faIqw/TzNOvhKRht2bJlzlDipiUNj7lYFxcDTds5bNgw66a6h4499ljz888/mzfffNO8/PLLkV0+++yzpmvXrpE/V1WdnhVNj2lrOpamHNX/1XGijpVUhVfoPehixTYIIIAAAggggAACCCBQtQUI6qr29WF0CCCAAAIIIIAAAghkKmBb40uVSAo0mjdvntmxfvrpJy9oW3fddWP7/PXXX023bt3MCy+84HTsNGuEOXVojJHJQQcd5AWEUc1WrXbrrbfmrWOnoKZTp06uhzZRVXXOHQQ2jAoJVSGnMc2bN69i67hKsjfeeMPsuOOOOUOIWsfNNs6JEyd6QVmwpXVJOn+tD9inT5/Ya5bUx/333+9d96RW7LFUnampMuOehULvwaSx83MEEEAAAQQQQAABBBCo+gIEdVX/GjFCBBBAAAEEEEAAAQQyE4gKbRTUqSqoHM02taVtHArptIbdNttsk/kw58+fb9q3bx/Zr9YpO/jggyt+bgs85acpKsPVaEmDffjhh43WtnNtTz/9tFmxYkXePlFTXy5btsy0a9cuZ202VYFNmTLFrLnmmnmHveOOO0zfvn1z/j2uWi/cQbh6Ty5z5841rVu3dj1Fp+10DcaMGWNUYZmm+VNk7rzzzs67Kaw766yzzFVXXeW8jzbUdJ9///vfY6tK/Q7T3oOpBsLGCCCAAAIIIIAAAgggUGUFCOqq7KVhYAgggAACCCCAAAIIZC9gC+rSTGuY/Yj+f49aB27w4MFm/Pjx1kNo7Tetc/b73/++VEMwCkp69+6dsxaef7Dw1KAKiY455hhz++23V4xHVWqFBp4KK0eOHBk5xaIOcs0113jHbNKkibGtaRY1JeiSJUvyQrK069kpaIsLMn0EuWgcCtD8pmlFFWA2atSoJNfu448/NjfccEPi2oD77LOPt07dXnvtFbkmXdIA5aDroDUdo5qCyYsuusgceuihqatU09yDSWPl5wgggAACCCCAAAIIIFA9BAjqqsd1YpQIIIAAAggggAACCNQKAYUuCisUKKoplNpuu+1M06ZNK+X8ta6ZwpgffvjB1KlTxwuXVIG10UYbVcrxly9fbhYuXOgdf5111vGOqaBL1Whxa/1VyuCq+EFUZfjhhx8aVRDqOqo1aNDArL/++qZFixamcePGmZ2B1hfUvfr55597U6f6x9K10rGKWT+x3PdgZkh0h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AAAggggAACCCCAAAIIIIAAAk4CBHVOTGyEAAIIIIAAAggggAACCCCAAAIIIIAAAggggAACCCCAQLYCBHXZetIbAggggAACCCCAAAIIIICAMebHH380q1evNg0bNjRrrLEGJggggAACCCCAAAIIIIAAAhYBgjpuCwQQQAABBBDIVGDRokXmxRdfNL/73e8y6/enn34ye+65p2nevLn54IMPzLPPPlvR/y+//GIaNGhgDjzwQLPmmmsWfcwvv/zSPPbYY6Z+/foVfekYBx10UM6/xR3ot99+M9OnTzffffedWWeddYz233DDDc0ee+xR1Mvqb775xkybNs3Uq1fPO/zPP/9smjVrZnr06FFUv8WileKay6xPnz6mTp06BQ1PAcGbb75pnn/+edO5c2fTrVu3gvphp+IEPvnkEzNjxoyKZ0fPcs+ePb3ngVZaAdfnUs+amj5H9RnbqlUr73OlmGBt5cqV5pZbbjEff/yx17c+mwcMGGA23XTT0p40vSOAAAIIIIAAAggggAAC1VCAoK4aXjSGjAACCCCAQFUWeOqpp8wTTzyR+RCPO+44s/XWWxu9fB43blxe/6effrrZeOONiz7uQw895IU7wbb22mubCy64wDk0+uyzz8w111yT04deVA8bNsw0atSo4DH++9//NjfccEPO/uuuu64555xzMgkpCx1YKa55IV6q3HnvvffMCy+8YN59992K09l1111Nr169Cj099itQQIH1hAkTzDvvvJPTw5/+9CfTu3fvAntlN1eBYp5LhXQ77rij9+WCpk2buh6yYrtnnnnG+7JCsG200UbmjDPOKOtnVeoTYQcEEEAAAQQQQAABBBBAoBIECOoqAZlDIIAAAgggUJsEbC9oszh/P6hTGHPRRRd5U6oF22677Wb222+/og713//+11x44YVGVT/BljboUdXbc889lzeW/fffv6jKLlWnjB49Oqff3//+92bIkCFlffldimuuoG748OHelHlJ7YsvvjCvvPKKV8n566+/5m2e9volHY+fuwmoovSyyy4zeq6CLW3w7XY0tgoLZPVcbrXVVubggw82TZo0cUbWlx30pYdgqwqfVc4nwIYIIOAs4Ffl+jvo9/daa63lvH9N3BCTmnhVOScEEEAAAQRKK0BQV1pfekcAAQQQQKDWCWT1cjgMd8wxx5htt93W+2dNTanp9IJNU22qsqyYl0NLliwxY8aMyelXlSWq1mvRooXTtdR0lAr7Vq1albd9sS+qa1tQF1eB6E9tqfvg+++/j702BHVOt27mG9nCGv8gwec58wPToSeQ9Wfx0Ucfbdq3b++ka6vmK/bzz+nAbIQAApUqYPubp7ZXTWNSqbcgB0MAAQQQQKDGCBDU1ZhLyYkggAACCCBQNQRsL4dVQaN1qcKVNa4j1n6ahs2fgk3ryF155ZV5uw8cOLCoNZDuu+8+rzIr2NK+XF64cKE33V9UGzRokLcGVCGtOgV1xV5zBaRdunTx1vjzm6ZSfP/9970AIji1ZZIlQV2SUPY/17UaOXKk+c9//mPtfLPNNjMnnXRSUeugZT/qmtVjms9iVREvXbrUe75sVam+jGtY99VXX5mrr7465zNf63xqvUgaAgjUHAFbKFXbf+diUnPub84EAQQQQACByhQgqKtMbY6FAAIIIIBALRCwvRzOYlrKIJ1CAE0B+cknn+SIdurUyRxyyCEFKUdVwmltM710cmka16233poTItWrV8+sXLmyYvedd97Z9OnTx6W7vG2qU1CX9TUXhsIEVSumDXxr+0vDgm62InfSs3nddddV9KLgVc+H3zQ12tChQ1NNp1jkkGrd7oV8FmtqYX3OPP74415oF266joMHDzZaby6paeo39aXndcMNNzTrrbde0i78HAEEqpkAoVT+BcOkmt3EDBcBBBBAAIEqIkBQV0UuBMNAAAEEEECgpgjYXg6XIihR5Zsq4IJN1VcjRowwquZK2xYtWmTGjRuXs5vChLPOOsv5BfM333zjrckVrkipW7duxVSYGtt5551nFOClbdUpqCvFNY+bVlSW7dq1M5oCNVwVWYqxpL12tW37+++/37z88sveaYdDOt9CVbY9evSobTSVdr7Ffha//vrr5s4778wb77rrruutH1nMNMOVhsCBEECgpAKEUvm8mJT0lqNzBBBAAAEEaqwAQV2NvbScGAIIIIAAAuURKPblsOuotUbZxRdfnFdddcIJJ5g2bdq4dlOx3eTJk83cuXNz9tt8883NiSee6Dw9X/jcFVBoir9wZcpRRx1ltt9++9RjJKjLX/9PlTrdu3c3bdu2NQ0aNDCfffaZueaaa3JsCepS32pF7WB7SbnBBhuYFStWGD23fiPwKYo5cecsPottX2DQgf/85z+bvfbaK3EMbIAAAjVbgFAq//piUrPvec4OAQQQQACBUgkQ1JVKln4RQAABBBDIUODX1b+ZDxd9bVav/t/UcVl036JlQ7Nu47pZdFXRRxYvh10GpGn0tBbcO++8k7O51rI74ogjXLqo2EZTKl5yySUVVW/+D4455hiz7bbbOvWlKjoFh99//33F9goi/v73v3tVdqtWrar495YtWxqtVacgL00jqPvZXHDBBV7FpMK3jh07mvXXXz+H0GZUnYK6lYsWGf2XZVurUSPTsFu3LLuM7Wv+/Pnm9ttvz9mmf//+RhWnDz30UM6/n3zyyaZ169aVNrZCDqRne9myZea7776rmL6zYcOG3r1Xp06dQrqslH2y+iyePXu2ufvuu3PGrGrjYcOGmUaNGpX0XJYvX270n6YP1nOvaTRVNavgV8F8Fk1TdGotRX126/eKjqFj6fpqjdK0n9NRY1JIreP4UyHrGOq/cePGmR0jfGytFSg/nZcqu5s1a+b9X5fm2/tTDWs/TV+q8WbVwiaq0mzSpIn3X1bu/lj1RQF5BKei1vnoXko6lgx07fzPAP0+l4emgM3KQ9POanzBzxnd47pHsrrXg9dNx9HxdG76T/eILPTllzStKoVShd7vujd0v/tfJJGHrq/WRS7k+pbKRPeu7sPgF150D+t5Ca7nm+b6sS0CCCCAAAIIVB0Bgrqqcy0YCQIIIIAAApECzz/xofn26/+tc5Yl1a57bWrW+339zLrM6uWwy4Bs1R56+akwJ80LdFuwkLaff//73+aGG27IGbYqvfbdd19v+jhNI+c3veQ+88wz80KmpHOu7UGdfBT2xL3Yrs5B3Y+vvmq+Gj8+6TYo6OcNdtrJbHDiiQXtm2Ynvey96aabzIcfflixm16+n3/++d7Lxcsvvzynux122MEceeSRsYfQfgq7gy/TdQ+cccYZRs+SS9N9M3LkyJxpcTfddFNz7LHHRr6kV3Dz5JNPVkzhaTuOqm732Wcf06pVK2/NTK3L509rq5e9CrMU2JejZfVZrGsqO70gDrb99tvPaC1KW1Nl67XXXlvxOawX13vvvbfZfffdEykUnL344oveOnlx61HqCw977rmn2XrrrRP7DG+gUOStt94ys2bNMp9++mnk/rq/VD3YpUuXgqYrlt28efO8c1GIYGu6XzQFrL5QoN87+gKKnh/d73LbY489vPMMty+//NKMGjWq4p7Wtt26dfN+5+j3zdSpU/O+fJK0Rqrsn332WfP0009H2mu8Ok4xJqpef+KJJyJNdO760o3sw1/GCDvI+K677jJvv/12xbOsgMX/Mswbb7zhnY/CdlvTsWQvZ4XAwSZjXTv9jRDVFGxpLdtCKvn932kzZsyI/ZxRgKZ7RCZJoWL4vlCoqJkGtthiC6P7/oUXXjAzZ87MCXuC56bg56CDDjLbbLNN3inbrLVRMPz0dwpO7x0cQ+qH9f92yPp+15g1TbamaA5/toU99NkVZV8ZJvr78rHHHrOuG+qPVb+L9DmhWRxoCCCAAAIIIFA9BQjqqud1Y9QIIIAAArVI4JMPvzVzX1lasjPepHVj06FTi8z6z+rlsMuA9GJSVWyqiAu24447zvnlbVRlXqdOncwhhxziMgxvG70onDNnTsX2epk2ePBg7xv3H3zwgRdeBFshU8cR1CVfjuoc1H1+6aVm1ZIlySdZ4BbNhw0zdf7whwL3dttNVQkK44LrNGrtQFXU6VkbPXq0F2j5TSHeueeeG1sxYguKgs+Xy8ief/75vGo+hUwKm2xN4cqkSZNcuva2UV+azlbhlN8qq+osapBZfhYr7JgyZUrOofTZFhWWFvocyv2OO+7IW+cz7kIoKDn++OO9qhKXppfeWo80WOWctJ+u5eGHH24ULLs2hV5jx441H330kdMuehb+8Y9/mEceeSQnGIqqCI76coiePYVtthZXXfzaa695676G11iNGrxMFHRvtdVWTuenjXRf3HzzzansFYTHBby2LwcoxFVFvL48o88kl6bzUbi3ySabeJ9Vug56hlybPueOPvpo5y8P6BgPPvigF0q7NlXWnX766bH3uu2+0HTbLVq08D5/Xe972/nYrF3HnubvMlufWd7vL730khdkp2myP+mkk0zz5s1zdiulib4sos/D8PTpcePW8/iXv/yFNUTTXFy2RQABBBBAoIoIENRVkQvBMBBAAAEEEIgSIKiLvzemTZtmnnvuuZyN/GDA5a6KWutOL+xUJePSbFNnBl9i61vsF110Uc432PXN/XPOOSfVyxSCuuSrUWhAkNxz6bf47OKLzc+OL/ULGU3z4cNNHcd7upD+tc9TTz3lVcoEW/AFrW0aRQXiCsbjmp5xPevBpioHVcEkNVtAqKBPL7z18jrcbGNMOobt53rxP3z4cKNpMsvRsgzqbFO56fyGDh1qDQ0KeQ5V3aZwpJCm63nqqad6IUtcswWOaY63//77e9VkSU0hnapAg1MhJ+0T9fOocM1mnHQMW196Pu6//36vuqiQ1rdvX9OhQ4fEXYux1+fDwQcfbK0m0/gV/qUJM6IGq4pG/V7WFL3BKvjEk/u/DRSS6PMuqepNfxNceeWVsZVcUcfUc6cvAUVNUVnIfRF1LP0t1a9fv4rzKWUolWRcyHmF73eNX2H0q6++mnS4yJ+fcsop5g+BL7yUykQVuFdffXVsVXHUIPX359/+9rdUf18WDMKOCCCAAAIIIJCZAEFdZpR0hAACCCCAQGkECOriXTXF2jXXXJOzkf+yzWVdF9vLQ01VpxfsqnBwabY+NBWWXhL5TdMWaXqrYNN0VGmmyyKoS74ahQQEyb1WzhbVPahTJc6FF16YE0hr3ZwRI0ZUTM9nC8bjKrN8eU1dqeAjWO2jtZuGDBmSWMGitZi0BqXLvraqjeDV15psmhpOL1G1rlFcq0lBXVTlcVSVTNrnUCGLqs9sTY4KQDSdsaoxo6apS5qu2DZVsn88HUPrkaoqT/eLKvtslWUulZwuL+5V8aUw7/PPP0/8cMkyqLNNfRkXkGqKWd3v9evXN/KLqrZTSKpzimpxz5XsNV2f3OQRXH8r2F/UVKuuQZ2unR9uffHFF4nu4Q3koOdf4Wtcld6AAQNipx9MGq/CZpnoszMqfNS9ft5551mnY3UNtOShY/3www+x56MvNGy88cYeh8au9Uc1bWzalvbvnXD/rucV3C98vz/66KPetJ+2pntdf4/p70bdh7rfbS38O60UJlHrJms8um56XjQtsL5Aob+BbU3bqAIwKTROex3ZHgEEEEAAAQRKJ0BQVzpbekYAAQQQQCATAYK6eMao9ZM07ZVevMa1qBdmPXv29NaDcWm2ah3blHdaX0XfoA+2NJV/2o+gLvmKpA0IknusvC2qe1Bnm+L1T3/6k+ndu3cFop6XiRMnmoULF1b8W6Hhh8t+OoitQs720l8hhKbStVVB6QW/prVr1qxZxbgVKGh9I61hZWs1KajT+dkq9KLCkzTPYdRnuL4ooakV9fI8+LJZIamm4dQxwi1qDTa91FaIHJ4mWddIFWH6LA4ew1/L6+GHH847RtILcNuap34nBxxwgNEz4X8JRPecpsa89957jX5H2FqhQZ3OTVNGtm7d2gvKv/32W6+CVMG432xfdNHPFEpputpghaKukyqRVJEUbnGhedQU1f50opoyNmiv9fluvfXWvCkao56npOBru+2289aR1Lp1fvPXQZw+fXriB/xOO+3k7a+Qzm8Kc/Xca7rQcEuqqtNnhioYw01rLaq6WIGR37SOmr7kY5ses9D7QmuZ6TNZn2m+uz7LdK8Hp+/2x6C12Y444ohIJ1uoFDfFaiJ4xAZJQV3S/W77G0yHUjive90PI/3Dy0RTk7755pt5I4pbn1MbF2MS9aUI9asp0/W3qZ5nv8V9HhY73Wih14r9EEAAAQQQQKAwAYK6wtzYCwEEEEAAgUoTqAlBnf/yVC8/NJakXwAAIABJREFU0zaXqjbb+lNJL8s0DlulTdx0braxq7pDa3IFm+1Frl6+KKhbtmxZxaY6t2HDhjlPjVedgrq49b/S3gNptk8TEKTptzK2re5B3eTJk83cuXNzqGyVNrbKJpf7xVa5mhSq26qbop5xhYcTJkzIu9Ral0wvqqMqE/QCeNSoUXlTlNW0oM4WxKYJC6K2tX2GJn026rreeeedRvdEsEVVQ9vCWr3sPvvss2M/f22hm66r1lXU9MXhFhU6Btc/s32WaD9N7arfZeGWxtjfV4Fgly5dYqtpbL+TtL+CHFU/acy2pnBPazGGq+tOPvlkLxQMN9v01LLXtKnBUCq4nwIqVcqHK9dsa7vGBXVaV1BBW1RTheZ1110X+XOF8+3bt4/8uW2ts7jnXn9zqDJYwXGwJa1Zq0DwnnvuydknauaAuECrT58+Rn+PRTXb1MWqIDv//PO9ilZbs02LW9lBXdL9rntEa72Ffz8piNY051H3us5XwXR4WtikKvBiTGy/H/W7R+twbrnlltZrEPV5qCpXnR9VdZXxFxzHQAABBBBAoHgBgrriDekBAQQQQACBkgrUhKCuGKATTzzRbLHFFrFd2AI3vejVWjO2l6l+Z3r5Eq4OSPtiwzalZdSaPbZAMTxFZtyJVqegTi/A9JJUlQtpml4GRq2949IPQV20UinXqLNNaakqmzPPPDNvClnbS8zwdGK2s7BVKSRNf2l7MW57xqNe9idVT/njtE3tV9OCujTPVpptbXbhSsyogEAVkMEqOVs1s/a1BRBHHXWUUTVXXNN9MWbMGKMx+i1ufcOokGTgwIFm0003TTzWTTfdZFRRFmxpg7qk8Nrv2xZMuzyH2t8WfCrQPvLII3PGbvvdHOcX3NlWAWVb2zXq2U2qBPOPpfXo0gSkwTHapvuNe+5txwqvAxd1k2jKSQXHwaYvEOg8gy3qHkwKA9VH1FqU+kJRsKIweLxiQimX3+n+NlHn5XK/22Y+0H141llnWdfYDI7L9ntH96FC/qzDy6igXxWQ+kyMawp/9XkYnDpW96J+B6+//vppqNkWAQQQQAABBMokQFBXJngOiwACCCCAgKtAbQ/qXKbuiXpRZ3uJ5bvbXtzoZy4vb/0+bNOpxa0dk2atLNv9UZ2COtf7O7ydKmIUsMZ9wz2u7zQBQaFjLNV+1bmizvbiPu4FqqZ+0xRwwebyrIer9pKmv7RV4dk+F2yBnmug4J9DuPKCoG50zvVNEzh16tTJmwYwrtlCtChzValoCjv/xboqtjSFnMuXAp577jmv2s3lXrVVj6m6W9UwLs22FmMat6hwPHzsqOn1XH//2X732SqvbNM8ugZotjHqmTzttNNypim0/f5PUxlvq6pL8+w++eSTRv8Fm663rnuw2czSjNM2Talt5oCovxNsX5qw3Rc333xzztp4SV96KmdQ53q/6zz1HGttwuC0kZrCUvdt0udM2CTqCwF+P4Wa2K5xmjWTbc9bmi+DuXxGsQ0CCCCAAAIIlE6AoK50tvSMAAIIIIBAJgIEdccZrd2S1GxTlMVVw2hKLU1ZGZy+K2oqqahjv/fee+aWW27J+bGtqsDfwPZC0fbiMep4tSGoS5pSKuk+IKiLFipVRZ3ua02Ft3Tp0oqDJ32T33adXKarff/9983YsWNzTjIqELS96NdLZ01b2KBBg5w+bNM6JlXrhaXDa7iledmfdF8X8nPbmnLFTEmX5tlKs62tok7rRg0ZMiSvGjPsYKvYTXrxntbS5mgLlaO+/OESQPtjSvOC32bsMoWsjlVoVWvQLlwdFg6don7fDR48OGedvLjrYav6C1esRwV1w4cPd5pW2haOpPk95Hp/2K6X/rbR/eHSbNVWthCnmPtC45g1a5Z55JFHcoY0YMAAo7+nbC3NPetynmn+/nG934s5biH3V6EmtntJX1jQFxdcmu0LJ1Hrdrr0xzYIIIAAAgggULkCBHWV683REEAAAQQQSC1AUOcW1KWdssk2DWVcyBa+cHp5M2nSpLypqOJeaKkPW6DoMs2b9q0NQV3acCR8XdIEBKkfxhLvUF0r6mxT1CVNIauAXNN0ff/99xWqetGvqcjWW2+9SGlbVUrUPaMpwLQe1KpVqyr60zRz/fv3z+vf9oLUZbqxYEcEdf/TSPMcRq3bpfvg4IMP9iqTyrnGkm3aTFv4Zpsiz3UqSV8uzQv+NMbhG95WReZSxRjs58UXXzQPPPBATtdBF9u5KIDV2nSuFdO2z5bw78tCgpTgoG3jTPN7yDWos1VmRk2THfUBeOutt5p33nkn5zMzPC1lMfeFOnY9n0Lu2WJ+hRZ7XoUeO2qd07ggOM1z7I+r2MpQ9aPfq1pPMPg7L829XKgR+yGAAAIIIIBANgIEddk40gsCCCCAAAIlE6gJQZ2+NX7YYYeZ1atXp3LSSwe9rHV9SRueek4Hs30bWS9ErrzySrNs2bKc8Zx88smmdevWTmO0rcllWz8n3JntZa4q+S644ILI9U78PqpbUKdrpynm0jT5/+Uvf3G+5uG+y/UyL805Rm1bXYM623R/LlUAtsoNTUWmKom4Fj6ePh80rVvTpk1zdrOF4lHVTbaX0yeccIJp06aN86UlqPsfVdrn0DYVqt+bQh2FM23btjXNmjUzqiLKoin0Xbx4sXn77beNqqM17aR+59SrVy+ne9tnmO0+sr2cT1OZpYOmecGf1jh4UgsWLDATJ07MOU9Vm+r50xiSmn5nqRIyvGZa0CUqgN1nn32MfgcnNT3XK1as8IKjYAtXhVaXoM62Pp3WctU6iboXk5rMX331VaPwMvhshAOjYu4L9Vubgjr9HafgU58Bn376qdFMC2pJnwFJ1dJpnmP/Wkb9XaqKOK0x5/LMqC99sSB4P6X9DEq6D/k5AggggAACCJROgKCudLb0jAACCCCAQCYCNSGoq4zpiYRtm0LNVtlj+5a+S8gWvKC2tUD+/Oc/m7322ivxut91111mzpw5Odsdc8wxZtttt43dtzoFda5VgolYKTco9iVlysNlunl1DOpsFW5R00uGsWzrcbl8+982VZ1e/u++++4Vh7BVvEYF4lFrXNrWmYq74DU9qLN9vqZZPy1u2k3b9KlR1nqJrurnjh07GgUdrl/k8PvTy/kZM2Z4a1YV2mxBne2zJ+1L8jQv+Iv5rLNVCRZqEdwv6GK7X7I4RnUM6nR/X3/99V5VfJbNFhgVc19obLUhqNNaddOnT8+pTkxzXUoR1Nm+xJVmTFHbuvxOzeI49IEAAggggAACxQsQ1BVvSA8IIIAAAgiUVKAmBHXFrIuUBjdqOj1NtaUpt/xme0npGrKpD9taMfp3hW2bbrpp7Lfj69Sp41Uh3HvvvTmnFreenr9hdQrqKuuah++PYl9Sprnfst62OgZ1tjWk9GLw1FNP9Spoo6oAFK7oZedVV11lFJwE26BBg0yrVq0ieW3PXzgQsb30jJva78477zSvv/56xTE1tvCUcknXu6YHdbap+7IK6vzPVX0uvvbaa0nUFT+vX7++2Xfffc0f//hHp+kUbV+wcD5YYENbUPef//zHXHHFFTnrnqb9HKysoM4WxhTiEN4n6GL7LM7iGNU1qLv55puN1tjMshHU7Wp69erlTKrfHZp5QZWJxbRSBHW2Z7+YMfr7EtRloUgfCCCAAAIIVI4AQV3lOHMUBBBAAAEEChYgqEtHZwvh9CJHL/fUbC/5o6bOizqyraIn3Sjzt9aLn3CgGN6KoC5ZmaAu2qj58OGmTkwAlqybu4WepQkTJhRclRB1PE311adPn9jh2EIxTX+pKcLUFi1aZMaNG5fTR1QAqPPQ2k/vvvtuxfb6TNB6ecGAP8mnJgd1UWtyRlUCF/McKvCSpUI119agQQNzxhlnmMaNG0fu8tJLL5mpU6dG/rxu3bpGX5jQlL1+yKw15lT9HFzzSR3Ygjrbum9p1j1Vv9U9qAveD6UK6sKBe3WY+jKqatf1/o7azvaFgmKePR2nplbU6Rrcfvvt5q233opk1+e9viSiGRZ++eUXbzv9LggHe9UpqNNUweecc47TFxmKvR/ZHwEEEEAAAQSKEyCoK86PvRFAAAEEECi5AEFdOmK95L388stzdgpW29hCtrTTk8Wtp5RutLlb9+zZ0/To0SOyC4K6ZN1iX1ImH6F0W1S3ijqtQXXJJZfkVBBloaMpKs8777y8dYKCfWstIT3nqqL1W3B9u3CFnF5Wai0nTcsZbnqBq+logxV1ejl7+umnmxYtWjifUk0O6jTF6cUXX5xT/Sij0047zWy88cZ5Rlk8hwrL1I/Wj9MaUkuXLo29Frpvzj77bNOwYcO87WzTHWsj3Q/777+/2W677UyjRo2s/T///PNG64sFm2tFXbt27Uy/fv2cp+csZ1CnaUQ1najLemk2KF0vOfprRdruAV0jeRdzDI0zuHZkdQ7q9KUE/f3huv5Y2F2ff/oSkgJlvxX77NXUoG727Nnm7rvvzrt15b/33nubLbfcMnKd4LFjx+ZUQ1ZmUKdpnW2/t1x/MWmqYFUcp50i2LV/tkMAAQQQQACB7AQI6rKzpCcEEEAAAQRKIkBQl47VthaMXqr41TaPPfaYtz5RsB1yyCFG39J3aaWankjHjgsT9HOCuuQrVOxLyuQjlG6L6hbU2aZCzErnqKOOMttvv31kd3rOb7rpJvPhhx9WbOMH7v66ecEqqKSpbdO+nLYNrCYHdbYKxbh1PUvxHCqU0BctFJyF1/j0r4eqYU455ZS8l9Ka7u6VV17JuWwKfLRt0ktw13vD9rsh7bRzlRXU2SrPXdZJTfN829aoK8XapdUlqAuvUVfI9Lou/sU+e673uz+WNPesy/ijtinmvGzTous43bt396bOjWu23zWlCOps0zWn/fwoxpd9EUAAAQQQQKD8AgR15b8GjAABBBBAAIFYAYK69DfIG2+8YaZMmZKzo76VvNtuu5kLL7wwpypEL2k1LZBeOrs0rS+n6ZNK1U4++WTTunVra/cEdcnqxbzMS+69tFtUp6BOLy9VYaWqulK0li1bGk1VGVcFEH7O/eljv/nmG3PjjTdWDEt9DB482KtciWq20LFv376mQ4cOzqdXU4M624tqocSt+Vfq51DrGt5zzz1mwYIFOdfHdq01hd1FF11k9CLcb6rs0ue+psxMaq7BhS2w0FR6Q4YMSQwD/TGkCT2KMbYFr2nX00ty02fDZZddllM9V4rgoToEdbKaNm2a0edMsNkqM5Nck35ezH2hvl3v90Lu2aSxx/28mPOyzaTgsi6wxlPI/ZXmOfbPWce58sorzbJlyyoYkgLBYjzZFwEEEEAAAQSqngBBXdW7JowIAQQQQACBHAGCuvQ3hO2byXpJf9hhh5nRo0fndKipyfr37+90kKh1Zg4//HCjtYg09Zdr04tivRB75JFHcnaJW9OIoC5Zt5iXecm9l3aL6hTU2ZwVSvztb38zurfTNL3U1Av9YAVcsAo2qi+FNQoLg9PoqTr266+/NjNnzqzYzWVqW9v5uISFwbHV1KBu4cKF3lqE4XbqqacaGdma63Ooz0y/KtKfxlRrxG244YaJt5A+j8eMGWNUuRVs4fDD9vsgzbV1DS6iAs2BAweaTTfdNPF8tEGaF/yuxrYD26aITqrodjqBwEa6tgpI9Zz6zeW5TnucQoKU4DGKrYR0vT9sXyDacccdzRFHHJH2lGO3L+a+UMeu5+MPIs09W8yJFnNetn2Tqqz9sRZyfxVqEp6yWWPQ/aH7hIYAAggggAACNV+AoK7mX2POEAEEEECgmgsQ1BV2ASdPnmzmzp2buPMJJ5yQs95N3A6q1FGgEFwXy2U9rag+bf2pwu/cc8+1VnoQ1CVeTuv0oFlXiiSPorAtqlNQZ5tKMGmNxTgV27qPSS9S9QJ10qRJRlWuflNFVXi9p169ennrOMU1W5iTNlQIm5S7GsL2wj3ts6C13UaNGpW3plhSNYrrS3Xbdptvvrk58cQTndZUevjhh82zzz6bc2nDQZ3tpflWW21ltJ3Luk1pKqFsU0rGffkifE/afidEXTNXY9t9r99h4eryQkMBBXJR04fagodCwimNV8+TrRUSpAT7qaygzhaOpv2M8cetc466d4u5L9R/FkGdZi/QmqFZtmLOy7av1krs1q1b4hALqXSz3VMuJrYwt5AAPe55STxhNkAAAQQQQACBsgkQ1JWNngMjgAACCCDgJkBQ5+YU3uqDDz7w1rCKa+uss44ZMWKEcwXQrFmzUlXAJY08qkIvas08grokUfs6fmnDieSjlGaL6hLUZRFqhQVt93bcGmj+/rYp/IJ960X4WWedZVSlFdf0LKpq7J133snZTBW3/fr1Swx0bOtxVfegTtfkhhtuyPlignD8KUZVQRnVXF+q2+6lNNNSFhrU6bP/n//8Z+KUlJ988om57rrr8k4zaspCBZuavi7YFKicfvrppkWLFon3YHjdRe1QiqBO/dpCxTT26uOll14yDz74oNGUzX/4wx/yzm/JkiVe1WO4paky9K/BQQcdZDp37pzXV3UJ6mzr5+pkkkLv4AmrD029/emnnxpVtCrEcfksTfM7MIugrpAwNum3qutniq0f276usyloTcyHHnoop9ukz3ZbUOdiYvs81IHTfAlm5cqV5tJLLzVbb7210WwPUQF3kjc/RwABBBBAAIHKFyCoq3xzjogAAggggEAqgZoQ1Ll8kzgVisPGtmm3wrulGZe+oaxp9r7//vucbgYMGOC9aCu02da8i5qqz/ayyWVav0LH5rpfFpU7rsdK2q6Yl3lJfZf659UlqLN96z/NVII2x6jnK6niNbz+WLiiLs1L8Pfff9+MHTs2b3hdunQxBxxwQGRYpyqoq666KmfqTnWS9DJXY3/77be96Q61dpcqyVwqvFzvQ9tz6fKZpxe9CnHClWr+cfv06WN23nnn2GG4Poe2ahV1rJfMxx57bKyHXmqrwjm49pz2DYdAtpfm2q579+5m3333jTwPnYPWOgxOrepvHBXU6XyuvfZas3Tp0px+VXH2j3/8w6y//vqRx9M0yPoySLiVKqizTR2rY2vdPo3VFgIFx/biiy+aBx54oOKf9IzoWQnew1HXV8+Gnm3d83FNAbiugV/FrnDlyCOPNApa/VZdgjqNN+qLBTqvo48+OjZU0Xlq7d0333zTO/UoQ9dnL8o9i6BO947WgMwyJCrmvGz76vyT1gh89dVXzb333ptHlfTZbvvMcTV59NFHc6Zu9g+u56tr166xz4ueaX2xYPny5d52+jKF/kaN+1KF6+8TtkMAAQQQQACB0gsQ1JXemCMggAACCCBQlEBNCOr0slzrbOjlRaGtYcOGpn79+ql2f+yxx8yMGTOs+7hWOfg72ypmXKsy4gZt+wa1xjZ48GCjEC7YbC+bVAFxxhln5E335wql/RUSFNMI6orR+9++n196qVm1ZEk2nVl6aT58uKnTqlVR/UdVhURVgaY5mK1i1aXqQdUOqnqwtaOOOspsv/32TsPQuY0cOdJoirpw02eYAoLGjRtX/EiB1pw5c7yKIluLe5lrC/c22WQTM2jQoMxebtuey6jP4h9++MGr0tEXB1QFFdUU0CmoS2ppXqrbgl/1r3XqZL7xxhvnHU7r2t1666154ajtMzmqclmdKhA88MADTdOmTb1jKBD67LPPzOOPP55XXRkcxDHHHGO23XZbK0PUmn76XNfvQd2PwTBL7pr6VWa2VqqgTseyVdXp33XvqhonPFb97IsvvvACOgXbwaZ9NG2zKmGDLaqqTtvsvvvuZo899jB16tTJ2UeBg353P/fcc3kk4XClOgV1UesY6iRV9auwrlXoM1r7yPquu+4y3377bY6H/i4aPnx4zmdGmmfPdr+lDeqiqsCCFZBZTMVYzHlFhfU6f02xrIBZAbWavkCxePFioylvv/rqq8jP9qFDh0YGYMWYRO3rf14dfPDBeRXiGvPrr79upk6dmlcB/ac//cn07t076SObnyOAAAIIIIBAFRAgqKsCF4EhIIAAAgggkCTw/BMfmm+/Xpm0WUE/33WvTc16v08XgMUdyPaSp6CBhXZyfUEc3M02DZn/87SVaLa1dlyqU1zO3bXvqG+FuxwjahvXb3mnveZpptoqZvzhfYt5mZflOArp68dXXzVfjR9fyK6J+zTYaSezwYknJm6XtIFtnSVVCw0bNszopXExrdC+o6YnTDuNn8Ye1Vfwc0NVUQpz/KqFqHOOC+qiplM788wzY6uu0vhm/VmsqdsU3rhU/aV5DuPCC52vwtE2bdp4L9K/++4789Zbb1mr3LRt1HqESde1bt26eaFfnHXc55vORyHiu+++a+1C94XWyFuxYoUXzgXXPLXtUMqgTmMdPXq0d9/bmsaqNfYUvsn+vffeMwrRbC2u0jKqSsjvR4GpglmF3/pSjMJAW9NYFHaGq/ZuvvnmnOAwqeIp2HdlrVHnH1NV+fpCwKpVq6znqPt9m2228cJLBUWajtd2j+gc9SUdly/0pPl9nDaoi7uHGjVq5D23n3/+uReI7bXXXmk+wnK2TfOZYjuIQl+Fb3Gf10nPYnDfuGq8Yk2SpnTWlzr0pQvNHKGgP+rLFXpuzz777LwgvOCLwI4IIIAAAgggUFIBgrqS8tI5AggggAAC2Qj8uvo38+Gir83q1b9l0+H/9dKiZUOzbuO6mfaZ9cthf3BpXjT5+0RNQ6afR73QtWFEVb25rDvkgmurOLCtn1eKoC5tYGk7HyrqXK6y2zYrFy0y+i/LtlajRqZht26ZdPnkk08a/RdsCh300tIlwIkbRNTLzaRnNWraTJdqPNt4oiq80gLGhQWvvPKKue+++/K6jKvUSnv8rD6LdR4KYTp27Og8hLQv1VURorXdksLPuAEkBYm2e9f5hEIbJk2pqhfoCmOKOZ+k331pjaPOVWPVumcLFiwolMPsvffeXmVcXLNVzKY5oMxPPPHEvIrT6lRR55+vKmqvueaavGlb03jIYosttsjbpdj7Im1QpwHYpvAOD6yQv+GCfRR7XkmhdBp7bZu0blyxJqrqUwBdaNMXVRTSFfsFmkKPz34IIIAAAgggkF6AoC69GXsggAACCCCAQIxAVi+Hs3rJY3shrhfPqgDSt71d2uzZs83dd9+ds6mmixwyZEgm09RFracXfmlfiqAui/MgqHO5i6r/NlqrS+s0hitqsgyXNJWkpngLNpd71BYCJK1vF3dF5s2bZyZNmuR80fTSVi9GH3744Yp90gZ12j5uOjXnwfzfhsV+FmuqYa3httNOO3nnlqYV8lJdn4My17p9aZvGqQrnpLA4qaomfFxNiacA8Prrr8+panKp1lT4qDUPP/roI6fTUZ8nnXSSV40XXHevlBV1wYG99NJL3tR5aZo/nacq3VyavpQyfvz4VNWL6lfXYf/997f+vrVVZKb5HV/ZFXW+k+53TXn62muvudBVbKPnUiGdbUpYbVTIsxccQCFBXVJVrPovd1CnMchcv1/8df5c4Pv27evtp5kPgk3rsp5yyimRfwNmYaIq1ltuuSWywjRq/BrbX//619TTxbt4sA0CCCCAAAIIlE6AoK50tvSMAAIIIIBArRR4+eWXvZdPWbfu3bt7L43TNoUKChcUMvhN02wde+yxiS91tb1etujlsb4dHWxJVT5px2mr9ghPranp9vQt/CxbFhV1tmue9G3zLM8h2JfNqNgpt0o11urWr20qWVV+nn/++ZlNraXn9bLLLst5ke8ytaamzbziiisqwhRN+aW1m9IGTMFroqoXrVWm8DCq6fk59NBDvXWlVJUU/JyIC+o0xZ9ewAbXJevatasXRiSFTa73TdrPYq2R1axZM69KR1WS4Sn1XI+r7WzPoetnwtKlS721yVTZGDcVnXz1GdmtW7e8ddHixqrrqinwwp/pwX00tZzWddJ1jfoixYABA7zp5+Kafn/oPHS8qCkjdb31GaWKNP8+DvYZFXDYnsdCf0/6x9MYn3jiCaPQLq5pekaFZ506dTL16tVLc2t4nur/kUceiZzCVB3q+mp9LV1f3ZtRzfY7Wp8Z55xzjtN9YQvqkiomg2OxPWdR1W62c9D9rqlBo6ZK9ffRPan7vX379rGfEcXeF7ZpeQcOHGg23XTTxHt9+vTp5tlnn7VuV+xaacWeV3BQCoxV0Rw1xaq2VUCvvzn1hS7bsV3Cet2bWZjoywvqJ2rNPP/c2rZta3r06JG3zmGqB5SNEUAAAQQQQKBsAgR1ZaPnwAgggAACCCCAAAIIIFDVBRTy62X6t99+a1Qlpf9fQaAqWvwAIWr6vaTKXU2NqD61jpPWi6T9T0Ah3ddff+1NH/nDDz94X5pQUzCkEFGVlsWEmgpLdV0V3PlN17V58+bO1dZprpfOQy/a/XPRfaR12VT9omBJrdhqqDTjidtWYZrWFVNAoXHKWtU9Ci1kn9W9Kg+Fuqog1NqPOoaugf53sdc3K4vK6se/HxXWas1E3ef6tyZNmpimTZtWm+oorcGndQYVgCrM0nnoc1LX1L/PK8s06Ti637TGm1/Bqs8T3eMKRXUNsmpZmfjjVX8Ky/W7Q2OW7QYbbFDlfLPyox8EEEAAAQRqiwBBXW250pwnAggggAACCCCAAAIIlERAIZLWJNNLdr+5VFyUZDB0Wm0FtE7cxIkTc8ZPRXC1vZwMHAEEEEAAAQQQQAABZwGCOmcqNkQAAQQQQAABBBBAAIGaLqAKH1XPaYpc1/b+++9765EFm8vaeq79s131ElBwq+kd//jHPxpND+vStM+1117rVfkF23HHHZfqXnQ5FtsggAACCCCAAAIIIIBA1RIgqKta14PRIIAAAggggAACCCCAQJkENLWY1sjTdH9HHnmk2WGHHRJHoikaL7/8cm+KxmDbeeedTZ8+fRL3Z4OaJ6A1x2bOnOlNE3nqqac6reGoteymTJmSg6F12s4880xvajvNPOmnAAAgAElEQVQaAggggAACCCCAAAII1FwBgrqae205MwQQQAABBBBAAAEEEHAU0HpQCtx+/PHHij26d+9uevbsaRSY2JrWCho3bpy3zlawafuhQ4d660vRapeAKummTp1acdKaAvWUU07x1jSMaq+++qq59957835M2Fu77h3OFgEEEEAAAQQQQKD2ChDU1d5rz5kjgAACCCCAAAIIIIDA/wnMnj3b3H333XkeCt169+5t2rRpYxo2bGhUQaepMRWuPPfcc1a/XXfd1fTq1QvbWiawevVq889//tP89NNPeWferl0707VrV6/KTtNh/vzzz2bJkiVG1Xdffvml9b4bNmyYadSoUS1T5HQRQAABBBBAAAEEEKh9AgR1te+ac8YIIIAAAggggAACCCAQEtAaYdOmTTPPP/98UTaqohsyZIhZa621iuqHnaunwH/+8x9z1VVXedOnFtP69u1rOnToUEwX7IsAAggggAACCCCAAALVRICgrppcKIaJAAIIIIAAAggggAACpRVQWPfkk0+ap556qqADbbXVVqZ///5exRSt9goorBs1apRZtWpVagRVcOoeatu2bep92QEBBBBAAAEEEEAAAQSqpwBBXfW8bowaAQQQQAABBBBAAAEESiTw8ccfm4cffth8+OGHTkdQuKIKqO22285pezaq+QKaBnPWrFle8KvpUl2a7p+DDz7Y/O53v3PZnG0QQAABBBBAAAEEEECghggQ1NWQC8lpIIAAAggggAACCCCAQLYC3333nVm4cKGZP3++WbZsmVm+fHnFAerWrWs233xzs8suuxhV0q2xxhrZHpzeaoSAAruPPvrIvPXWW+a9994z33zzjVm5cqV3brpnNtxwQ2+Ky44dO5r11luvRpwzJ4EAAggggAACCCCAAALpBAjq0nmxNQIIIIAAAggggAACCCCAAAIIIIAAAggggAACCCCAAAKZCBDUZcJIJwgggAACCCCAAAIIIIAAAggggAACCCCAAAIIIIAAAgikEyCoS+fF1ggggAACCCCAAAIIIIAAAggggAACCCCAAAIIIIAAAghkIkBQlwkjnSCAAAIIIIAAAggggAACCCCAAAIIIIAAAggggAACCCCQToCgLp0XWyOAAAIIIIAAAggggAACCCCAAAIIIIAAAggggAACCCCQiQBBXSaMdIIAAggggAACCCCAAAIIIIAAAggggAACCCCAAAIIIIBAOgGCunRebI0AAggggAACCCCAAAIIIIAAAggggAACCCCAAAIIIIBAJgIEdZkw0gkCCCCAAAIIIIAAAggggAACCCCAAAIIIIAAAggggAAC6QQI6tJ5sTUCCCCAAAIIIIAAAggggAACCCCAAAIIIIAAAggggAACmQgQ1GXCSCcIIIAAAggggAACCCCAAAIIIIAAAggggAACCCCAAAIIpBMgqEvnxdYIIIAAAggggAACCCCAAAIIIIAAAggggAACCCCAAAIIZCJAUJcJI50ggAACCCCAAAIIIIAAAggggAACCCCAAAIIIIAAAgggkE6AoC6dF1sjgAACCCCAAAIIIIAAAggggAACCCCAAAIIIIAAAgggkIkAQV0mjHSCAAIIIIAAAggggAACCCCAAAIIIIAAAggggAACCCCAQDoBgrp0XmyNAAIIIIAAAggggAACCCCAAAIIIIAAAggggAACCCCAQCYCBHWZMNIJAggggAACCCCAAAIIIIAAAggggAACCCCAAAIIIIAAAukECOrSebE1AggggAACCCCAAAIIIIAAAggggAACCCCAAAIIIIAAApkIENRlwkgnCCCAAAIIIIAAAggggAACCCCAAAIIIIAAAggggAACCKQTIKhL58XWCCCAAAIIIIAAAggggAACCCCAAAIIIIAAAggggAACCGQiQFCXCSOdIIAAAggggAACCCCAAAIIIIAAAggggAACCCCAAAIIIJBOgKAunRdbI4AAAggggAACCCCAAAIIIIAAAggggAACCCCAAAIIIJCJAEFdJox0ggACCCCAAAIIIIAAAggggAACCCCAAAIIIIAAAggggEA6AYK6dF5sjQACCCCAAAIIIIAAAggggAACCCCAAAIIIIAAAggggEAmAgR1mTDSCQIIIIAAAggggAACCCCAAAIIIIAAAggggAACCCCAAALpBAjq0nmxNQIIIIAAAggggAACCCCAAAIIIIAAAggggAACCCCAAAKZCBDUZcJIJwgggAACCCCAAAIIIIAAAggggAACCCCAAAIIIIAAAgikEyCoS+fF1ggggAACCCCAAAIIIIAAAggggAACCCCAAAIIIIAAAghkIkBQlwkjnSCAAAIIIIAAAggggAACCCCAAAIIIIAAAggggAACCCCQToCgLp0XWyOAAAIIIIAAAggggAACCCCAAAIIIIAAAggggAACCCCQiQBBXSaMdIIAAggggAACCCCAAAIIIIAAAggggAACCCCAAAIIIIBAOgGCunRebI0AAggggAACCCCAAAIIIIAAAggggAACCCCAAAIIIIBAJgIEdZkw0gkCCCCAAAIIIIAAAggggAACCCCAAAIIIIAAAggggAAC6QQI6tJ5sTUCCCCAAAIIIIAAAggggAACCCCAAAIIIIAAAggggAACmQgQ1GXCSCcIIIAAAggggAACCCCAAAIIIIAAAggggAACCCCAAAIIpBMgqEvnxdYIIIAAAggggAACCCCAAAIIIIAAAggggAACCCCAAAIIZCJAUJcJI50ggAACCCCAAAIIIIAAAggggAACCCCAAAIIIIAAAgggkE6AoC6dF1sjgAACCCCAAAIIIIAAAggggAACCCCAAAIIIIAAAgggkIkAQV0mjHSCQNUSWL58uVm4cKH335IlS8wXX3xRMcD69eubTTbZxGy99dbef61btzZrr712yU5g6dKlZsGCBWbevHnm448/Nj/++GPFsTbYYAPTrl077782bdqYevXqlWwcdIwAAggggAACCCCAAAIIIIAAAggggIAv8N1335l3333Xe2cV9f5ss802M23btjWtWrUyv/vd74rGW7Fihfn++++L7ieqA71ba9y4ccn6p2MEECiNAEFdaVzpFYGyCDz++OPmsssuM7NmzUp1/EsvvdT079/ftGjRItV+URuvWrXKTJs2zZx//vleSOfazj77bHPCCSd44SENAQQQQAABBBBAAAEEEEAAAQQQQACBrAUUzI0dO9aMGTMmVdfHH3+8GTRokNl+++1T7Rfc+IILLjAjRowoeP+kHbt27eq9F1xzzTWTNuXnCCBQhQQI6qrQxWAoCBQqsHjxYnPIIYd43wAqpukPlJNOOqmoX+bz5883vXv3Nh988EHBQ7n66qvNaaedZtZaa62C+2BHBBBAAAEEEEAAAQQQQAABBBBAAAEEfAG9s9L7prRfcA8LHnrooeb66683G264YWpcHX/06NGp93Pd4bDDDjNTpkwp6t2e67HYDgEEshMgqMvOkp4QKIvA9OnTzf7775/Zsffbbz8zefLkgsrksxyL/rC47bbbTN26dTM7NzpCAAEEEEAAAQQQQAABBBBAAIH/x96ZgN9UrX/8/fEzZgyFUEQl081Mk0IphFxD15WE3EtcaSANchtV/wZKRXpIhswqGkhyC9eUmUpSMoQKZZ7+z3e7R/ucs/beaw9n/q7n8ShnjZ+11jl7r+9635cESCDzCEyePFk6dOgQ2MALFiwon376qdSpU0e7ztOnT0ubNm1k1qxZ2mXcZmzZsqXMnDmTQp1bcMxPAgkmQKEuwRPA5knAD4F58+ZJ06ZN/VShLHvllVcK6nYTMy4WfYFYB9EwljH0AofHCkmABEiABEiABEiABEiABEiABEiABEiABJKGwDvvvCOdO3eOSX9Wr14t1atX16r74MGDUrduXVdhYrQqNmWiUOeWGPOTQHIQoFCXHPPAXpCAawK7du2SUqVKuS6nWwBx6wYOHKiVfdOmTVK5cmWtvG4zPfroozH13e22P8xPAiRAAiRAAiRAAiRAAiRAAiRAAiRAAiSQGgQ+//xzadSoUcw6W6FCBVm3bp3ky5fPsY0DBw5IgwYNKNQ5kmIGEsg8AhTqMm/OOeI0IABT+X/9618x9WkNTIgzV758eVtip06dksaNG/v2723XyKpVq6RGjRppMHMcAgmQAAmQAAmQAAmQAAmQAAmQAAmQAAmQQDwI4JI7zpN2794d0+YQukXHYi+WF91DA2SMuphONSsngZgRoFAXM7SsmARiR+Dbb7+VSy65RLuBwYMHG2b4f/zxh4wcOVK+/PJLrbI61mzLli0zzPZ1Us2aNaVLly6SP39+Wblypbz22ms6xaRjx46GC8wcOXJo5WcmEiABEiABEiABEiABEiABEiABEiABEiCBzCWAS+49evSQ0aNHa0HAmdVdd90lJUqUkF9//VVefPFFbcs3Xas6t+d5Wh2PyHT11VfLZ599Jjlz5vRSnGVIgAQSRIBCXYLAs1kS8ENgypQpghsyTqldu3aGGFasWLGwrDNmzJBbb73Vqbg4PWjgoefuu++WESNG2NaFALsfffSRNGzYMCzfb7/9JgMGDJBRo0Y59kXHus+xEmYgARIgARIgARIgARIgARIgARIgARIgARJIewJuRDGck7Vq1UqysrI8nZ+hkI43qKlTpwrO6qxS/fr1De9ZfkQ2nMFVrFgx7eeXAySBdCNAoS7dZpTjyQgCffv2dXR7eeWVVxruKLOzs5VM5syZI82bN3fk9fXXX1ta7+3Zs0eqVq3q6EJg+fLlUqtWLWVbcJ0J0XDWrFm2fXnllVekd+/ejv1lBhIgARIgARIgARIgARIgARIgARIgARIggcwm8PLLL0u/fv0cIaxYsUJgTWeV4JXqqquucqznzTfflG7dutnmcxLqdDxbOXaEGUiABFKSAIW6lJw2djqTCUDYuuWWW2T27Nm2GBYuXCgwd7dKqOeaa65xdIMJ15a1a9dWVqMj9uk8ZGzdutUxFh5cfSI4b65cuTJ5+jl2EiABEiABEiABEiABEiABEiABEiABEiABGwInTpyQRo0aOZ55wcNT9+7dbVnCm9Sdd94pY8aMsc2nc8F84MCBMnToUMt6dOrgxJMACaQnAQp16TmvHFUaEzh48KARE27Dhg2WoyxTpoysX79eChUqZEtiwoQJ0qlTJ9s8dkLdAw88IM8995xteR3Tfzz0wPR/2rRplnXBdB9jKlu2bBrPLodGAiRAAiRAAiRAAiRAAiRAAiRAAiRAAiTgh4DOhfDzzjtPNm3aJEWLFnVsaunSpVKvXj3bfC1btpSZM2dKjhw5LPM5ecjCuZhOqBrHDjMDCZBAyhGgUJdyU8YOZzqBI0eOGA8Ha9assUSBhw1YnyEArl2C32s8JNglK7eVx48fl+uuu872dhJi3K1evVoKFCjgOG24mdS1a1fbfIsXLxb462YiARIgARIgARIgARIgARIgARIgARIgARIgARUBnfh0HTt2lPHjx9sKa6G6N2/eLJUqVbKFDaEOse6s4svpWPk5ueHkbJMACaQvAQp16Tu3HFmaEtCxqNO9FeTkGxsIrSzqdPrRvn17mThxotZDz8aNG+Xyyy+3nTUdlwRpOu0cFgmQAAmQAAmQAAmQAAmQAAmQQAAETp48KTgwD/0pXLiw71p/++03Wbt2reAwH/VmZWUZdcIzDN5zEcohb968vtvxU8GhQ4cMzzyIQ79///6zYSXy5Mlj9O+yyy6TIkWK+GnCVVlwOnbsmOASMPqQaD6uOs/MSU8AlnKVK1e27acbN5M6wh/i040cOdLyDAwX72vVqmXrIQuX7qtUqZL0fNlBEiCB4AlQqAueKWskgZgS0PGNrWtR9+KLL0r//v1t+7tkyRKleb/OQ4qbhx6dh6gnn3xSBg0aFFO+rJwESIAESIAESIAESIAESIAESCB9CEAMgkea//znP/Lpp5+GxXvXveRqReObb76Rp59+2jF2Fcq/9NJLhhcZpxAVQZPfs2ePvP7664L48U6pT58+ct9990m5cuWcsrr+fMeOHYZHHnjKgRXT7t27z9bh5uzAdcMskJEEdu7cKU888YRYCfGHDx+Wa6+9Vlq3bq3FR+cMzOly+d69e43ztS1btijbRBgbfFfpuOLU6jQzkQAJpBQBCnUpNV3sLAmcIfDYY4/JkCFDbHE4PSAcOHBArrjiCssHBFSOlxa4rixZsmRUWzoPKW4etnft2iU1atQIe1iPbNTJjQDXBwmQAAmQAAmQAAmQAAmQAAmQAAmAAA7q3377bRk4cKAlEK9C3dGjR4147Y888ogr2LCwQwyqpk2buirnNfP06dOlbdu2rovjXf6f//ynlnccp8ohjkIwWbBggWVWN2cHTu3xcxKIBYHXXntNevXq5esczumCOsLHwKIuX758AmH7+++/l+3btxsWsEj4/sB3FoT0iy66SLKzs2MxVNZJAiSQIAIU6hIEns2SgB8C+OGuVq2abRX48cZNNfzQq9JTTz0lDz30kG0dMNuH4Bdy22HOHLRQpxN7z40rTT98WZYESIAESIAESIAESIAESIAESCA1CcALzYgRI+Tuu+92HIAXoQ5hIBCvHWEivKYXXnhB7rnnHq/FHcuBweDBg+Xxxx93zGuVoXnz5jJz5kzPYgDcgLZq1crWzV+obQp1nqeJBeNAQOe8Ct2Aha1dHDunszx8H8HzFbxJwU2tU3rwwQfljjvuMFzXMpEACaQ+AQp1qT+HHEEGEsBDd5MmTWT+/Pm2ow/d1kPekNgG3/n//ve/DbcbTskuiK3TAwbqdvOwrfPgA4s6vCjkyJHDqev8nARIgARIgARIgARIgARIgARIIMMIwNKte/fu8s4772iN3K1Qh3dxCIAQAlUJ9fXu3VvQD7jWw6G7VYKl2fXXX6/VT7eZpkyZIrjoqko4J4BlEN6rc+bMacTUMruhNJfxGn7is88+czW2559/Xu699163w2R+EogLAXyfdO7c2batq6++2jijs7NymzBhgnTq1CnwPj/wwAPGOR9iPTKRAAmkLgEKdak7d+x5hhOACbyVtVwkGjyIwxc+Hr4nTZqkRc7pgVznAYNCnRZqZiIBEiABEiABEiABEiABEiABEvBJAOJYs2bNbF0sQmRr0aKFXHzxxYYbuZMnT0qpUqWUXmRU3Vm0aJFceeWVUR+hrvfee08aNWoU9hlCTgwdOlTg0SYymd3c+Rx6WHHEpKtatapSfBs9erQhOOTKletsmRMnTsjUqVPltttuU3bDyUoostDcuXPlhhtusBwSxEyE8mjQoIEUL17cEDYgMBQpUiRIDKyLBAIhsHXrVilfvrxjXTgjs9pDocLYZ+3atXOsy0sGfJ8sXbpUihUr5qU4y5AACSQBAQp1STAJ7AIJeCUAH+9wuRF0ws07BHe2uwmk84BBoS7omWF9JEACJEACJEACJEACJEACJEACkQRg6dalSxcZN26cEs4zzzwjd911lxQtWtQzPLTRpk0bmTVrVlgdOCCHgHf++edb1j158mTp0KFD1OcffvihIS4GmaxiaS1ZskTq1atn2dTatWulevXqUZ/ff//98uyzz2p1ceXKlVKrVi1l3jp16hiefSDQqcJraDXATCQQRwIQsRFP0i6+IrqD74DVq1dLgQIFbHvXt29fGT58eMxGQLEuZmhZMQnEhQCFurhgZiMkEDsCTrfVdFvGDcDff//dcI8xduxYyZs3r21RCnW6ZJmPBEiABEiABEiABEiABGJDANZAOEgM/SlcuLDvhuAqHwf2iC+FekMH6nhfuPzyy41YOE7vCr474VDBoUOHBB5GEDd77969AgEF/Tz33HMNywfECHI6MHXTR1hFIV4QmOzbt8+w/jl27Jjxd7ly5QwuZcqUcVMl8wZMwMo1HQ6uP/nkE8OCzm9CbLq6detGxY5auHChwO2dXbJymQkLv2HDhgUmXKGdO++8U8aMGRPWHd2YeCrPObqWf9gnEOFUsbXgKrRnz54MY+F3EbJ8XAlA4EccOKc0b948ady4sVM2ibVQhw507NjRuHjPkDGO08EMJJB0BCjUJd2UsEMk4J7Apk2bpHLlyu4LRpTo06eP8ZKgkyjU6VBiHhIgARIgARIgARIgARIIjgDEoTVr1sh//vMfQXyr2bNnn63cbaytyF7Bvd3TTz8ddcCv6j2sYuBav1ChQsENTqMmCGWjRo3Ssu7p1q2bEUvsL3/5i0bN6iwQAxFjTMcC4sYbbzQOdK+99lrP7bGgNwIQl2vXri1btmwJqwCC1RtvvGHrKcZNi6r3bp24VKE2VHHeEYd9xowZRqy4IJJKTMR3A8R3/O2UVGIbyqHvJUqUsC0O1v/4xz+i8nzxxRdKd6FOfeHnJJBIAvh9hZtcp4TvGfwuOQljR44ckWuuuUaWLVvmVKXvz3UuD/huhBWQAAkEToBCXeBIWSEJxJfAzp075V//+pcgWLTfhFuyb7/9trRu3dqxKgp1joiYgQRIIAMJeLFsgFUAbj/HKp1zzjm+q8bB8PHjx33XY1UBLBLs3C27bRgWIKE+o+5EW3647X+m5uf+8TbzQe8fHPKaEw6PuYe8zU2QpfDMj+f0gQMHWlbrVahDXK/nnntOHnnkEVddxrvDtGnTDLdg8UhWFlNObSP2Nrg5HaKa6/HKBHXcdNNN8uabb0rp0qWdusbPAyKgWhuw/IQ4lTt37oBaEcOCE/Wa06OPPmrEW9NJOKiH60mI7aHkdd9atadqA32GWz7d73KV1Q/EBYihVgkC3xVXXBEllr7//vtaYocOP+YhgXgRwHqH9axTwv7F3ipZsqRTVsHerFKlStQeiSyI31a4mkX7sJLHew2sVB9++GGltaqq4aAvADgOjhlIgAQCIUChLhCMrIQEEkNg48aNhpuVoNPgwYMFf+z8xlOoC5o66yMBEkhFAn4tG/DChjgeKhdBQfFwOljRaad79+4yevRonaye8riJaapqYMeOHfLll1/K4sWLDVcvu3fvPpvNb92eBsRCWgS4f7QwOWYKco3Dcqh///5hbQZ9iOw4IGYII4CLHHAZB8swp+RlriDMIua1nxv+ui71nPpv9/lbb70lsJDzmu69915DjNSJiwVRtEmTJr5/m3F4q4r35XUMLKcmgItEV155ZdQajgV/lVAHSxo8J+mkIEQ0p3ZUbbh1hRcp1EE4AE+4lbVKc+bMkebNm4d9rGtp5DQmfk4C8SRgFatR1Qe3MSb3798vsF7Hby7czOL9xZxwyeP222+XXLlyKYc8ffp0adu2rRaOr7/+OupigVZBZiIBEkgYAQp1CUPPhknAHwG4fUHshVgluL2xu7FLoS5W5FkvCZBAKhAIyrJBdZgS9PiDEOpiHU/Bq9AAt29PPPGEbYB3r3UHPQ+s708C3D/Broag1rjVBTAv4k+wI8zc2mDVBQEA1kI6ye1cWcXMCrWF+nr37i3ox+HDhw0XkFYJ38fXX3+9Tjdd5/n888+lUaNGynIQEOCCE/HHfv75Z8OSzXxZw1wInzmJfRAuGzZsGGbxZK4DwhsOSUuVKiWwIIKIGuluMZQfMetgOVW0aFHXY2YBfQJfffWV1KxZM6xA0HHfQpWrhLoBAwYI4ljpJNVzn278N536kScIMVAl1K1YscLy/AHfJe3atTMsbM2JQoHurDFfshBwc84Ga+1Bgwb56jp+RyDcLVq0yLBYxe+PU1q5cqVx0dMpublE4FQXPycBEogPAQp18eHMVkggUAJ2QZojG8ILNmIl4OUVgc8RSFv3ZX/ixIlGIFpVylShDi8o6ZSKFStmBL5XuZyzckGGgxqz9Q+sOvPly2dgiacLvyDmomzZslGxGnCAvH79etm6datxMAV3OfgbB0HYR3BXYT5wgSsK5MXtOKeEui688MKweC7gjBcCHJDCKih0ew43vvHijviTOAwKpVOnTsmPP/4ov/zyi1Nz/DwgAnBdFZoDP5YN5jUb2jfxFuqwVnXXzkUXXST4jkCKp1CH/qGf5oS9c+mll551X4U906pVKy1rB7OIoao7oGXCaiwIcP8kfv9YLU7sK/zG4BkAv2UQQiJvdqOsWfyJfAbgwg+WAFwVw0UdXDTi2aNZs2a2FxEgRiB+Dp5P8JyCZwr8XuEZAnMKC5jIBDdaFStWNP4ZB4OwRIpMqOu9996LEsfwDjJ06FB56qmnosqYxYYg1onO7+QHH3wgiAsX+RyL+H1//etfowQ7c5wtMx/z7x0EF7w7RSY8L4MJXPtFJsTfgninEgjNlx/x+bZt24JdNBlam/kZXjVneJZ343kGz9eIcxf5/BHCGzoUVwl12EMLFiww1qFq7Zv3nCrGHVzUzZw509j3fp5TzHsm0luD2T0fxgo+sGoPJfPvgVWMO/Qd70DmMWI/oN94f4p09dqjRw8jPqCOFWuoH6h7+/btWu9VGbr0U27YOoJSsgzqp59+MgQwq8se5n62b9/e8OIRpOt+NxysfqvMdbi1pHXTPvOSAAnEhgCFuthwZa0kEFMC//73vw3XlE5p3Lhxctttt0UFpobIghtvTq7W7Pxtw0y/U6dOtl1wc8Nb57Da/BLjNPZYfR6EOBSrvrmpFwdBEIxCAhvKunFBZiU4xNOFHw7qdcQxFRe8jOJAyRy7a8mSJcbBDF60nRJePOFCCcJBKOEFFUKbVYoUGnAAB9cV/fr1c3wZwCEUrIbMcSGc2nMaAz/XI2AWGfxaNiRi30S6KoIrF/PBjB0F88FlrF1fmuOX4CUZVhGhFLl3PvvsM1dWG88//7yxX5H8HIDprRjmMhPg/jkjdCdy/9itSIg7RYoUMbLYuRWkUBe/fR06aMelkC5dugie5VUJB3R33XWXraUWDttxsB6ZQvOONtq0aSOzZs0Ky4LnIwh4559/vuXAJ0+eLB06dIj63OwCzM3vTWRFeD677LLLjH+2sqZbvny5rUUBBBfEAos8cNlR1mEAACAASURBVB07dqzhVgwJz5IQBnAJC2IDyqhc+/Xp00fg3tPuQBYiD8Ruc+wxtAGBD+9c+D22mpP4rbD0aQmeZQoVKmTEz410ewmxG0IU5mvPnj3GesZ6gXANgRbPGCVKlJAGDRoYrhrNz9d4RoIVWOSzUmhvWrnZNFuUYp7RLhJiiKKt0NpRXXwyu47183xvfm577LHHouLmmUVjjA8cIO4jDmnx4sXPvheqLuTiPRzvLRgHBHsIluZ9Om/evKhYlaHvA7Sxbt064yIIvhd++OEHgw3ax6UBXLxCXEfzRUg/HNJnlafHSFJFqMOerV+/vmP8OMwKvnPmzp0bdpYS79mCoI3fF7sUtLVuvMfI9kggEwlQqMvEWeeYU5oAXgLx4up0y2fhwoVy9dVXW44VwhhiL6huTpsLWYltKhcjkY2lo1CX0ovHovOZ5oIsEgMeyvHSPGnSJNfTi+DxcHeBl3A3Ce4qIJZbuUqyqgvumv7v//7PCCrNFF8Cfi0b7HoLS1Qc/PhJODjB4QcOncwJ1hbDhw/3U7VRFgeZugKfVWM4CMLhVWSwdTcvkXgpvuGGGyzHA0FhyJAhBgccOoEL9mdIjPANghV4IsD9kxz7x2ryrMSJUH637hQ9LRIWCiMA7xedO3eOooLvS3jHgNjmN6msZlCn0zsE8li5zIyFu0GVsKH7jgGh4Oabbw5Dhfej+fPnK0U31WVIiD4QGaziBZkrV1lL4fNVq1ZJjRo1/E4ZyysI4Dm+atWqYe/GeD6/5557jIutw4YNc+RWp04dI1ZUyNLUqYDqwiq+J3Ehy+7gHFZzEMfNCQIuREVYCAaZrFwZY+0jJqVVslrDTnG4IuObggfiBkOUg1WP09kF+gM3sj179jREcyYSiCcBq4sWqj7gNwF7vUCBAvHsYlRbVpcGzBn5/JbQKWLjJOCJAIU6T9hYiAQSR0D1gB/Zm/vvv1+effZZx07ipbNatWq2+awOUFVuPyIr0n2JRjkdizq4F4A7Tj68O06tVgY/LvxUDejMoVbHbDIFEWvLXP1///tf4+acn4Q9glu6uvFHcHO9devWnpvUOQjwXDkLKgkEYdkQD7Sq29O4PY54OsmSVDeuzdYNdv20i8eAQ7aXXnrJEOjcuFhKFi7p3A/un+Bm18/+seqFyqoKvzPmQ1Ue9AQ3hzo14cAQFj6Rl3nuvPNOw41cUG62VAfydiJWZN9V7xGwupkxY0aUNw+dcavywHIHrvXMLMzuK53qVR1kRlqah+qw+q5yG3tPJSwyTpDTTHn/XLWOMcfwGqIjDplbhitVWNg5JVw+wV7Be4k5oV28q8I6zPy+Cg8guDT1yCOPRFXt5n3ZqV+Rn6ueC5EHFnz/+Mc/ojyrwLUrLhJGJryDQ5zEhSurhFiWENrMCRamOp5KzGXAH+4EeSnR7Wwzv1cCuLQC8TpyP6vqw3s/RLpkuQDoFJqAz29eVwXLkUDiCFCoSxx7tkwCngioHoIjK8KLM1y4OCW8kOKlf8yYMZZZrdxfBi3UOd3mRgeDfvl34pPOn/t14adiA6Eulq4vrQ5WvM6T1Y3RUH14yYbLyfz58xvxRB5//HHLpnT9vzu1if0IV3Fw9ffxxx9bWryaY2F4HT/L6ROIh2WDfm/UOVWxQZLtOxMxUa655pqwda37AmkXm5U3sP2untiW5/4Jhq+f/WPXA6uYw2axTnefBjNS1qLaM7jBD6tpPB8ElVTP8rBEglWyTlJd0Ap6rajEQN1nrtAYVHF8VMKZVVwucIKLRd0EsQOu/MwplmKMbr/SNZ/VJVa4qnQK86BiYhej3Zx/165dhpWkSgzEO0uvXr0My36sn5EjRyrxwwL15ZdfjtklVLj5RKzGSPe2oc7ApWu5cuWM+HIQ71QJwgQsQjEmqxT5XeCVfaj+ZBND0nXvcFxixIJFfNHZs2c74oC1LLxKYV8nS6JQlywzwX6QQHAEKNQFx5I1kUBcCDj9GOMBAu4zdF8oH3jgAXnuueds+66yYtIR1uCir3///lpcdIQ/N/VpNZqhmTLdBRmmHQeejRs3Vt7yhFiGgyrE8DMnvOzihucdd9yhXDmIoQIRwiqhzVtvvVX5sowXdRyMnXvuuWHFETcPhz2qQwAcruLFgim2BOJl2eB3FDjoQbxDc3JrBeC3D07lESMGIrM5Pfnkk4b7WKcEKxLc/o5MX3zxRVSdTnXx8/gR4P4JjrWf/WPVCxw0lypVyrGTQYsvjg1mcAYrV1axsI5WPXu7sfxSCXUQFNHXvHnzBjKLKiEZrspV8fGsGlTFuFMJZ6rvKy8XXlRuESnUBbIclJWo1ojKKhjPGpUrVzYsUvEei7jUVhZ3eJeG2OSUEFMXl/q8CIKwdoOFXaw9xeC9D+cHVmKh3Rhh3YaLA07WQ6rvAnhziIzXCBf+eK/BmOFKFqKo1YVh5MX3Eb0kOK1Cfu6VAN7t8d5vFQvWXG+yerRxOhvk85vX1cFyJJA4AhTqEseeLZOAawJ4mIDLPLsbP25/jF9//XX55z//adsXlVCnYz1lDjrtNFidmHe67tGc2srkz+mC7Mzsz5kzR+naBg/qf//7322XCG60q1wJOt3wxj6qW7duVN1Oh2L79u2Ta6+9Nupl103MlExe837HHi/LBj/9VB0uJtv6wHcP3ClNmzbt7FB1rWRVrs9Qyfvvvy8tWrTwg45lY0yA+ycYwH72j1UPrLwqYF/BAskcw9jts2Uwo87MWlTPw7GI+wa6KqFuwIABxvzrJNXhvJuYozptIL7Yv/71r7CsbuO9bd68WSpVqhRWh8qdPmKdwVWfWWSEpwi8K7kRU1TCEYU6ndn2lgdCT9euXS0LT58+/aw4ZM6E+MAQylSWZE7P9OZ6vLjRxzMaxMCg3Ng6kdu7d6+UKFHCKVvU5zt27NC6zGHn9QCV4vnv+eefN6z3ItPSpUulXr16yr653euuB8gCGUvAKs6qCkgo3iJ+3/wmXMI9efKkZTUQsFXnBaoCqmfDyHx8fvM7YyxPAvEnQKEu/szZIgl4JhCLgLFOt3DQWZVQp4pponowgMsanReDyADUKkhBxyfzPBEpXJAuyEQgeOMgxnwIiSl14+5JdVsa1qy4OWoVq07FXlfMtnKZ+c0330QdPqXw8ky6rsfTssHP4FVrS9d1k5923ZRVuS/r0aOHEW/J6ba0SljHDViI3G4OT930l3n9E+D+8c8wVIOf/WPViw8//FBuvvnmsI/hBg3eCxAfzWwJwYOe4ObSqSaVm0Zd6x6nuiM/Vwl1blxrq55N8FwDV4RBfTerXP4jPlDNmjW1h6tyaRl0P82dUYmLCxcuNGKaMQVPwCosBJ7L8e5YsmRJ20afeuopeeihh6LyfP311wJBzS69+eabgmcZL64e8b0KS+mLL744eCimGvG+c9VVVxmuK3///XfXbcEV/w033GBbzs61/6uvvmq4AbVL33//vREzPNLCEZcUENuPiQSCJIBzLLz3P/HEE47VYt9AjIc1rt+E3yJc9o2MP2uuF78Tn332mVacV6uLjOb6+Pzmd9ZYngTiT4BCXfyZs0US8EVAR1jTfRnUEdvQWdz8Ud10Ux0mRA5Ox/WaKu5KZD1uAsf7ApzGhemC7MzkqjhYxWK0Wg540G7YsGGUlZvd4ZHqIMHJXWaofSvLh8WLFxsvtkyxIRBPywavI1BZNDiJxl7b8lNO9dulc1Pa6raozgGan/6yrH8C3D/+GYZq8Lp/rHpg9TuIw9Z8+fJFxZvlQU9wc2lXk0rcNlvewOILB/vLly833Evi4tHPP/9sXIhr0KCB4SkAIqtushLTdZ7d0YZqXcI66Z577tHtgmO+yDa8rEXV76TKos6xMxoZVEz5DqMBzkcWq3djXXexVvvg/vvvl2effdayZ3bvwbj0gPeEAgUKyI8//ii44Bd5QRAVBykCqDo6b948adq0qXIMcJ8PrwSIt4XfhE8++cRwc6lK8IYA9/1WySqEhZtLVaq+gg+eJWItZvpYfiyaggSsxHnVUNxeDLHDobo0Epnfze+Fyq1zZH3J5mElBZcLu0wCcSdAoS7uyNkgCfgjYHVr0FyrbjwFVbyTyN7hARk3ecuWLRvVcZ3yOn3RcXupU48/sulfmi7IzsxxUDfAVQcDdlafkfl13f6FViZdKcV/j8bTssHr6FTWZkEflHrtW6icKqaprjXpzp07pXTp0mFd0LXE89tvlvdHgPvHH78g9o9VD1Txid977z3BvlRdRPEijgQz+syqBUJc1apVw6xKcOsfwtfgwYMFllpOqU6dOoYoULFiRaesxucqDwE6sXhgNdemTZuwNuzeGbQ6o8gUK6EOloOwWoCbsSCTSmzgb1aQhKPrUj2Pu/GSgRpVz1J2755TpkwRiL2RCRZgaFvlTQYXXzt16hRlTeP2sqAuzY0bNyrj7OGCH9yFXnrppVFVwbINZw2wuI5MdheBVUIdxoVLBaozBNUYrARTetTRnXHm0yHw2muvOVp4huoJ+kKs1cXbyH7Ds0H//v1th6N74d7td6EOQ+YhARKILQEKdbHly9pJIHACqhdqVSNObiZw+NmkSRPH4Nd2sSZ0bgWhb3gZ6NKli5IFTPZh4h8ZbDoyc7K5cQt8YmNcIV2Q/QlYFSsOblXwcq2b8HCMg5fRo0eHFXEj1MHqCcHncbClk1RCHWN06ZDzlifelg1eeqly4xqLg1IvfTOXeeyxx2TIkCFh1eAQqFmzZo5Vqw49Q2UR4wEuAXFLHbEjf/jhB6M+WJjgkLpVq1Zy0003WbqjdWycGTwT4P7xjC6qoJ/9o+qF6pKV2bpIZX1EoS64+bSrSXWRCN/psHKMdAnn1KMPPvhAGYs3stzRo0eN53A8v5gT2sWzN75DzW4s9+/fb7iiQ2yvyBSLOGyxEupisaat3JBRaHBarf4+D8LiWDV3Vt4Jdu3apYzb9vbbb0vnzp1tB4N2EP8uUgjr1q2b4c7byRW4LikrbzWw9EO4iZw5c1pWhXccWBw9/PDDYXlwJgBPCKr3FpVQ58Vq9a233hKwMCenWN66TJiPBMaPH+8Yiz5E6YsvvhBc6Ag66QqF8+fPl+uuu86yeVzKvPfeex27p+u9x7EiZiABEogbAQp1cUPNhkggGAJ2PuAjW7jjjjsEBzwXXnjh2Y+OHTtmuLbALUGd5BTAHi5BEHjeKeFhAv0xx++CSHHbbbc5inRuXAA49SNTP6cLsj9nHgcmjRs3Phvb7aeffjJi8vz97393tTySwaLOyRWNqwExcxiBRFg2uJ2CUNwRczkcwuhYXbhty2t+FUe7CyCR7UTGLw0FdIcoh8MuncPrESNGSM+ePQOLmeSVRSaV4/4JZrb97p/IXqguWEWK+xTqgpk7L7WorNRQj5f4Vyine8kNwkONGjWU36dYH4gvBfd4OIwfOXKkcmh4X3j55ZcD/55NJaFOZanqxvWflzXDMmoXrG7FUQhbt9xyi8yePfssUisxF7F1//GPf4ShdyO0qTwFoLIg406rLiW6efayEvpwaRAuMyOTSqjzEgdS9VwbiwsA3DeZR2DWrFnSunVrrYFj7Q4dOlTwPOQn4Xc1Ml4rzh10rUwhmONiMH5/QwnPhYipCQHbKbm9FOxUHz8nARKIDwEKdfHhzFZIIDACumbu5gYRcB1BpPfu3Wu4uHGTnOJUqFya2dV/4403SrFixQRWEjoHrKjLKUaAm/Fkal66IAt25lX70ElQVrmtddpfoV6jPRyCQXAwJ7cHEcFSSO/aEmHZ4Iao1W8BXBXjUDdZkurmqM6t81D/VfumUaNGsmDBAldDROwm3KQtXLiwq3LM7I0A9483bpGl/O6fyPpU1nljx46V22+//WxWCnXBzJ2XWlSW83i2MD8v4/8HDRoklStXluzsbMFz+IMPPmj5TK37m4DDQzyj4xKd24R1BQu7yANJt/Wo8qeKUKc6BE5GC/cg5iSZ6vDi4cKq/zprTfX9iPrcxs196aWXomI5Bmk5prpMaCWyWfFQWV/jghSepSL3uuo334tF3ebNm89epAz1i0JdMu241OyLTriWoEdmZ7VtFVfTqg/4bcZvPi7VTJo0SburQX6naDfKjCRAAr4JUKjzjZAVkED8CejEdAuiV3jAhrBn5x4D7agOfoJoH3W4jeMVVLvpVA9dkAU/m15ibsHNzc033xzWGbibgmsLHLbZJdWLq5MwGPyoM6vGRFk26FKGq8fq1auHZU+2WJ4qV1Ju3I1FHoh5tSoJQcJtcgSFL1KkiC5m5vNIgPvHIzhTMb/7J7IHqmdHuHWC6G3+DaJQ53/uvNYAV/Fdu3a1LD59+nTDpW/kIfmhQ4cMoQzeKyKT1cG6qpH//ve/gvhVbtIll1xixLJ2eo5xU6c5r4544lR3rNc0XDBXq1YtqhtuLqU4jYGfWxNQWbghHly9evVcYdNZayqrZNX3qFPDKgu0oKwvVZf7vMTBU+0bKwud3377TWrXrh0Wf8/LM6mKC4U6p9XEz50I6IaOcarHzed27zt2Vuxu2rDLi99m/DYFHYc1qP6xHhIgAWsCFOq4OkggRQnAFB5m77FKbm6B4jCpQYMGnm7hOvU/8qa3U35+Hk2ALsiCXxUqcdrJxZRVTEccrN1zzz2WncT+QjzJyPgxDA4d/Lyaa0ykZYPTyKwsLJMtDsGUKVMEFz7M6emnn5aBAwc6DdH4XHVIBHEyMqYpXE6FDq/xQoq9iANvVXLjnkqrk8ykJMD9439h+N0/5h5gL11zzTVRvyMqa6tYixr+yaRvDSoLYowWh+N4BihZsqTt4K3eDXSsfd58803DxZaXCxE4kITFwsUXXxz45OiIJ06NxnJNwxKxVq1aURaNupcdnfrOz50JqH5vvFiS6Ky1oGKxqSzQvAhbKjpY71iTZutYN5ekQnW6qccqL3gVKlTIeRL/l4NCnTYqZnRBQPUd4aK4p6xOe27p0qWuLxO46UiQrnTdtMu8JEAC/glQqPPPkDWQQEIInDhxwrh1+84778SkfbcBdK1eVP10DgcOcOfD5I8AXZD54xdZWmWV4PQwHqpjzpw5Ahd8kQnxG7HeS5UqFfYRbgR36tQp7IYqMuDQDv0w+6wPdpSsLdGWDXYz8N1330nFihXDsiTbzUnVwSgugOB2Z7ly5bQWmNMlkHbt2snzzz+vrM/uBXjVqlVGPCam2BHg/vHHNoj9Y+4BYof169cvrFOIzdq/f/+ojsZS1PBHJf1LW7nDWr16dZQFtYqGyoMC8jm5kFe5Rw/Vj7inDRs2lAIFCsiPP/5oeNpAHKnIhO93WOTBPVeQSUc8cWovVmsaVkQILRDpLhTPhBDB+YzmNDPBfK7yMOAUYz2yZdXeUT3bB+XiMah6VARVFwN131PM9bmpBxfIYBEYeUlK1/Wu3XsSLeqC2SeZXEsyCnWYj7lz58oNN9wQ+NTohtYIvGFWmJEETp48abhlhcep7du3GxeX8HxkTllZWcbF9HPOOScjGbkdNIU6t8SYnwSSiAAeinFIieDlQSU8yCN+nMqFi1MbEOuuvfbaKFHBqZzqcxwg4cscX+pM/gjQBZk/fpEvrTiwirTocWP5qYpLEWoDAdrhqgcCBQ7DtmzZouy82xff4AhkTk2JtGxwoqyy6HQbe8SpDb+f43ekadOmYdXg4Gz48OHaVasOskKFX331VenVq5dtXd9//73hxi0yHqrbfmh3mBnPEuD+8bcYgtg/oR6o9hHcwEI0z5cvX1RHYyVq+COSGaVVQp1b63nVhSA7Sx2V5SZo43sSbZcoUSIKvtUlIi/u9ZxmNlmFOogY1113XZSVKsajK6w6jZ2f6xHAgeBll10W9lsP4RiWpJEX4KxqxDts2bJlwz5WuafXzefUc5VL+6As6iA6Ym2aBXUve9Ptb4Eqpqrb768hQ4YYITXMiaKD02ri504EklWoQ7+xT3HhI6j08ccfx0T8C6p/rCd9COBZEHsL57ZOye6yCNy39+zZU44dOyZvvfUWxTwRoVDntKL4OQmkAIGVK1dK586dfbuexI1avBCrDm50MeCL9uGHH5YXX3xRt0hYPrxYTZs2LeqA11NlLGQQoAuy4BYCRPHnnnsurEIvsSlCLqbc9gwPOYgnFPSNdbf9yIT8ibJscGKLG2uRB09WMUOc6orV56dOnTLc7EVaXbi1ZFO5QEKf3cRxUQke+J2BRWos3LTFimmq1cv9433Ggto/6AG8L0Awx++GOdnFb3J7OOt9pCwZSUC1b9x+b6piG+I3AheMihYtGtak6vcEGXRiq6EdxL9D/F1zCtq9cDIKddhXf/3rX2XWrFlRixhxhyGSMMWPgJU7cCfX8uYeqqyOVZaoqu9H1KPjXtbcniqunpv+OtFVfZe4vdCl8iBiJyaqLoW4iadtJbhC+C5fvrzTkPk5CVgSSGahDp1GmBKIHUOHDvU8i7B+v++++7S9lnhuiAUznoCXs2croQ7f+40aNTp7CR7nanh3z5s3b0ZzplCX0dPPwacbgeXLlwtuxj777LPaQ8MBzt/+9jfDHZ/q1qx2RREZYckwefJkI7B9pDWDqk5YEuHlHl/UfoRCr/1N53J0QRbM7I4fP17+/ve/R1UGq4QqVaq4agSHCtdff33U4alTJXCRgXh1TLEnkAjLBp1RqQ6Tgjzc0emDUx6V20kvN8VVQh0e9PFbF3nz3apPVq7gEO+pdu3aTkPh5x4JcP94BCciQe0f9ED1++/kBpFCnfe581tStW/cfldB6L3llltk9uzZZ7tjdUCiEgvcCG07d+6U0qVLRw07yNg4sRLq7KxK7ebRShRCmffff19atGjhdxmwvAcCVu6uIVA7eYmBYA132JHvq6q4v1YuHt242ty7d6/x3hDZHkTvZs2aeRh9dBF45YDrfHNys+ZV3yOoy85CDmzatGkTJWCDDZ5dc+TIYTs2lQtelVVjIIBYSUYReO+994xY1vFMVhdk7PoA0QLfAyNGjFC6mI4si9/2hx56SG699VYjLAYTCcSSAL7jEaoFRhluk+o5dNu2bcbZb6QHKTe/p277kSr5KdSlykyxnyTgggD8BP/yyy+yY8cOw0/w77//frZ0njx5pEiRIsaPOawyEHMi1gn9gKsQ/I0DICS4tEQ/EKsIB67x6Eesx5ms9dMFmf+ZUVnloFYvcROwF2688UbXFrCXX365UYZuYf3Pp04N8bZs0OmTylLCizsjnba85sFDPGLHwTLanLy4LlIJde3bt5eJEyc6HviY24YbDRw+m9OoUaOke/fuXofJcg4EuH+8LZEg9w9iRURaIegcHFGo8zZ3fkth7nv06CGjR48Oq8qtUIfCOuJWUJZBKnfeQX6/qsYCK0Ndl4bgoRqrl98S1IVDKhyMRqZx48YpL3P5XRcsr0fAyhIZz0iIu16pUiVlRRDNGjduHOXS3i7ur9U7gc66t7JEdXqWgxUnDvBhuYfvClht2l02UrnoBAB4JIAIgPMAq2R3GKsSL8314HMcvEamwYMHGyKflVj3zjvvGN6BIhMEFlz0YiKBTCMA0Q7neLgQg//Gdxy+BxDjC79/F110kZQsWTLTsHC8CSKAtde1a1fBd7WXFCnU4RKNXbx4L+cGXvqVrGUo1CXrzLBfJEACJBAQAbog8wcS5v21atWKqgSHPLixmjNnTu0G8OKMulRWpjVr1pQuXboYB6uHDx82rCqsfH7DBefTTz/tSqzQ7iQzGgTibdmgg111Q9rJOkan3iDzbNy4USAqm5PdgZdd2yqhDgc2iLvpdDPbXK8q/oMXkT1ITuleF/ePtxkOav9YCX4LFy4UWCjYJVih4gDYHIsVAh8OiPPnz+9tYCylRUBl4WbnptSqUh2hDjHW6tatG3ZpyIsrb9X3tBv3xE5ggvguUVlMebHyVl36QP/5e+I0i/H5HKI21rQqTZ8+3RB8srOzz3782WefGe5bVc/kdgIRDiwhRkW690bFN910kxE/PvI56OjRo/LJJ58Y1q6qZLeGrKz4nGJR4T1h0KBBUc3hwBReb7DfzTyQccWKFYaYFxmLG5/pvPdYWdWhPC5xgQ0u6YYSXP6hn6qQGV6fHeOz2tgKCZAACWQGAXyvDxgwICr8i5vRm4U61XtGZF1uLMDd9CNV8lKoS5WZYj9JgARIwCMBuiDzCE5EVMHeURseHvAyC6tQ3YRbtA0aNIiypMODy7vvvqu8gYoyuK2Om6iRCSJe//79dZtnPhcE4m3ZoNM1K+uH9evXRx0I6dQXqzyq7xtYwOEwzG1SxTvxYgWh2sc8WHU7G/r5uX/0WUXmDGr/QMyGC7LIBNd8uXPntu3gvn37pEOHDlF5ELfs/PPPN/4dL9kQ7a699lpXorl3MplRUhVHR8dKx2kdqVwOBWWxrPqe9iKCWc2wiolbK0PVWHHJBfGA4OFDJyEeXevWraOy2rkC1KmXeYIl8Nprr0mvXr2UlSI+LZ4hcuXKJRDurEIz6AjNqksV5kax5/A9CiEKFjCRlrLmvE4CucqbAso77TOr9w5z2/A2AA6wzsG7iBUTN27HMeb69etHuTMLtQuvIoi1jX1pdtEbOWlu43MGu5JYGwmQAAmQAAhYWZG7oRP5HBoZm05VFy4o33bbbW6aSZu8FOrSZio5EBIgARJQE6ALMm8rAzew8fIc6TcbDxoQ6dz6glfdbIXgB8u5YsWK2XYSL7KquCfJJtJ4I52cpeJp2aBDYM6cOUYsUXPyIlrptOU1j1dXe1bt4SEelj3mPeh0MKWqS3VIS6HO6yzrleP+0eNkzhXU/sEhadWqVbXiA7vv5Z8lrOKe+akz08uuXbtWqlevHobBbawOVVxO1VwFdREiqHqs5l5lSe42LitcBt58881hTbj5DVBZZaMy3dhbmb6u4z1+K/ekOv3AMwaszfLmzeuYHS41nSyUnSqBoPXBBx/YvgeonoVQr87zkFd3++Z+Q+DEWCO/QLEM+gAAIABJREFUm+zGht+zevXqef4dmj9/vuHek4kESIAESCBxBKwuCrvtkeo59LvvvpOKFStaVpXJMUop1LldYcxPAiRAAilGIAi3Qaqg4n4O6ZLdhR9uoeLhINL1C15W4QrT7qFCtTzwkn3ZZZdFvbC6EdpUQdbdHuCl2NJNaHfjadngNFArN0s6buyc6g7y83//+99R1p9+LD/xcgBXsYjNGEr43oHwVqhQIe2uU6jTRhVYRu4f9yiD2j8q4cR9b5xL+HkGcK49M3OonhXw3AG3o7ox2VSxqVSHHbr5nGZCZbGsIyA41Rv6XCVeuj28UT0H6/5+rlu3TqpVqxbVXVyUGT9+fJTrQN1xMV9sCcA6zK0l/2OPPSYPP/ywK5f2uNR3zz33yKRJk1wP6NVXX5WePXs6tqd6FkJjeAcYPny4Y7twu/nyyy8brsvcJrQxZMgQOffcc90WFcT/+9vf/iZz587VLovfFVhvqPacdiXMSAIkQAIkEAgBq/ihbiu3emdQXewM1Y3n39WrV0fF23bbdirmp1CXirPGPpMACZCAJgG6INMEZcqGF1oEllfFnsDDgpsbpaFqVW7IdF+wQ3XghbdKlSphYh+s+iD2uREt3BPJzBLxtGxwIrxo0SLDutOcELsDcx8ZX8Sprlh9rlqfeMBGH8uWLeupWau4LG4EbjSsskZ0Y03hqfMZXoj7x90CCHL/UKhzxz6ZcuM7D88GI0aMCOuWGwsyHMj369cvrLwqlqnVLWmIgvh90U2qQxY3/XVqx28/VW4DcWAEAa5EiRK2zVvFFcbvMcQEHasrp/Hx89gR2Llzp8Bl78CBA20bQdxnuLu89NJLPXcG7wdwVT9mzBjbOvBc9MQTTxjuvJzWn7miSM8aeP5HjD03FwexnuGCE4KkU4K4DReifpiE2oB13LBhwwTuY60S4nRjnlq1auXontmp7/ycBEiABEjAPwG7mKPm2vFMNXLkSMOK+uTJk3LNNdcoPVLh/aRo0aJhHbOyGA9lsosX63+EyVsDhbrknRv2jARIgAQCIUAXZPoY8UDSpUsXGTduXFQhuH2JFEt0a54yZYoRF8OcPv30U7n++ut1qzDyqW6FexUPXTWcgZnjadlghxdrsl27djJt2rSwbPj/W2+9NWlmRvU906dPH+Nwxk9SxZtxGxMIt8EjD6a87D8/48i0stw/7mY8yP0D9nC17EXER7wulMe+i0z4bYTojpdwpHz58gkOuPPkyeNusMxtSwDusHHYEZlg4e9kZQLrnho1akRZ73/++efGwYk5WV2EcGOprxKY0QZcTTZr1iywmVZ5FEBsLcTvc4ox99ZbbwnymhMsrWANlyNHDss+Yh9cddVVUXGF4bIcz10FChQIbHysKLYE8J0FkWr79u2G9Rr+H55CLrjgAildunSg32G///67/Pjjj7Jjxw7BHitevLhAMCxcuLDhMh9/vHw3gxDqhvCMhH47rX0rqseOHTN4oJ8HDx40+oT+4rsc9SJeXSxEaOwptPnrr78aMb4RDxWu/zEPTiEAYrtCWDsJkAAJkEAkAfw+1K1bN+o5yJzvxRdfFLzv47cVyepylZVFndUFtVAbmXqxlkId9yMJkAAJpDkBuiDTm2A8KAwePFgef/zxqAJ+D5169+4ddUMece5wg9RN6t69e1RA+mXLlhlxvJiCJRBPywa7nqvcbuGgcNWqVYKb2cmQVBYL6Bf6DitQP0llHaRrDYF2rQSjTHWl4Wcu3JTl/tGnFcv9o9+LP3Mixhl+U8yun3GQC0ur/Pnze6mSZVwQgIAAUS3Sqh/fe7gwVKlSJWVtEM3gDSDSZTes4/BdnCtXrqhysApr2rRp1L9DAMPzhl3CuoXghecjc0I/8f1asmRJZXG4ckYZrCd8TyAOldMzjJWVKKyXICBbJTwf4ZApMjnd0MbhFPqF8uaE397ly5dH3Qh3Mb3MSgIkQAIkQAIkQAJJT0AVOsLcaTfeGuzc5asutIfawUX3iRMn2l6sSnqQHjpIoc4DNBYhARIggVQiQBdkerMFlzWIMxGZ8HDgNs5FZB0U6vTmINlyxcuywW7cqrWTbLfLVA/YQcUosnK7AasPuHizs4gAV5Ulhtv4Rsm2LlOlP9w/ejMVy/2j14PwXBApGjZsGCb4MB6dF5Ley1gJTKhx+vTpgu9Xs1UOXODhOWX37t1RjdqJUlbxT1HJTTfdJM8//7xcfvnlYXXCPfgnn3wit9xyi3KAdr9PVlZ8H3/8sdxwww2WwKwsy1EAF6zwO2l2I3jo0CHDzR7iY0UmiG0QLmERqkoYX4cOHZRu+mCJXbVqVYGY7TWdf/75ni2qvLbJciRAAiRAAiRAAiTghsBXX31leancKn6cW4s69EdlVBDqZ1DnCW7GnQx5KdQlwyywDyRAAiQQQwJ0QeYMd/LkycbBTGQKShBRud5TuaJy6qnK9SUt6pyoef88npYNql5u3bo1KoCyk7WCm9F6sWyIrN/qgdzL+rbqO+pq1KhR1Mc4oIUbTCuxzioAtpM1hRuGzGtNgPvHeXXEY/849yI8h6pPFOrcUvSfX+X2N1QrDkhwyxhWchDuVAId8iLuFqzj7C40bNy4MUqMM/cec4/noz179sg555wTZdVvzgv34AsWLLAUoqysR3UOYlS/h+a2b7zxRmOcYINnOqvk5PbY7sDI/6yKYaXnZEEYRDusgwRIgARIgARIgAS8EpgwYYJ06tRJWRzPe7gkFumtIWihzo07dq/jTMZyFOqScVbYJxIgARIIkABdkNnDtHL99NRTT8mDDz4YyEyoDn7w4DF8+HDt+lXBdt24ANRuiBnDCMTLskGFHXHVIPKa04ABAwwrMb/Jq2VDZLuq/WPnas1Lv+2CWSN+H6w+ypUrd7ZqHCgjRhf85kemoPvmZTyZVIb7x/3vT6LXKIW65NmheA556KGHPHUI4hcEK51YU3CpCUtjP6l+/frywQcf2MaaUj3HoE0doQ754A4UceO8pjfffDMqXl1kXRTqvNJlORIgARIgARIggXQhYPc8hHeV9evXR13M8iLU2QmCus+H6cI8NA4Kdek2oxwPCZAACSgI0AWZelmsXLlSatWqFfXhvffeK88++6yjWz3dxWZ1Yx0POJFupazqhOjQv3//sI8TfaCrO/5UzxcvywYzp127dkmpUqWi0CGuD+bdb/Jj2RBqGxZTiIkECwpzmjRpktJC1U+fIb7hIHjLli3KamBNUblyZYE//dmzZ1s2hdh+NWrU8NMVlnVJgPtHDSye+8fNlFGoc0Mr9nnfffdd1+63ccnj4Ycflpw5c2p3EL85cP+N72+36dVXX5WePXs6toe1hWeuDRs2hDXh5uKS1XObU58hWuJih1OiUOdEiJ+TAAmQAAmQAAmkOwG72HFBWdTZuTYHXwp16b7KOD4SIAESyGACdEEWPfmbN2+WSpUqRX0AV1EjR450PHBys5wQzwQPNLAuMSfESlm4cKFccMEFttXhljoeVCLTk08+KYMGDXLTFeb1SCBelg2h7qnEDcQgGj9+fCACsl/LBvRTZS1VpkwZ44ZdoUKFPJK2LgbXZ/Xq1bN08+bU4Pz58+W6665zysbPY0CA+ycaarz3j+60UqjTJRW/fDt37pS3335bBg4caNvoAw88YLi7vPTSSz13bvXq1YKYvWPGjLGtAy4mn3jiCbntttvC4sM5NYyLFC1atDibDb8ZcJ9UsWJFp6JnP//999/l/fffl0ceecTy8gYyo48QLDt37qy8+KJqcM6cOdK8eXPtvrjNiPh4VapUcVuM+UmABEiABEiABEggbgTsXKPj+QrPM2aPNuiYW4u6TZs2GRdtrRJCXER6F4obgAQ2RIu6BMJn0yRAAiQQTwJ0QfYnbRx6wX1SpHUOHjpwWzt//vyCGz5eUnZ2tpx//vlRRREXpUmTJsoqx40bJ61atTIOlcxp27ZthmUfYuVFJsYM8jI7/srEy7LBSkRbvHixYVUWRPJr2YD90aVLF8HaNacXXnjBsMqIVdq7d6/87W9/k7lz52o3gb0CF53VqlXTLsOMwRPg/vmTaaL2j86sHjx4UOrWrRtm9cTfGx1ysc9z8uRJ+emnn2T79u3GZSL8Py5i4bJP6dKlJU+ePIF1AmLYjz/+KDt27DCeh4oXLy54dipcuLBAXMMfPO94SagbVt1I6HdWVpaXaowysLYGD/w2nHvuuUa9+fLlM/rnt27PnWJBEiABEiABEiABEkhhAk4iWrdu3Yw4yOZnODdCHZ5fb731Vpk1a5YlpbFjx8rtt9+ewhS9dZ1CnTduLEUCJEACKUmALsjOTFv37t1l9OjRMZlDqwNNq1iB5k60b9/eOPgqVqyYYa20ZMkSyz5C+Lv++utjMgZWak0gHpYNn3/+uTRq1CisE4gfBIswrwejqhH5sWyAmzS4kNy9e/fZqrH2YY1RsmTJmC8hsBg2bJjtw33NmjUNCxSI4Llz5455n9iAMwHunzOMEr1/7Gbq6NGjRrwyswU4rL/hNjbyMonzjDMHCZAACZAACZAACZAACZBAKhFQvatE9h8x4e+///6znqhw2a9hw4ayZs2asKyR52N41+jTp48h9NmlTA1ZQaEulXYK+0oCJEACARCgCzKRvn37yvDhwwOgGV2FneUBHkp69OgRZYXktiOxiAHmtg+Znj+elg2xZB2kZUMs+2lVN6wPYfXx66+/SpEiRWTfvn2G0A0LE/zNlJwEuH+Sc17YKxIgARIgARIgARIgARIggcwmgEvmOLdyutwODwbwmtKgQQPDA8MVV1wRJdQhz9dff214rVqxYoVhJRcZrziSNsogTyZeEqRQl9l7j6MnARLIUAKZ7oKsd+/eMmLEiJjMvo6LsOnTp0vbtm1dt1+nTh0jTs1ll13muiwLkAAJkAAJkAAJkAAJkAAJkAAJkAAJkAAJkIAdAYSOaNq0qRYknIG1bt1aRo4cqcyPeHMLFy6UBQsWaNX35JNPyqBBg7TyplsmCnXpNqMcDwmQAAloEshkF2Rwhzd06FBNUu6y6boIQxwVCHYDBgwIcx+oaq1du3aGewDE1fMTy8XdSJibBEiABEiABEiABEiABEiABEiABEiABEggkwio4lbHY/ywolu/fr2ULVs2Hs0lXRsU6pJuStghEiABEogvAbogiy9vVWs7duyQrVu3Ctz4Ib4X3BHCTWapUqWkXLlyhks/JhIgARIgARIgARIgARIgARIgARIgARIgARKINYE5c+ZI8+bNY91MWP2wvhsyZEhc20ymxijUJdNssC8kQAIkQAIkQAIkQAIkQAIkQAIkQAIkQAIkQAIkQAIkQAIkkCACiDsHD1DPPfdcXHqA2HRr1qyRokWLxqW9ZGyEQl0yzgr7RAIkQAIkQAIkQAIkQAIkQAIkQAIkQAIkQAIkQAIkQAIkQAIJIABPT40bN5Yvv/wy5q2vWLFCatasGfN2krkBCnXJPDvsGwmQAAmQAAmQAAmQAAmQAAmQAAmQAAmQAAmQAAmQAAmQAAnEmcCBAwekSZMmsmzZspi1TJHuDFoKdTFbYqyYBEiABEiABEiABEiABEiABEiABEiABEiABEiABEiABEiABFKTACzr+vTpI6NGjQp0AHB3uWDBArn44osDrTdVK6NQl6ozx36TAAmQAAmQAAmQAAmQAAmQAAmQAAmQAAmQAAmQAAmQAAmQQIwJLFmyRJ555hmZNWuW75ZeeOEF6dWrl+TJk8d3XelSAYW6dJlJjoMESIAESIAESIAESIAESIAESIAESIAESIAESIAESIAESIAEYkRgy5Yt8v7778uwYcME/62bmjZtKrfffrs0a9ZMihcvrlssY/JRqMuYqeZASYAESIAESIAESIAESIAESIAESIAESIAESIAESIAESIAESMA/gT179shPP/0kP/zwg+zdu1dy5colOXPmlMOHD0vu3Lnl3HPPlQsvvFDKlSsnRYoU8d9gGtdAoS6NJ5dDIwESIAESIAESIAESIAESIAESIAESIAESIAESIAESIAESIAESSF4CFOqSd27YMxIgARIgARIgARIgARIgARIgARIgARIgARIgARIgARIgARIggTQmQKEujSeXQyMBEiABEiABEiABEiABEiABEiABEiABEiABEiABEiABEiABHQLffvut/PHHH1FZ4bqyfPnyOlU45pk9e7YsWrRI8ubNG5b3yJEj0qNHD7nooosc60i3DBTq0m1GOR4SIAESIAESIAESIAESIAESIAESIAESIAESIAESIAESIAEScEmgQ4cOMnny5KhSV199tXz22WdGDDq/qXv37jJ69GhlNe+99560bNnSbxMpV55CXcpNGTtMAiRAAiRAAiRAAiRAAiRAAiRAAiRAAiRAAiRAAiRAAiRAAsES6Nu3rwwfPjyq0vbt28vEiRMlR44cvhucOnWqtGvXTlnPK6+8Ir179/bdRqpVQKEu1WaM/SUBEiABEiABEiABEiABEiABEiABEiABEiABEiABEiABEiCBgAlYCXWwcps5c2YgQt2YMWOka9euyp4//fTTMnDgwIBHlfzVUahL/jliD0mABEiABEiABEiABEiABEiABEiABEiABEiABEiABEiABEggpgRibVF3+vRpw5pu2rRpynFAEJwxY0YgLjZjCirgyinUBQyU1ZEACZAACZAACZAACZAACZAACZAACZAACZAACZAACZAACZBAqhGA28kRI0ZEdTsIAe3QoUMyZcoUueOOOyyxBOliM5XYU6hLpdliX0mABEiABEiABEiABEiABEiABEiABEiABEiABEiABEiABEjAA4EhQ4bIY489JmXKlJH9+/eH1VCpUiVZuXKlZa0FCxaUwoULR5Vz6kb58uUlOzvbtu5QHUEIgk79ScbPKdQl46ywTyRAAiRAAiRAAiRAAiRAAiRAAiRAAiRAAiRAAiRAAiRAAiQQIAEri7kAm/BVVbdu3WTkyJGBxMLz1ZE4F6ZQF2fgbI4ESIAESIAESIAESIAESIAESIAESIAESIAESIAESIAESIAE4k3AKgZdvPth1d4rr7wiEBMzLVGoy7QZ53hJgARIgARIgARIgARIgARIgARIgARIgARIgARIgARIgAQyjkCyC3UTJ06Ujh07Zty8UKjLuCnngEmABEiABEiABEiABEiABEiABEiABEiABEiABEiABEiABDKNQDILdRUqVJBVq1YJYuFlWqJQl2kzzvGSAAmQAAmQAAmQAAmQAAmQAAmQAAmQAAmQAAmQAAmQAAlkHIFkFurGjh0rt99+e8bNCQZMoS4jp52DJgESIAESIAESIAESIAESIAESIAESIAESIAESIAESIAESyCQCySrU3X333fLSSy9Jzpw5M2k6zo6VQl1GTjsHTQIkQAIkQAIkQAIkQAIkQAIkQAIkQAIkQAIkQAIkQAIkkEkEevfuLSNGjEiqIc+YMUNat26dVH2Kd2co1MWbONsjARIgARIgARIgARIgARIgARIgARIgARIgARIgARIgARIggTgTGDhwoAwdOjTOrUY3d9NNN0nXrl3lxhtvlEKFCiW8P4nuAIW6RM8A2ycBEiABEiABEiABEiABEiABEiABEiABEiABEiABEiABEiCBOBA4evSoshW4nezTp4+8/vrrUZ9fffXVMnfuXMnKypLTp0/76iXayc7O9lVHuhWmUJduM8rxkAAJkAAJkAAJkAAJkAAJkAAJkAAJkAAJkAAJkAAJkAAJkIBLAlYx7Nq3by8TJ06UHDlyuKyR2XUIUKjTocQ8JEACJEACJEACJEACJEACJEACJEACJEACJEACJEACJEACJJDGBKyEupYtW8rMmTMp1MVo7inUxQgsqyUBEiABEiABEiABEiABEiABEiABEiABEiABEiABEiABEiCBVCHQvXt3GT16dFR3IdTNmDFD4LaSKXgCFOqCZ8oaSYAESIAESIAESIAESIAESIAESIAESIAESIAESIAESIAESCClCLz77rvy7bffSt68ec/2+/Dhw1KxYkW57bbbUmosqdRZCnWpNFvsKwmQAAmQAAmQAAmQAAmQAAmQAAmQAAmQAAmQAAmQAAmQAAmQQNoQoFCXNlPJgZAACZAACZAACZAACZAACZAACZAACZAACZAACZAACZAACZBAahHYs2ePLFu2TK666iopVKhQanU+gN5SqAsAIqsgARIgARIgARIgARIgARIgARIgARIgARIgARIgARIgARIggXQmcOzYMdm3b58cP35csrOzXQ315MmTZ2PcHTlyRHbv3i3r1q2TWbNmGX+QFi9eLPXr13dVbzpkplCXDrPIMZAACZAACZAACZAACZAACZAACZAACZAACZAACZAACZAACZBAwAR+++03+fDDD2Xy5MlnBbWAmzhbHazqateuHavqk7ZeCnVJOzXsGAmQAAmQAAmQAAmQAAmQAAmQAAmQAAmQAAmQAAmQAAmQAAnEn8Dp06dl9OjR0qNHj7g1TqEubqjZEAmQAAmQAAmQAAmQAAmQAAmQAAmQAAmQAAmQAAmQAAmQAAmQQDISOHHihPTq1UtGjRoV1+5RqIsrbjZGAiRAAiRAAiRAAiRAAiRAAiRAAiRAAiRAAiRAAiRAAiRAAiSQTARgSQeR7vXXX497tyjUxR05GyQBEiABEiABEiABEiABEiABEiABEiABEiABEiABEiABEiABEkgWAlOnTpV27dolpDsU6hKCnY2SAAmQAAmQAAmQAAmQAAmQAAmQAAmQAAmQAAmQAAmQAAmQAAkkmsDBgwelbt26smHDhoR0hUJdQrCzURIgARIgARIgARIgARIgARIgARIgARIgARIgARIgARIgARIggUQT+PDDD+Xmm29OWDco1CUMPRsmARIgARIgARIgARIgARIgARIgARIgARIgARIgARIgARIgARJIFAHEpuvSpYuMGzcuIV0477zzZMmSJVK+fPmEtJ/IRrNOgz4TCZAACZAACZAACZAACZAACZAACZAACZAACZAACZAACZAACZBARhI4cOCAXHHFFbJlyxbb8RcsWFDat28vOXLkkFmzZsnu3buj8nfr1s34PJTgUnPChAmW9S5atEgaNGiQkdwxaAp1GTv1HDgJkAAJkAAJkAAJkAAJkAAJkAAJkAAJkAAJkAAJkAAJkAAJiHz77bdyySWXWKKAxdv7778vderUkaysLCPf9OnTpW3btmFlWrZsaQh4oTyhD1H/VVddpRT2IPyNHz9esrOzM3IqKNRl5LRz0CRAAiRAAiRAAiRAAiRAAiRAAiRAAiRAAiRAAiRAAiRAAiRwhsCXX35pCGmqVKZMGfnqq6+kePHiYR9PnTpV2rVrF/ZvEOpmzJghOXPmjKpq6dKlUq9ePWUbqCtS9MuUuaFQlykzzXGSAAmQAAmQAAmQAAmQAAmQAAmQAAmQAAmQAAmQAAmQAAmQgILAlClTDJeWqmQlolkJdTNnzgxzfWmus2/fvjJ8+PCoZipUqCCrV6+WAgUKZNz8UKjLuCnngEmABEiABEiABEiABEiABEiABEiABEiABEiABEiABEiABEjgTwIq0S306apVq6RGjRpRuFRlOnbsaLixNMeoMxe0s6rL1Fh1FOq4E0mABEiABEiABEiABEiABEiABEiABEiABEiABEiABEiABEgggwnYCXXLli2T2rVrawl1sIxbt26d5MuXT0lz+/btAleaqvR///d/0r9//4ybBQp1GTflHDAJkAAJkAAJkAAJkAAJkAAJkAAJkAAJkAAJkAAJkAAJkAAJ/Elgzpw50rx5cyWSxYsXS/369aM+mzBhgnTq1Cns3wsWLCjr16+XsmXLKuvav3+/XHLJJbJ79+6oz+3i26XzXFGoS+fZ5dhIgARIgARIgARIgARIgARIgARIgARIgARIgARIgARIgARIwIHA5s2bpVKlSspc3bp1k1GjRklWVlbY51ZuLN9++23p3Lmzsq5NmzZJ5cqVlZ8hRt7EiRMt3Wam6yRSqEvXmeW4SIAESIAESIAESIAESIAESIAESIAESIAEfBM48NsR+W7jL7J7xx9y4sQp3/WlQgXZ2TnkvNIF5OLKxaRQ0byp0GX2kQRIgARIwCeBrVu3Svny5S1rmTRpknTo0CHscytx77zzzpMVK1YoXVw+88wz8uCDD1KoMxGgUOdz8bI4CZAACZAACZAACZAACZAACZAACZAACZBAehKASLdo3lY5efJ0eg7QYVQ5c2ZJwyYXUazLyNnnoEmABDKNwPHjx+XKK68UxKOzSnfccYe0bdtWbrjhBsmdO7d8++23hhtLVYJY9+mnn0rVqlWNj0+fPi3jxo2TLl26WNZP15eZtuo4XhIgARIgARIgARIgARIgARIgARIgARIgARKwIfDVou2y48cDGc2odLlCckXDCzKaAQdPAiRAAplCYODAgTJ06FDb4UKAg/vKokWLysGDB6Vu3bqyYcMGyzLXX3+9VK9eXRDPThWXzlzwlVdekd69e2cK7rPjpEVdxk05B0wCJEACJEACJEACJEACJEACJEACJEACJKBD4OOpX2eMu0srHnCDeeNfL9XBxTwkQAIkQAIpTmDRokWGVZ1dMgt1yPfYY4/JkCFDAhk5hbpAMLISEiABEiABEiABEiABEiABEiABEiABEiABEkgPArMnbUyPgfgcRfOOlX3WwOIkQAIkQAKpQODEiRPSqFEj+fLLLy27GynUwVUmrOqCSKtWrZIaNWoEUVVK1UGLupSaLnaWBEiABEiABEiABEiABEiABEiABEiABEggXgQo1J0hTaEuXiuO7ZAACZBA4gk4WdVFCnVHjhyRevXqyZo1a3x1PlPj0wEahTpfS4eFSYAESIAESIAESIAESIAESIAESCB1CBz47Yh8t/EX2b3jj4xx5we3feeVLiAXVy4mhYrmTZ3JYk+TggCFOgp1SbEQ2QkSIAEPvIgIAAAgAElEQVQSiDOBvn37yvDhw5WtRgp1yDR16lRp166dr14uXrxY6tev76uOVC1MoS5VZ479JgESIAESIAESIAESIAESIAESIAEXBCDSLZq3VU6ePO2iVPpkzZkzSxo2uYhiXfpMaVxGQqGOQl1cFhobIQESIIEkI3Dw4EFp2LCh0kpOJdSdPn3aEOqmTZvmaSR33323DBs2TLKysjyVT/VCFOpSfQbZfxIgARIggaQlcGzbNjnw0UdyeO1aOXX0aNL2M8iO5ciTR/JVqyaFmjWT3GXLBll12tZFywZaNqTt4o7DwLh/uH/isMzSqomvFm2XHT8eSKsxuR1M6XKF5IqGF7gtxvwZTIBCHYW6DF7+HDoJkECGEzhw4ID07NlTJk2aFEZCJdQhA8S96667ThCzzk2688475Y033pDs7Gw3xdIqL4W6tJpODoYESIAESCBZCECk2zV0qJw+fjxZuhTXfmTlyiUlBwygWOdAnZYNtGyI68ZMs8a4f7h/0mxJx2U4H0/9OmPcXVoBhRvMG/96aVx4s5H0IEChjkJdeqxkjoIESIAEvBOYP3++9OjRQ7Zs2WJUYiXU4bNDhw4J3GaOHj1aq8FXXnlF/vnPf0qOHDm08qdrJgp16TqzHBcJkAAJkEBCCewdNUoOLl+e0D4kuvFzateW4j16JLobSd0+LRtEaNmQ1Es0qTvH/cP9k9QLNEk7R8GBgkOSLs2k7hb3DfdNUi9Qds4XAVgLff3114Zrv61bt8rPP/98tr58+fJJmTJlpEKFCnL55ZdLuXLl5JxzzvHVnl3hHTt2yIYNG4y+bNu2zbBMCqUSJUpI1apVjT+VKlWSvHnpVSFmE8GKbQl8//33snnzZoGbyyZNmtiKa1jPY8eOlWeffVZZZ58+faRfv37GHmMSoVDHVUACJEACJEACMSCwrW/fjHF3aYUPbjDLDhsWA7rpUyUtG0Ro2ZA+6zneI+H+4f6J95pLh/YoOFBwSId1HO8xcN9w38R7zbG92BOAGAY3eyNGjHDVWLdu3QRxtP7yl7+4KmeV+ejRo/L+++/L4MGDDZFONz344IOGdVP58uV1izAfCSSMwMmTJ2X//v1y+PDhs30oVqwYBeeIGaFQl7AlyoZJgARIIP0IMFbQn7fafujZM/0m2MOILnzjDQ+lMqcID3548JM5qz34kXL/cP8Ev6rSv0buG+6b9F/lwY+Q+4b7JvhVxRoTRWDt2rWGS74FCxb46kK7du0E7vrg/s9rQl9at2591pWgl3peeOEFYzw5c+b0UpxlSIAEkogAhbokmgx2hQRIgARSmQBjBYXHCqJQd2Y1U6iz39U8+OHBTyp/7ye679w/3D+JXoOp2D73DfdNKq7bRPeZ+4b7JtFrkO0HQ2Dy5MnSoUOHYCoTkYIFC8qnn34qderUcV3n7NmzpUWLFq7LqQq0b99e3n77bcmTJ08g9bESEkgkgWPHjknu3LkT2YWEtU2hLmHo2TAJkAAJpBcBxgoKjxVEoe7M+qZQZ7/PefDDg5/0+iWI72i4f7h/4rvi0qM17hvum/RYyfEdBfcN9018VxxbiwWBd955Rzp37hyLqmX16tVSvXp17brnzZsnTZs21c6vkxFi3fjx4yU7O1snO/OQQNIRQLxIxLODheiqVaukRo0aSdfHWHeIQl2sCbN+EiABEsgQAowVFB4riELdmYVPoc7+C4AHPzz4yZCfiJgMk/uH+ycmCyvNK+W+4b5J8yUek+Fx33DfxGRhsdK4Efj888+lUaNGMWuvQoUKsm7dOsmXL59jG5s2bZLKlSs75vOS4dFHH5UhQ4Z4KcoyJGAQOHTokOzcuVN+/vln+eOPP85SKVy4sJQsWVIuuOCCwMVgxGmcOHGidO3a9Wx7y5Ytk9q1a2fcrFCoy7gp54BJgARIIDYE+AIb/gJLoe4MDwp19vuN+4YHP7H5Rs6MWrl/uH8yY6UHO0ruG+6bYFdUZtTGfcN9kxkrPT1HuWvXLsMyZ/fu3TEdIFxPOlnsnTp1Sho3buw7Pp7dQDLVEimmk5vmlZ8+fVr+85//yFtvvWVYtDmlxx57TG6//XYpX768U1bbz0+cOCHvvfeetG3bNiofhTpfaFmYBEiABEgg0wnwBTb8BZZC3RkeFOrsvxm4b3jwk+m/HX7Gz/3D/eNn/WRqWe4b7ptMXft+xs19w33jZ/2wbOIIQIDo0aOHjB49WqsTNWvWlLvuuktKlCghv/76q7z44ouyYcMGrbI6VnUQH+rWratVH/rSpUsXyZ8/v6xcuVJee+01rXIdO3Y0XGDmyJFDKz8zZTaBb7/9Vlq3bq29zs20evXqJYMHD5bzzjvPNcT58+cbe3PLli3KshTqXCNlARIgARIgARL4kwBfYMNfYCnUneFBoc7+W4L7Jvrg59i2bXLgo4/k8Nq1curo0Yz4ms2RJ4/kq1ZNCjVrJrnLls2IMQcxSO4fHpwGsY4yrQ7uG+6bTFvzQYyX+4b7Joh1xDriTwAixCWXXKLV8IwZM6RVq1aSlZUVlh//fuutt2rVYWfNBtHw7rvvlhEjRtjWVbBgQfnoo4+kYcOGYfl+++03GTBggIwaNcqxLxA//Fo7OTbCDClPYMGCBXLdddf5GgfW6xdffKEdo3HJkiXSrVs3R2GQQp2vaWFhEiABEiCBTCfAF9jwF1gKdWd4UKiz/2bgvgnfNxDpdg0dKqePH8/Ir9SsXLmk5IABFOs0Z5/7hwenmkuF2UwEuG+4b7gh3BPgvuG+cb9qWCIZCLz88svSr18/x66sWLFCYMFmlb788ku56qqrHOt58803DRFClfbs2SNVq1Z1dMG5fPlyqVWrlrIOuM6EaDhr1izbvrzyyivSu3dvx/4yQ+YS0F3TOoRgUYd1W9bmwumaNWvkvvvuk7lz5+pUKRTqtDAxEwmQAAmQAAmoCfAFNvwFlkLdGR4U6uy/MbhvwvfN3lGj5ODy5Rn9NXtO7dpSvEePjGagO3jun/D9o8uN+TKbAPcN901m7wBvo+e+4b7xtnJYKpEEEP+qUaNGAkHCLsFCrXv37rZ5YA135513ypgxY2zz2Qlkc+bMkebNm9uWf/TRR2XIkCG2ebZu3epoLQcrwnXr1kmuXLkSOQVsO0kJ/PTTT7aimpduX3311QJ3ltnZ2WHFYdX61FNPOe6dyDYp1HmZBZYhARIgARIggf8R4Ats+AsshbozPCjU2X9FcN+E75ttfftmjLtLq5UBN5hlhw3jb4sGAe6f8P2jgYxZSEC4b7hvuA3cE+C+4b5xv2pYItEEdAQtWAJt2rRJihYt6tjdpUuXSr169WzztWzZUmbOnKmMD/fAAw/Ic889Z1veznVmqCBEw3bt2sm0adMs64I7wvXr1wcuxjhCYoaUIABrSycXrF4GMnbsWLn99tuNohADsd6HeXyvpVDnZQZYhgRIgARIgAT+R4AvsOEvsBTqzvCgUGf/FcF9w32jWiHcN3o/rdw/PDjVWynMZSbAfcN9wx3hngD3DfeN+1XDEokmoBOfrmPHjjJ+/HilsBbZ/82bN0ulSpVshwWhDjHtcubMGZbv+PHjRiwwO+u+ChUqyOrVq6VAgQKO6GDZ17VrV9t8ixcvlvr16zvWxQyZRUBHwPZKBMI34ivCvSXiKfpJFOr80GNZEiABEiCBjCfAF1gKDhQc3H8NcN9w33DfuN83oRLcPzw49b56Mrck9w33Teaufu8j577hvvG+elgyUQRgKVe5cmXb5t3EctMR/hCfbuTIkVHC38GDB6Vu3bqyYcMGy/60b99eJk6cqCUabty4US6//HLbsem49EzU3LDdxBHQjduYuB6eaZlCXaJngO2TAAmQAAmkNAG+wFJwoODgfgtz33DfcN+43zehEtw/PDj1vnoytyT3TfS+ObZtmxz46CM5vHZtxrhfhpvlfNWqSaFmzSR32bKZuyE0R859w98bzaXCbElEYOfOnfLEE09I4cKFlb06fPiwXHvttdK6dWutXusIdVbimE5ZN6Khjgj55JNPyqBBg7TGxkyZQeDIkSOG+9Y1a9ZoDRguVBFX8dSpUzJ58mStMn4zIRYk3MReeumlfqtKyfJZp+HclokESIAESIAEfBLgCywFBwoO7jcR9w33DfeN+30TKsH9w4NT76snc0ty34TvG4h0u4YOldPHj2fkosjKlUtKDhhAsc5h9rlv+HuTkV8QHHQYgddee0169eplSyVeQt2uXbukRo0asnv3bsv+WLnh5LRmLoHvvvtOKlas6AgAMRAff/zxMLHs5MmThpUbrEbtLEMdK7fI0LZtWxkyZIhUqVLFaxVpUY5CXVpMIwdBAiRAAoknwBdYCg4UHNzvQ+4b7hvuG/f7hkJdOLPmHe3dOnknzJLpSIC/O+G/O3tHjZKDy5en41Rrj+mc2rWleI8e2vkzMSP3Tfi+ycQ1wDFnNgFdS6RvvvlGGccuaIs6nf64caWZ2bObOaOfM2eOYSFnl0aPHi2warNKR48elX79+snrr78eCLgbb7xRhg4dagjPTCIU6rgKSIAESIAEAiHAF1gKDhQc3G8l7hvuG+4b9/smVIL7hwen3ldP5pbkvgnfN9v69s0Yd5dWqx5uMMsOG5a5m0Jj5Nw3/L3RWCbMksYE3nnnHencubPtCK+++mqZP3++ZGdnR+Vbt26dVKtWzba8G9eXOkIdLOpmzpypFfMujaeOQzMReOuttwyLOKt09913y/Dhwx2Z6aw/p0og0ME1be3atZ2yZtTnFOoyaro5WBIgARKIHQG+wIa/wP7Qs2fsYKdQzRe+8UYK9Tb+XeW+4b5RrTruG729yP3Dg1O9lcJcZgLcN/zd4e+O++8E7hv+3rhfNSyRLgS2bt0q5cuXdxzOhAkT5LbbblPmw2edOnWyrYNCnSNiZvBBAJHPevToIbCYs0pff/21XHLJJVqtQARu06aNVl5zpjp16sirr74q+JspmgCFOq4KEiABEiCBQAik8gts9vHDkvePPZJ//07JfXi/FNm1IYzJ4UIl5Wj+c+WPomXkUJEycixvIUtmIRdkFOrOIDILDkc2bpQT+/YFst7sKsmRN6/kq1JFsnLnjnlbfhtI5X3jd+zm8tw34TQp1OmtLu6fM5zo+lJvvTDXGQLcN+H7hs9r0c9r3CvRBLhv+HvDfZGZBE6cOCFNmzaVBQsW2AKoUKGCrF69WgoUKKDMN3XqVEHcL7tEoS4z11g8R923b19Lizm4xIT4prIIVfVx7969Rjw5uziJ5nIQ5l566SVp2LBhPIeccm1RqEu5KWOHSYAESCA5CaTiC2zeg79I8R9XRAlzToR/L1Zefil7hfxRtFxUVgoO4UhCgsPuV1+Vw2vWOKEN7PPsokWl5EMPSc6CBQOrMxYVpeK+iQUH7hv1vokF63Sqk/uHB6fptJ7jNRbum/B9Q6HuDA9eELHfgdw3/L2J13c020kuAs8884w8+OCDjp2aN2+eNG7c2DIfhTpHhMwQBwJ2Qp3bmIa67i/PO+88mTx5slxzzTWSlZUVh1GmdhMU6lJ7/th7EiABEkgaAqn0Apvj5Akpvm2FnPf94jB+Pxw4IF//+qv8cuSIwDUAHiSOnzwpRfPmlYpFikiFIkUkT86cZ8vsK3m57LjkejmV808/9EEIDsdPnZKdf/whpQsUkOwcOZJmjiM7sv2PP6RInjxyTq5cln3Ewc/xHTtkx5AhRp6Tp0/L0ZMnYzamnFlZZ+eoWJcuUiDJb2yl0r6J2aSZLIJ4YMoDUzfrjPuHB6du1gvzniHAfRO+b/i7w98dne8G7hv+3uisE+ZJLwKzZ8+WFi1aOA7qzjvvlFGjRtnGgqNQ54iRGeJAwE6ocxvT0Emog0A3fvx4Q8CmQKc/uRTq9FkxJwmQAAmQgA2BVHmBzX3kgJT65jMp+Mv3xmhOnDol8374QZ7673/lxwMHHOd4QN260uGyy+TcvHmNvMfzFJTva7Y76w7Tj1C3df9++fD772Xo0qVG3bPatJEaJUo49imeGX45fFg+27ZNhq1cafB6qH596VG9umUXIoW6OVu2SK9582LW5SYXXigjb7hBcmRlSaHGjaVo+/YxayuIilNl3wQxVrs6/OybWPctEfXTskGPOvfPGU50fam3XpjrDAHum/B9Q6HuDA/+7th/Q3Df8PeGvyGZRWDZsmVSt25dx0FDjIDLy5IlS9rmpVDniJIZ4kAgnkIdxOvu3bvHYVTp1QSFuvSaT46GBEiABBJGIBVeYGFJV37VVMl3YJfBadOvv8pdn3yiJdBFgn2lSRNpXqGCwHgfYt13df4mJ3LlO3tgqnvws+/oUfly+3Z5acUK+fa338Kaea9NG6meBELd4RMn5Kvdu2Xc+vWGkGhO/77ySrm9ShXLdRdvoa5FhQoyrHFjQ6g7p359Kd61a8L2hE7DqbBvdMbhNw+FunCCPDDVW1HcPzw41VspzGUmwH0Tvm90n9fSfRXxd8d+hrlv+HuT7t8BHN+fBNauXSvVbS6imll9+OGH0qxZM0d8FOocETFDHAjEU6hzE3MxDkNPmSYo1KXMVLGjJEACJJDcBJL9BRYiXdn1s89a0r27aZMMWLjQF9QuVarIow0bCtwtIm7dD9VbaQl1cG25Zs8embBxo0z75hvLPiRaqINw+MF338nLK1da9jHZhDpY1L1xww3GnFCo87W841qYQh2FOi8LLtl/d7yMyUsZWtR5oZa5ZbhvKNSpVj+FOgp1Ot+K/L3RocQ8qUxg8+bNUqlSJa0hPPnkkzJo0CCtvBTqtDAxU4wJUKiLMeAAqqdQFwBEVkECJEACJJD8rpSK7togF2z8xJgqJ/eL7S+9VC4vVkzyZGfL+r175Z0NGyyn+JlrrpGOl11mfL61xq1yba8bjf9W3dCOdG3ptG4SIdRFurZ06qNboe69zZul7/z5TtV6/vyff/mLwD0p0rnt20tBm6DenhsJsCAPTM/ApFAXvqh4YKq3ybh/wvePHjXmynQC3Df83VHtAf7u2H8zcN/w9ybTfzsyYfw//fST1KpVS3bv3u043Pbt2xvxt7Kz/4xVb1eIQp0jUmaIAwEKdXGA7LMJCnU+AbI4CZAACZDAGQLJ/AILa7pK/x0ruY7+LnsOHZI677yjnLZHGjSQDpdeKgVy5w77fP/RozJyzRp59auvosoVy5dPPmrbVkrkz2+4wKw47Hkjj1mom//jj/LYokWuXWzGU6jbvG+fPLd0qXy8daurJe1WqDt5+rQcOn7cVRuqzLly5JA7P/pIFu3YEfbxgg4d5KLChY1/Kz14sOQqXdp3W7GsIJn3TSzHHVk3hbpwIjww1Vt93D9nONHCQW+9MFfyP6/Fc474u8PfHTfrjb83/L1xs16YN/UI7NmzR+rXry9btmxx7PyVV14pc+fOlXz58jnmDWWYMGGCdOrUyTa/G1eBR44ckXr16smaNWss62zZsqXMnDlTcuTIod1PZkxvAk5C3YwZMyRnzpxaEJzWoJv1rNVghmSiUJchE81hkgAJkECsCSTzC6zZmm7o0qXy2qpVYTjOyZVL3m3ZUqoWL26L6YMtW+TuefOi8gy95hrp8D+rugueekqyixULE+rgYhOuNt2meAp1szZvln95sHTTEepO/v67/HTffW6Hb5t/58GD0mD8+LA8LS++WF6+/nojPl2+qlXlvD59Am0zFpUl876JxXit6uSBaTgZCnV6q4/75wwnCnV664W5zhDgvgnfN4xRd4YHf3fsvyG4b/h7w9+Q9CXw22+/SaNGjWxFr9DoL7nkElmxYoUUKFDAFZCvvvpKatasaVvGjbDhJJKgIQp1rqYoIzLbCXUdO3YUCMpZWVlaLE6dOiVXXHGF5b4ZNWqUdO/eXasuZvqTAIU6rgYSIAESIIFACCTzC+yFa2YZsel2HzokdRXWdGNvukmuLVv2LIfjeQrIwaJn/j/PwV8l3+8/G/99WkQe/eILGRfhCrNFhQoyrHFjQyAq1qWLFGjYMEyogzXdmHXrlJzhqrFNpUry3LJlMjfCmi2eQp2dO9DmFSrIXTVqyLKdO+WJJUvCxqEj1KHAoa++kl8nTZKT+/YFst4gtkJ0NaeZrVvLX847z/in8/v1k7yVKwfSViwrSeZ9E8txR9ZNoS6cCA9M9VYf988ZTmah7ti2bXLgo4/k8Nq1curoUT2QKZ4rR548kq9aNSnUrJnkNv2Wp/iwYtZ97pvwfUOh7gwP/u7Ybznum+jfm5h9SbFiEogjgYMHD8p1110ny5Ytc2y1QoUKhkhXpEgRx7yRGb799luByGeXghbq4J5z4sSJtKhzPVvpW8BOqMOon376aS13rhDz9u3bJ0888YQlrDp16kjnzp3lqIf3EZTp2rWrlE5y70ixWCkU6mJBlXWSAAmQQAYSSNYX2Ozjh+WyL94wZgTx5ppPnx42O3VLlpQJLVpI9v9cQvxYtYUcKFHxbB64zSy+bYWc9/1i498QZ67Ru++G1VHqnHPko7/+VQrnySPn1K8vxbt2tRXqIHzdVrmy1D7/fMn7P7/2KjEvkUIdrAvvql5dripTRs7Nm9cYr0rM0xXqQsBO/PKLnPbwsHbqyBHZNXSoUc2vR45I0ylTBPH0Qsk8j7kvvFBKaQb2TvRWTdZ9o8MFeyvvH3sk//6dkvvwfimyKzyW4+FCJeVo/nPlj6Jl5FCRMnIsbyHLainUhaMpdscdkl2kiKXYDOEbeyLIBCvUnAULBlllzOtK5f0TJJzQ/oFIh+/J0wG4Fw6yf/GqKytXLik5YADFOgfg3DdnAPF3J3yhUKiz3zjcN+H7Jl7f62yHBGJJAGJA27Zt5f/Z+xKwqqq1/1cFwQEEEZwQFdM0DXNC0RzJIYUcUKzbvWWT9WXzrayu1e32/zQbvdncrfQrh0hBFM2cK9NMzYmcQ0RFREFmmf0/74J97tr77PGczWGfw7uex0c9Z42/td69zl6/9f7e9evXazYTGhoK6BXXRkOBR6kis4m69PR06Nq1q2q/0aPOiJShJgiUwe0R0CLqrDTA3bt3MznahpaIqGtoM07jJQQIAUKgjhCw6gusb3EO3PDb12zUWkTTxe4jISe0nx1CNTHuloB3WRGUVVXB5KQkOJ6ba8uHceq2xccrEnUofbnl7Fl4NSpKRHzxDdU3Ubf29Gl4Yts2wDh9Yzt3hjB/e1JFCz+5pWXWwQ8SE5c/+YQ1sfzYMXjp559Fzf1n/Hi4rXNn9png1VhHS93Uaq1qN2qDRJtqk7HfjpjTAqYwqCvkdOoHRYFhdlnpwFQevWYRERAyZ47oy+wPP4RrKvEotOZB7Xt3iOvI998d7ceZ+VEqK9jPlc8/h+J9++qiCbeps8XAgdDmoYfcpr/10VGymxrUad8Rrz6zfq/Vx5p2RZtkN2K7cQXm1AYhUJcIVFZWwv333w9ff11zTqCWQkJCmCcdknWOJj3E2jvvvAPPPPOMrib0EH9G6tPVKGVyewTciahDL9eBAwe6PeZGB0BEnVHEKD8h4OYIFBQUwLlz5+DChQuQlZUF+P/y8nK4du0ac/kfOnSoqSPMzMyEo0ePMt1ibBelBYQUHBwMffr0YX+6d+8OvrVeO6Z2gCpzGQJWfYFtXnARwvfXeMDJETy8XOLpyL9BaYsgWcxCj/0AAVnHoKSykhF1p65eteXTIuquVVYyzzk1te/6Juoqqqvh+vXr0FQleHB9EnVZCxZAWXo6FJWXw9TkZBH+SCpumj6dYdwkIAA6vv46NGra1GVr35mGrGo3cmOSepcKec4WFMCJ3FzIKS1lawilMCqqqiDQ1xduCAiA8IAA8OHWVV67myCzxxiobuJla8bIgWl+WRmkFxTA+cJCKCwvZ5K0TRs3hgBfX+js7w9d/P1tHrLOzI1aWbQX/FNXCccjePny5FlFZiZkvvYaa7bq+nV2ccCM1LzWs9c/OhoC4+PNqNIldbiT/dQlIIL9nHviiQYjd6mEJ8pgdnr//bqE2+3rJrupmUIj+47bT7qOARBRpw4S2Y3YbnQsKcpCCFgWAXxfeeyxx+Cjjz7S7COSdOjZg7KXziSMKTdgwAB2NqaU0AMuMTFRl/Sgnph3S5cuhXvuuceZblNZD0OAiDrrTygRddafI+ohIeA0ApcvX4bNmzezwKBqbv1GNLHVOoUSAuvWrYNXX31V9YeItI4XX3wRHnroIU0XfqcBoQrqBAGrvsAGZh2Fjsc2sTF/e/w4fJWaajsAP5OfD6snT4aerVuz74+OeExEHvBACUSdIx51egCvb6JOTx/ri6grPXYMLi1axLoo14c3RoyAO3v2ZN8HxMZCq5gYPcOxRB6r2o0UnKalBdD+5HYW6xFTZXU18xKdv2cPZBQUaGI5NzISZvbsaZNRrfDxgzP9Z9jkMPUcmB7IzobPDh2C78/U9EEtPTVgAMy88UZobzDQu1a9wvfoJYvPk7pKvKRs8COPQPN+NZ6+Rbt2Qc7SpezfGKMRYzU6m+QuGjhbp6vKu4v91DUeeuynrvtgpfqJcFCfDbKbGnzIbsTrhOyG7EbPc5yPiaonP+UhBKyGAJJ0r7zyimpsLaHPfn5+sGfPHuhlQtxzbHfq1KmQnJysCAmSgqmpqYAX2rXSe++9p+l911A9krSwa8jfE1Fn/dknos76c0Q9JAQcRuDYsWOA5Juem0LYiBlE3ZEjR2DKlCmQlpbmcL/fffddwA2kiYpnj8OVU8E6Q8CqBz/+l09DWGqKrnGnjn5KMV+3/SuhWUGWZnw0QXbx7MMP62pTyEREnTJcgjcdkqTxa9fCocuXbZmRZNg8Y4aNAAp9+223irNlVbvhZwM96boeXMXWPyaUfZ29aZMugk46qx/cdhtgjEb0LkWy7s9Bf4FK72aqB6ZICiIh+OWRI4ZsCjN/OWECjAmzl9o0XJGkgJy9OlsnX54n6ngpV56oM6sPRNSZOXP1UxcRDmLciXBQX6bwB+8AACAASURBVIfusO+4wpLIbshujKwzspsatIioM7JqKK8VEZg/fz784x//0NU1lLvs37+/rrx6Mr3xxhuAl9PV0tatW2HMmDGqeaqrq2HEiBHwyy+/KOYzQvrp6Tvl8QwEiKiz/jwSUWf9OaIeEgKGEUBJy3nz5sEXX3xhqKyzRB1668WY5MkSHx8P//d//wc+Pj6GxkCZ6w8Bq77AelVcg547P9UEJrtrFGR3GSybj5fP3J6RAfdt3CjKN2/IEHgwIoJ9Jni/EFFXA5GzB6a81N/OCxfgr5Jg30/27w9P12qXu5tsH+JjVbsRFjiSdJ3+WG/zpEMvMvQmcybd27s3vDJ0KDRp1Agwbt3ZiMmKRB3KWv59+3ZIPHXK4SY/GTsWJmgEWzdauVkkmVK7SkTd1YQEKNi6lcl9OouL0DYRdUZn33r5iXAQz4mz+471ZtjcHll93zF3tMq1kd2Q3RhZa2Q3NWgRUWdk1VBeqyHw8ccfw6OPPqqrWyh3OWTIEF159WbatWsXDBs2TDU7yl8mJSWpXlrXI3uppx69/aZ8noMAEXXWn0si6qw/R9RDQsAQAps2bYLx48cbKiNkdoao27JlC4wdO9ahdpUKIVm3bNkyXRrdpjZMlTmEgJVfYJFoa33hMLS4eg68y4pE47vm1xYK24TDlU4DZGUveW8i9Oy5MyUF9mXVeBYJafvMmdC1VSv2X8Gji4i6GnScPTDNWbIEinbvhurr1+Ev69fDr5mZIux/uvNOwBh1mPhYXg4t4nooZGW7QTh46Vg52VEesvgbb4SbgoLAx8sL/rhyBb5RicHAy5Wm950GIx+t2bekdoPSjijxKJeQYPrbTTdBc29v5t2n1t73cXHQK0g+/qQj017X0pdfTJgA0bWegO3mzgWf2rgYV776Cop//VU2VqYj48AyRNQ5ipx1yhHhIJ4LZ/cd68xs3fTE6vuO2qjx8pVv0WVonn8Rml7Lh4Ascayfa/7toKx5aygKDIWSgFCbvLJcnWQ3jtsNXqIqO3sWyk6cYJXg7zRMXoGB4NuzJzRu0QKa9ekDPt26uU3MYC1rc2e70Rqbke+JqDOCFuW1EgJ4rvTXv/5VV5d27typSajpqkiSqbi4GCIjIzXDwyxZsgTuvfde2SYKCgpg+PDhcPjwYdUurFixAu68805HukllPBgBIuqsP7lE1Fl/jqiHhIBuBFDics6cObrzSzM6StQdP37cFN1uuY6jfvhrr73m8JiooOsQ8NQX2JD0PRBypuYAIuHECXj+xx9FoMaEh8P70dHQuFEjyOnUD/rPe4R9T0RdDUzOHJjy3nQodzk5KUmEPcY8Q8IHZRTxQCjk8cddt+BNasnKdoMkdfc9S8G7rBAul5TAoG++kR31y1FRLB5cy6ZNRd/nl5XBZ4cPw4cHDtiVQ3JoY1wcBDdvziQwb3j/bTu7OV9YCLeuWGFXtn2LFoBEFpKCfCqvqmLx657cts2uTGS7drA8JsYWn9LZ6SutrISK6mqnqsFnxrXKShj49deiepB43jR9Ovh6eUGTgADo+PrrtoPO7A8/hGuHD4NcrEx8Fo0OC4Nyg/1q2rgx3HHDDeDduDG0GDIE2tx3n1PjcmVhK9uPK3EgwkGMtjP7jivnrb7acke78S3OgTYZ++2IOS0M0Wsbf5sVBdpLIJPdGLcbjBlcsG0b24f0ptYzZ0LLW291e8LOHe1G7xwZyUdEnRG0KK9VEMC4cBieRU9CT7SFCxdCaWmpnuyKefr27QuNGze2+/7NN9+EuXPnataN4WBmzZoFgYGBtrxHjx6Fu+66S5OkI9lLTXgbbIYHH3zQsPJafYFVF16t9TUWI+0SUWcELcpLCFgYAdzI//73vzvVQ0eIOtTHjo6Ohh07djjVtlrhgwcPAv7QoWRtBDzxBbZlbgZ0OZTIgE8vKIBRK1faTcLG6dOhZ+vW7PO0ATNh9OwaTXki6mqgcubAND8lBfLWrWMyf8/t2AGrTp4U4b926lSIqA223fapp8DXhEDfrrYyK9sN702HXm3o3canFt7e8G1sLPRp00YVtpS0NHhsyxa7PAtHjAAkWzF1nD8fvIKCRHYj502HJN36uDhbTEK5hn8+fx7+tmGDqq26ep6V2pOTc31n1CiI69GDFWkdHw9+0dG24sJz5WxBAYyUPI94L0VHx+du8rFWth9H58CRckQ4iFFzZt9xBH93K+NOdoMXRtqc22+7MCVgjc/AE7m5kFNaCtevX4dGjRpBRVUVBPr6wg0BARAeEAA+XKzrvHY3QWaPMSLlBCN2gxdP8HcgXiApLC9nv0vwkkOAry909veHLv7+pl0EqYv1VHX9OrvgwSevRo2gKYeRmt1cLy+Hy59/LiLoisrL4VxhIaTl50NBeTmrGjHHfbpbQACENG9uaw497drMnm3zDq+LMdZ1ne5kN3WJBRF1dYku1V0XCOiRmzS7XSTK8DI7T7IJbaSnp0NXA5L8qJYVFBQEqGCVnZ2tq6vPPfccICFIiRCQIvDdd98BrkH83WTlVFZWBvfddx906NDByt2sk74RUVcnsFKlhIBrEfjyyy/hgQcecKjRiIgIuPHGG6GkpATuueceQLlJI2nv3r3MfV9PwkC86MLfvHlz+P333wE1wvUkdNlHqQK5G0l6ylMe1yDgaS+weHv7ht9qPF3wcCN+7VpAry4+8fHRUELzz4F3Kcba0poFuZhXPBGlVd4V38tJH/KxtOT64OiBaVVhIZx/9llW5Z95eRCdkCCqnveQatq5M7R/6SVXQGB6G1a2m86Hk1lsuuySEoiU8aZbevvtMLJTJxsmFT4toTiw5v8+xbnQrPAS+zceaL6ycyd8LZHC5L1Rg+69F1oOHWoj6uQ8xrCuNVOmwC0hIZrzsGj/fsA/fHpu0CCY06+fZllXZUA51/h160RSurwMJfZDkNIV+iQQden5+TDq229FXTUjFp+7ycda2X5ctY6wHSOEgyv7VV9tObrv1Fd/Xd2uu9hN09ICaH9yuy1GKsqPbzl7Fubv2cPkjrXS3MhIdhmkta8vy4re22f6z7DJYeqxmwPZ2fDZoUPMW1srPTVgAPMub9+ypVZWl36Pew3G990lkQ6/rXNn+GzcOKYIgUnJbipzcuDKZ59BWXo6y4fkHEpNf3rokOo4+gYHA2IyKiyMKR9gctdLVdh3d7Gbul5cRNTVNcJUv9kILF++HO6++26zq1WtT42ow4L//Oc/60w1ys/PDw4dOmSIDHQpONQYIUAIqCJARB0tEELAzREwQpQJQ33++ecZIYcEXUsnXibxButjjz0GKLmplvDHwsaNG2Ho0KGibFevXmVu/59//rnmLKSlpdGPDU2U6jeDJ73A4uFQ19+/Y5J/SiQDytNh3Cv0KsJ0OvJvUNoiyOEDUyLqxOtX8KbDTxfs2WN3IMSTRALJU78W4FjrVrUbjAPUc+enbFAYb25SYo1nqZCkUpIZfWKgIPgG2/dSLwg5Yglv3aNHaisfHya5GHT33ZBRK196PDcXJqxaJWoTDxU/HTcOmui4ASgnm4lxJLE93svCsVkzp9T+S5cgLjlZVBlPJgbExkKrmBjb93hYeqGWkD6UnQ2T16wRleXj8CGeelOTFi3AOzQUfLp0AW83u7VoVfvRi71Z+fQQDma15Q71EFGnPkvuYDd8fGAcDe4Jszdt0kXQSUf/wW23waTwcEYWIVn356C/QKV3M9Xfa0gKIiH45ZEjhpf8lxMmwJjaGKOGC9dBgeTTp2UloaV7qpzd4L5z6a23oPLqVfZ7GKWs396711AvEYtFY8aAf608truSde5gN4YmxsHMRNQ5CBwVqzcEVq1aBTNmzHBp+1pEHcaZi4qK0oxV50inly5dyi7gUyIECAH3RICIOvecN+o1IcAQwGC0SH5pBZIV4HrjjTdg9uzZsi74jkB6+fJl6NOnj6YL/r59+2DAgAGyTaB05rRp0wB1w9WSI7KcjoyJyjiOgKe8wPJxuRANOfk9/Jz3dsvuGgXZXQYz8Bw9MCWi7r9rDyWWMl95hR0MXSwuhqhly0QLUy2Gl+MruH5KWtVueI9SLU/Ki91HQk6ovadajS0tAe+yItmYarz3GBJLrcaPh8zamKRJp07B09u3iyaFl8rUmi05bzUskzJtmqZUp1bdZnyPB56Pbt4s8tJA0h+JxE5+fqwJqXcbH7NR7uCVJ+oaClFhVfsxY40YqcPRfcdIG+6Ut6Gsf0fnxOp2g3tHpz/W2zzpvj1+HOb+9JOjw2Xl7u3dG14ZOpRd9MC4dWcjJiv+XsPn89+3b4fEU6ccbtMMD2eHG+cKZhUXwxDJbyjhaz0edUJcVKVLa3r7iL/b1k2dyi7mYBLkrvWWt0I+q9uNqzAios5VSFM7ZiFgRaIOx3b+/Hl2RqZXzlIPHvPnz4cXX3xRT1bKQwgQAhZFgIg6i04MdYsQ0IPAp59+Co888ohm1iFDhsDKlSuhc+fOmnmNZNiwYQNMmjRJtcgrr7yi6davR6e7R48ekJqaCt613ktG+kl5XYOAJ7zASg+HEk6cgOd//NEOQF7uEeX+Tg2eZYt74uiBKRF1/4W5aNcuyFm6lH0gR5TyMbykXkeuWe3mtWJVu2lecBHC99dIKy4/dgxe+vln0aB5CUrBm1QOldBjP0BA1jEoqayEyUlJcOrqVVs2KVHne+ONtnmXs4ftM2cCesXpTZ8cOgRv7Nkjym4VOVmMrTRe4jF4V8+eMH/ECOb1gcRlm/vuE/W9LC0NshYuZJ9JyVMeyyYBARC6cCGgfGx1YSF4tWkDjWo9GfRi5y75rGo/rsbP0X3H1f10VXtE1KkjbXW74eOjyl0U4UcXf+ONcFNQEPh4eTHvb5RkVEp8HM/0vtNg5KPjWVZpTGGlC1qYF5+1f7vpJmju7c28+9Ta4y9PuGrt8+1oEY5aRB3/W0zu8ozQFmKC84DxAfdmZcHmWolM6ZgHtmsHK2NiWCy/llFREDRrVn3A4nCbVrcbhwdmsCARdQYBo+z1joBViToEBsm6kSNHAqpHOZveeecdePrppy0fe8zZcVJ5QsDTESCiztNnmMbnsQjo9Wa7//77AQk9Ly8v07FACc233npLtd6DBw9C3759VfOghCbKEaxevVoxH8pn/vHHH9CJi4dk+oCoQqcQcPcXWClJhwcND23aZIcJxjtZMHy4LaZH2oCZUOLf3pbP0QNTIupqIOS96fLLymBMQgLkXLtmwxcPhDbPmGGLOSON4eXUIq6Hwla1G/6gFL0ZvkpNZYdrmM7k58PqyZOhZ+vW7P9HRzxmI6qlEApEnVzMOSlR5x0cDHnr1gF6wz28ebPosA9lMnHeWxognOQOePmD2nqYbluTcvbOH+rKSYPxh6bS8tLYdnJjQ2nLFoMHQ9OuXcHHQBD7+sRJq22r2o9Wv83+3tF9x+x+WKU+IurUZ8LKdsOrGlwuKYFBMvFRcXQvR0WxeHDSPQF/N3x2+DCTaJQmfE5ujIuD4ObNmQTmDe+/zbLwRJ2cbDLmwT3oiwkTGCnIp/KqKuYZ/eS2bXbtSSWiXW0f2zMy4L6NGxWbVSPq+DjBcsoGQqUY4w7rEeLc4ecodY2/n/mLOUL+14YNY96NmNxNAtPKduPKtcUTdeXnzkHBxo1w7cgRqC4rc2U36q2txj4+0Ozmm8F/wgRoSucS9TYPRhq2MlGH4ygpKYF58+bBe++9Z2RYtrx4TobnaGPHjnWoPBUiBAgBayFARJ215oN6QwjoRgA38meeeUY1P3qhIVHWrFkz3fXqzVhRUQGjR4+GX375RbFIeHg4C2SrJw7ekiVL4D6J94C04t27dwN6B1KyJgLu/gIbkr4HQs7sZuDuy8qC6WvX2gGNcTbwUEIgLKRxubCAowemRNTVwF167BhcWrSI/VvOo1Ethpc1LUO9V1a1G//LpyEsNUUXpKmjn1LM123/SmhWkAW5paUw9rvvRKQrf4iJcQZLT5yA4l9/lfW+4+PZ6eoUAPyZlwfRCQmi7Lw3rN56zM4ndxCMB50olSY8W+SIBjWizkj8PhxPs4gICJw61e1i0knnwqr2Y/aa0arP0X1Hq153/Z6IOvfcd7DX/CWRhb/9xrzq+YQSwd/GxmpKGKekpcFjW7bYAcFLKAvyizxRJ+dNh/vP+rg42wUhOXR/Pn8e/rZhg91XKGcsXGpxpT1J91zErbiiQtQFNaKu5MABuPzJJyy/3O9TJD1X33EHdFHwckcv+ns2bGC/p/nEX7bCfShkzhxXwuJUW7Tf1MAn7DdI0qGX/3XJunIKZDcq3MjbG9rNnUtknRvM2dq1a2Hy5Mku7WloaCgLTxMYGKi73TNnzkBCQgK8++67uuQw4+Li4IEHHoBRo0bVyXmf7o5TRkKAEDAVASLqTIWTKiMEXIMAxqaLjIzUDD6LHmg33XRTnXRKTx/i4+NhxYoV0LjWC0OtI8eOHdPs6+effw4PPvhgnYyHKnUeAXd+geVJOjlJOkSnX0gIrIiJAd9a71Q+Lh2PnqMHpkTU1aCYtWABlKWny5I1WjG8nF/Frq/BqnbjVXENeu78VBMQJTvAgrx8ptzN/nlDhsCDERGsjeBHHoGSgwcZUSfnfRcTHg7vR0eLbu1rdQ5v9Y/6tka+U0hW8KhbtH8/4B8+Lb39dhjJ3cyWIxquJiRAwdatUFldDbM3bYJtGRm2KlB2bOHIkYAk4OHLl+F4bi4jR5s2bswwC/Xzg95BQdAzKAj8Oa/EgDvugFYaEtZaONfn91a1H1dj4ui+4+p+uqo9IurUkbay3XQ+nMxi02WXlECkjDed9FmJ8uPFgZ3YgH2Kc6FZ4SX2b6WYavxeghdEWg4davOok9t7sC5e6lkNWblnO3+5yFXrH9vhf1PKkXSYR42oE2LTKXk1SmWkm3buDE38/OBaaqptmOjdGJuUxCRC+fTu6NEwrXt39pE7xaqzst24cm0J+82Vzz+H4n37XNm05dpqMXAgtHnoIcv1izrk/ghkZmYyWUz8u7S0lA2oUaNGEBAQAGFhYUxlSs9lePdHgkZACDQ8BIioa3hzTiP2AAT27t3LiDq1tGDBAnjhhRdEWcrLy9lG36RJk5oXWh8fhyUxT506Beixp5Y++OADmKPzpuTx48ehV69eqvX97//+L7z00kseMIOeOQR3fYHlb2+jvE9MYqLI6wdnK8zfH1KmTbMdcBcGdYWzEfI38xw9MCWiTuxNJydbiLKjSLQoxfByR8uyst0g0db6wmFocfUceJcVieC95tcWCtuEw5VOA2RlL1G+rOvBVcybDomlO1NS7G7W8zHnUML06qpVikSd9EBRz1zLEXVP9u8PTw8cqKd4neSR8yzE58um6dNtlwCwYTmi4cpXXyl6HGKZEaGh8NP585r9/p9bboHZ6FHn68vyujNZZ2X70ZwIEzM4uu+Y2AVLVUVEnfp0WNVu+AsiGG9uUmKiaCBSKUmpqgHuO23O7bepI8jtAbx3NsYCDbr7bsh4/HHWDl5wmCCJHWrEW1nOWxrjqqJXnU/tu5crDGXPxYswc906zaaUiDpe9nLHuXMw6/vvRXXFdusG/x4zhl0CwZiowQ8/DD7h4SxPZU4OZL35JlTl5bH/bz57Fh764QfFeXSnOMNWtRvNiTY5g7DfnHviiQYjd6kEIcpgdnr/fZMRpuoIAUKAECAEGjICRNQ15NmnsbstAm+++SbMnTtXsf98PLeCggLYtGkTfPPNN5CcnGxXZvz48TBp0iSYMGECdK+93agHGLOJuqysLBbLLjs7W7H52NhYSEpKshGNevpJeVyHgDu+wLbMzYAuh2oOgvDmL8pdSmNq8DFNMB+SdOd6T1KMyeXogSkRdQDCDW4kduKSk+HQ5cuiBYxkaZ82bdhn7hbbRMkS3dFu9DxVeC9VOQlT3qshp1M/6D/vEVWvBrOIOiOHrnrGaTTPN0ePwrydO0XFeO8C4Qs5okHN29RoP6Tyca3j48EvOtpoNfWe31Ptxyiwju47Rttxl/xE1KnPlFXtxrc4B2747WvWebnLOrx08cXuIyEntJ/dQGti3C1hl0v0xEZtNX48ZL72Gqsn6dQpeHr7dlGdvFSm1vrH+Krx69bZXUrhf7to1eHs90Xl5TA1OVn0WxbJyTdHjoSntm8XXURTIup42Us5+dGEO+4AJE0xCV6JfL8rMjNtmKIE5uSkJFF/eHUEd5K/tKrdOLtmjJan/UaMGO03RlcQ5ScECAFCgBBQQ4CIOlofhICbIVBZWcl0qNViwyGhlZiYCMuWLYNZs2bpHiGSdh9++CF069ZNs4zZRB16+g0ePJhpeSslI1KamgOgDKYj4G4vsDxJhwcJd61bZ0cMIUmXNHky86jDhBJLpwbPUiTpMI+jL7ANnajjD3Z+uXAB7l6/XrRG+Zv0KLHU3kO8a93NbvQ8OHjbSi8ogFErV9oV4+P2pA2YCaNnj3EZUYdxJtETwNUJD1AnJiaKZMDwGbMtPh5a+fiIuiN38CPEUZLzEnF0LLykG8ZaEbwiHK3P1eU80X4cwdDRfceRttyhDB2cqs+SVe2Gl0tefuwYvPTzz6KB8M+r05F/g9IWQbIDDT32AwRkHZOV0OafuehR53vjjZCzdCmrR+53GO/5rWftf3LoELyxZ48oq1QmUk89juaRk9/8z/jx0LtNG4hatkxUrRJRJ8RDRfnQ53bsgFUnT9rKIX4/zpwJLWsllMMWL4ZGnJyykDF78WKbDKZcnxJiYyGyfXuW3V3s1ap24+hacbQc7Tdi5Nxl/To631SOECAECAFCwLUIEFHnWrypNULAaQRQqxo1qdUSBq8dNGgQ8z5zJKWkpDAvO7WUmpoKN998s2oeI9KXeog6JCDXrFmjK+adI+OmMs4h4E4vsE1LC6Dr79+Bd1khk+X7ny1bYHN6uh0APJmAJN2Z/vFQ7ltD2iklR19gGzpRl7NkCRTt3g14I/0v69fDr5mZIoj5uDQYz6x5P/ub9M6t4Pop7U52owch3iMCvRni1661I8B5+UmU0Pxz4F2M4BaIKDkvCDM96uqLqFuflgZztmwRwTg3MhJQilKa1Ii6swUFMFKG/BTqQG+FMWFh0NLbG07l5dl5d/Bt4aHr5hkzoLWvL3gFBkLHN97QM82WyeNp9uMosI7uO462Z/VydHCqPkNWtRteivzb48fhq9RU8KqNc30mPx9WT54MPVu3ZoM7OuIxxUtTAlGnx6POOzgY8tatY789Ht68WfRbED3R8PkokFJ61r2cJ6CrYqOiCgF6r/FJ8CI/V1hod2lGiajLT0lhmMh5w0mJzjb33ScLS+mxY3Bp0SL2nZwUJ+8d2eHVV8G7Qwc98NZrHqvajatBof1GjDjtN65egdQeIUAIEAKejQARdZ49vzQ6D0Rgy5YtMHbsWM2R3XTTTXD06FHNfEoZ1q1bBzExMYrlly9fDnfffbdq/UTUOQy/WxZ0lxdYnqTD28Kv7NwJX8vYStKUKdAvJITNhV6SDvM6+gLbkIk6jGlyodZDTu6giY/hhfFQOr7+uuwNbnc0HHexGz3Y6rEtnMvv4+IAySRMgleEpxN1cgfGiAEeAndo2dIOXunBD+9xKhczCCuY1acP3HPTTRAeECCqD+Pi4TPuvX37ZKeRJ07dTVLWk+yHnxy0Jb8radCsMBuqvH2hMKgLFAWGKZqho/uOHrt2xzx6D06vl5dD+YULUH7mDJRnZEDp8eNQefWqbcg+XbqAd/v24HPjjeDTubNbkAl65suqduN/+TSEpaboGQKkjn5KMV+3/StZfFS5mKC8dz7KNpaeOKEY+5OPZ6erUwDwZ14eRCckiLLzpJTeeozmU9pj8MJZJz8/kPPEViLqhHioSpdmPh03Dpo0agTokahE1PF7ltzlkkf69oUXBg9mw3QXb26r2o3RteJsftpvxAjq3W+cxZ3KEwKEACFACDQMBIioaxjzTKP0IARWrVoFM2bMUB1R//794ffff3d61Pv27YMBAwbI1qOnH0TUOT0FblWBO7zA1sQuWco86TB9eOAAvLV3rx3OX0+cCMNDQ22fn4y6X9OTTsjs6AtsQybqhNvbcjJLiOs7o0ZBXI8eDGJ3jaWlZMzuYDd6HkRS2/r44EHA2DbSxEuAZXeNguwuNQd1nk7U7bxwAf4qkXO9t3dveG3YMFl4pQc/SChkPP44y1tcUQGnaz3lUv78Ew5kZ8PymBgYquGRsC8ri8XhlCbeqw6JiXYvvqhnyi2Rx1PsB8H0qrgGzfMuQHDGPkYySJNSTC7BfvBvwSvVEpNTj53QOjhFeyrevx/yk5NFxJxWl9E+AqZMAZ9u3dz6sohV7QZtoOfOT7WmAfi9Q5qZl8/cnpEB923cKMoyb8gQeDAign2G3vklBw8yok6OlOJjqWp2qjaDHCHmCo+6L44cgdd37xZ1k2/XLKKOvzilRtTxe5ZS2wLhJxfnTi/ersxnVbtxJQa039ijrbXfuHp+qD1CgBAgBAgB90aAiDr3nj/qfQNEQA9BZhYsPXr0AJS49K71fODr1dMPIurMmgn3qMfqL7BIJHT6Yz345ZxhgCacOAHP//ijHbgf3HYb4OGMkCp8/KA4UF1ulq+k24RIaNanD5x/9llDE9dQibqqwkIbVnI30aUxvELffhua+PkZwtbKma1uN3qw02tbvFeBNN6jJxN1KKkWv26dnQQlehb2CpKPsSR38HNx/nwoP3vWbkrKq6qgaZMmos/R87RJq1Z2+ZXIuo/HjoXbu3ZldbiTjXmC/WBMR7/cdAg6J75gVVFdDReLipjHpSD/p+RFZOSCCNb5Z34+XCouhvLqasBojQE+PtClVSvo2qoV+EjWkp5ngNl50BMKpQ4zCgqgtKqK9RE9UEP9/KBbQAD4y8TE4vugdnCKnj7Z778vIujyy8oY+S20h3WhXaF8LHqoSttsFhEBre+8E7wU7NdsPMyuz8p2g0RbreVa/AAAIABJREFU6wuHocXVc+BdViQaOkolF7YJhyudBsjKXuJe1PXgKkZ0o6z5nSkpds9dPuYcPuuurlqlSNSZJbnMey2bPZdYH67d2yRefAPbtYOVMTG2Z4cjRJ0z0pfYL7W4qjy2RNTVxaqouzqN7Dd11wvr1ExEnXXmgnpCCBAChIAnIEBEnSfMIo2hQSGwaNEiePrpp1025rVr1wLGhpMmIupcNgVu05CVD34QxM6Hk20kHcaje2jTJjts3x09GqZ17+405hjriZfP0lOhmUQdHlChPF5afj5cv34dojp0gIjgYD3dUM0jF3tFS9JJ6wVW8KbDhtEDCz2x+MTH8AqIjYVWKpK8Tg+wHiqwut1oQSIl6ZRsa2bPnrBg+HBo3AiP3AHSBsyEEv/2tuo9mag7lJ0Nk9esEUEpxA1C+TC5JGc3SGoLh8pK84IHni0GDhR5+xRu3Qq5tYe4SnK/6N33z2HDGCHiTvKX7mo/KG0ZkHUMAjNTbR7ewpzigfr3Z87YPFKTp06FvrXPb0eJOtwT0Lvo9V9/ZWSUWnr0llvg3j59oG3z5lrmb/r3B7Oz2R7wg0zMWL4xvEwzp18/Q0Q3lsc4qBgPVUhIcHxy8CCsOnlScywoLTs7IsImVYv7fJvZs8GHu9ijWYlFMrir3WjBF5K+B0LO1HiVyV3G4j3kcjr1g/7zHnFZbFTBe0xrDEa/VyIk+RjLWKcRok7YM+RUDpAw3zJjBrSvlWwOW7xY0btUIOrkpC+JqDM609bJT0SdeC603nOsM3PUE0KAECAECAF3QICIOneYJeojIcAhMGfOHPjoo490YzJ+/Hh49NFHAWPWeXl5wZUrV+DDDz+EJdxBhVplw4cPh23btrGyfCKiTvcUNJiMVj74Ccw6Ch2P1RBzSh4lGLfkk3HjAL0YkNxyJPl6eTHPBEeSWUSdknykVM7TkT6aTdShNFLmK68wUjOruBiGLFsm6pY0hleHV1/1mBhBwkCtbDd61gh/MKpkW2PCwuCzceNsN/sz+sRAQfANoupdSdTV1YGpHF5oj49u3syIFz5pSVWqHfxgTEeMp1V26hQUbN3Kqm3auTO0mTVL0T54su6PK1dgUmKiqD/oSYUHu+hN5U6EuDvZj5q0ZV5ZGfxy4QIs2r8fTnEx0nCSeLlYR4g6JKPu37hRk6CTrl+0k/Fduuh5DDidp6C8HJ7YupVdMDGS0FPpiQEDWLwsPsnZT+mxY3Bp0SKWDb3l/v3770z+2mh6JSqKEZnYJpJ1bZ97zu0869zJbvTOD3qmdjlU81xLLyiAUStX2hXlySu8LDJ69hiXEXW4BwoXVfSOSU8+OULyuUGDGJHNJyNEXdGuXZCzdCkrjs8k/MMnlGzGyx2YUD60uaQt/LzkwAG4/MknLI+c9DMRdXpm15p5iKgTzwsRddZcp9QrQoAQIATcFQEi6tx15qjfDRaBJ554AhYvXqw5fj8/P1i3bh2MHDlSNm9KSoqsp5xc5hMnTgDKYPKJiDrNKWhwGax88BN67AfmvYAxSGISE+0OQs2aLCT7VsbGOnQYYxZRV1ReDhMTE+0OZbU8ePRgYDZRxx8GfXLoELyxZ4+oG7yXj1osFD19t2oeK9uNFmY8SXciNxfGr1plV6RfSAisiIkBJLExKcUWwoMfQdqxLmMFPdy3L7wweDDzHHNFkpMkQ1Js84wZNuJSrh9mH/zw8YLk8OUlZt3J1tzBfpCgCz67V1ba8vDly7D82DFYreLR5QxRJ7f+jKz790aPhqkmeJmrtYl7FsZOPJ6ba6RrtrzxN94IC0aMEJF1UvspS0uDrIULWRmU1Zy5bp1TvwPw8gHKxSKxjWRdh3/9y61i1rmD3RhZDL7FOXDDb1+zIvh8i1+7Fg5dviyqgpefRAnNPwfe5faxUc8XFsKtK1aIxokx5FBWGS868ckIUcfby56LF5m98Kl9ixawJT6etSElq4X4j4LnqtpvUoG8JOlLI6u9/vMSUSeeA7N/r9X/DFMPCAFCgBAgBOoTASLq6hN9apsQcAABvUTdoUOHIKI2WLpSM5s3b4Zx48Zp9mLp0qVwzz33iPIRUacJW4PLYOWDH56om5yU5PCBoNak8rJKWnml35tF1GGsndikJMsTdbw3HfZ5TEIC5Fy7JoKFj+HlTnJ8RubeynajNg7eS/VicTEjwKXzhweGKdOm2eJJFQZ1hbMRk2WrxYOfK199pRgrCElw9EITYnXpwVjOq+KNESPgzp499RQ3JY+cXS+OjobYbt1U65c7+EFPuutlZXblGvv56YrbmL14MVxLTQVn4w6ZAoxJlVjdfpCk67Z3uUjeUiptqQWFo0QdHpBPTU5WJKRwv7o5OBjQm03Ns8wMb2ylMSp5gAv5h3boAIM7dGAkHHoOKcl2Sj2IePvBvebSO+9AWXo686SbIUPi8O2N7NQJ/H184EpJCXx38qRimzzx4y5EgzBOq9uNlk3w36OMbNffv2M2piTtKyWvTkf+DUpbBLk1UYdjnb1pE6DcNJ8S7rgDcL+UJiNEHZY9P3cuVOXlgdLvsyf694enUWa5tqGWUVHsXxUXLzJbw4SynBgLOvHUKbv+8L+X3cV+PMlujNiYNC8RdWJEiKhzZjVRWUKAECAECAEpAkTU0ZogBNwMAT1E3X/+8x944IEHNEeG8n7333+/pgzmY489Bu+//z404qSFGipRt18i/6IJcgPKkHXK9fFs9MIrEHVyB9R669CTzxmvtZd37oSvjx4VNcMf0OppH/MoeQ2idxrKFTmTHPGouzJ7tmyT3ufPQ6sNG9h3ctJNPJaVwcGQN3WqM123bFkr240SaLzEGB7ioTeMVK4PPbQ2xsVBcG2cKyTpzvWeBNVNxDLKQhvtupeA344d4HPyJFvDUkKd9/jSO5lyngBaMRX11q0nn5y3A3oioPxaKw2JXKndtNi9G5odOaLYbFmPHlA4apRqtwR88fD0rxs2wK+Zmbb8PL566tIzflfksbr9+F8+DWGpKQyKbRkZgMStVow4KW56iDq0H0xtPvvMVlxOsg6/nBQeDq8MHSqKQYcE1srjx+GVX36xmzZcG+gB2trX1/QpRanLWd9/b1cv2sl/xo+H3m3aiL7blZkJf0mpwVOa1kyZAreEhLCPc++5B6pr++t78iS03LGDff5Vaiq8tmuXXdkRoaHwz6FDITwgwO67A9nZ8OS2bbLztmPmTOjSqhVUt2wJV+Pj4bpEJt50wEyq0Op2o3eYGCO1+56lNiIc4xtirFs1G+K9utFuBJuR23d4eUa9fdJDiOmtSy3f+rQ0mLNliygLr0IgLaunX/y+0/z336H5vn2sGiVcnxowAB7v399OehbLnCsshJd+/hl+Pn9edhj8b7yiUaOgVKLcYgZGZtfhKXbjLC5y+42zdbpzeaX3HHcek9l9HzBggNlVUn2EACFACHgsAkTUeezU0sA8FQEtoi4kJASOHz8OgYGBuiDYu3cvREZGquaNjY2FxMREUZy65cuXw913361a7oMPPgCMqacnlZaWwuDBg+Hw4cOK2bEfa9asgcaNG+upsk7yEFGnDKuVX2B5jzo5SSSzFsvMnj1hwfDhDklfyh2q8vFUjPQRD4QxJpGQ8NBzRWwsdPH3N1KNXd7tGRlwH1cvZnhn1CiIUzlgUXqBFUiD6uvX4S/r14tIA6yXj+FVMHYslHft6lTfrVrYynYjhxlP0iHxfde6dXYSY3iwnzR5MqAXA6YKn5ZwavAsRZIO8+DBD09GSYlrR4g6OWL5k7FjYYKL1hLGwHqv9qBTwHLekCHwoIa3O+bl7YYntdXWcf7EiVARGqqYRbA5LY86IurMe1rwnqdzf/oJvj1+3HDljhB1cofy2DAerKMnjFKsLOneIXT25agoeODmmw33Xa0ArsNpa9bYebgPbNcOlt5+u510n1CXUvwx/uC/eOhQuNanDysSsGYNeGVnQ3ZJCUR+841dlx7p2xeej4xU3beVnnUopfvi4MGszrwpU6Cylig0Fag6qMzd9h05CJCk6/THevDLqYn/KXfhBz/nL2dI9yJ3Jeoul5TAIMla1iLUjRJ1TXJzIbBWzlpJqQHx7RscDP8YMoSR3HgJBO0MY7IiuaeW+L3w6vTpUNW6dR2sdHOr9AS7MQMRIurEKBJRp72qiKjTxohyEAJWRABDKV28eFHksFFeXg6dOnWCO+64w5Quz58/H/7xj39AaGgo5Ofnszq7du3KzoVTU1Ohd21MXFMac5NKiKhzk4mibhICAgJaRB0+4PChppeo00OQyZF/Bw4cgP79+6tOjCcSdbQSlRGwsiSMQNQ1pPkrrqiAwvJyNuS2LVq4LCaXFGMlSRhB5lBrTpoEBEDH1193q/g/WmPiv7ey3UjHwUuM4YHc/2zZYie7hWV4ghkPRs/0j4dyX3WSGKWU+JiFch6mSVOmAMa805vkyG9HvFT1tsfnwzhYY7/7TiQHivF8tsyYAe1bttSskrcbHpfvTpxgXlkY5w4Tyo0KHnrNIiIgROVyTNaCBUySTMtjkWLUaU6P7gw8UScngypU9D+33MJiwb21d6+dTekh6tB++LhSch4wKDX37+hoWe8XfkDfHD0K83buFI1RKe6VbiBkMirFvtLjcYrxx9DrVprQ8697YCCLm9XxjTcA5WIvvPQSyyZ30QTHtWn6dFsMTdxvfGulcauLiphUrJDk2uTLB8TGQquYGGcgcVlZd9p35ECRknQo//jQpk12WaWXp9IGzIQS//a2fGg3Zx9+mP3fXTzqlORi0QMVyWqlpIeok/5e43+n7bxwAf66fr3hNYr2KHjcI5koSGTzBGqHV18F7w4dDNft6gLubjdm4UXSl2IkSfrSrJVF9RAChIDVEHjwwQfhiy++sOvW8OHDYfv27dCkSROnu/zCCy/Awto40tLK5EIwOd2gG1RARJ0bTBJ1kRDgEdAi6pBU27dvH7vloCc5StSdOnUKemjIlJhN1MXHx8OKFSvq1aNOD6YNNY+VX2D5w9KGOj/1NW6lF1iefFDrW/Ajj0Dzfv3qq/t13q6V7YYfvJ44QJifJ9P0knRYTko0rDp5Ep6tlasT+iGNQ6U2OUpkVF1J+En7svzYMSb7xadZffoweT09ibeb0mPH4NKiRaxY8unTTIaPTzyRE7Z4sSypXVVYCOeffZYV+zMvD6ITEkR18DEA/aOjITA+Xk836z2P1e1HjahDCcq7evWCgW3b2ogirVilqaOfksUc7Sc/JQXy1q1jXi1xycl2nq58zE+1iVMqnxAbC5Ht/0tyODv5ckS6loc23yZKHEq9duZGRgKSnpgwrmnl1auQs3Qp+78ceYmeexiTDlOzPn0g+OGHRfZTcuAAXP7kE/a9nPc3Eg+Ia0jz5kAEt7MrQn/5kPQ9EHJmNyuwLyuLyS9L05iwMPhs3DhbXNOMPjFQEHyDKJsribpPx43TJMn1ICBHOOuJj6yHqBPax3hzLUeMAK/gYLj4//4fi1WHSY7E1+ozktkYz/Hvkv2cJxaJqNNC0VrfE1Enng8i6qy1Pqk3hAAhYB4CSmfPZiqdrV27FiZPlo9h//nnnwOShQ0tEVHX0Gacxuv2CKCU5EcffaQ6DpSzHDhwoO6x6iH/pHKaZhN16enpzMVZLeGGkJSUZMrNDd3gUEbdCFj9wDTo/AFok7EfvMuKdI/JkYx42Ndq0iTIUrgZ5Eid7lxG6QX2enk5FP38M+Rv2mQ7BOLH2bRzZ/AbNQpa6iQ23BUjq9sN4iqNA/ThgQPM80eavp44EYZz0osno+7X9KQT6sCDH55MkovvJvV+UZvzozk5MHH1alEW9DZA6UuvOpZPLiovh4mJiXYxrTbNmAE9dMpS83ZTkZkJma+9xsZyKDsbJq9ZIxoXHoI+Xbvnt46PB7/oaDtorn73HRTUxjOSI0j4OtyJHLe6/UilL7ecPQuvRkXBraGhsjHfnCHqLrzwAiOm5GzH6NqXI4SRAEMizIyERLpUhlpLuk/a7um8PLhNQjijpymS8WjjaAuN0INn6VJAL6QXZKRHU6ZNgz61cfBC334bmvj52Q0ve/Fim2ed3PzwsfHc5cDW6najtsZ4ku5Ebi6Mr5Vn5Mug5/WKmBgbAc7HpePz4b5zcf58KD97VtajTg8BJu2rHCGGEqkvDB7stLKBnASlXruRey7EdusG70dHK/YLbeLakSM2shvHujszEx7bulXkLa40X/f16cPGjXHqHvzhB1E2/oIJ2Y0ZT1XX1UFEnRhrd1m/rlsh1BIhQAh4CgKuIOree+89eOaZZ2Qhe/755xW97TwFY7lxEFHnybNLY/NIBPTEhsM4alqylAI41dXVMG3aNEhOTlbES076Ug+x9s477yg+dKWN6SH+jNTnkZNv8UG588GPmdDSCyy9wBpZT1a3G71xgD647TbAQ00hVfj4QXGgPs9uLNNtQiTzaBG8vpRiF+rxuMFD+b9v3w6Jp06JpuKNESPgzlpZOyNzZDTv+rQ0mFNLigll+fhZeuqTHvwI8mxykppY346ZM6FLrRwm84YYORIa+/hAVX4+FO/ZA0W7a7xP5A5r8XM+JmTH+fPBKyhITzfrPY/V7Ycn6q5VVjLioJEKas4QdcIakSMvjK79i8XFELVsmainvNelsxOPZPbU5GSbJB7WZ5QUkfP8Q9JiY1wcBNd6uHkHBzMvQ0z4PDhy+bItzkZ5VRWLTefftCmg5GWowuUa3vtba37c5cDW6najtL54e8I1GpOYaEcY4YUOJGBxXjEVBnWFsxHyN7Xx95og7yjnhe3ImpeLoWjU/pTGv2DPHvj00CHR1xiD+N9jxjCiUS2h/OS/avcBIR/ay9sjR9our5RXV0Pb5s1t5DV6pfr26gW8ZymWRdv7LSsLMA4setnxqWfr1kzGd2J4OHSqJb6/PHJE1DZPLuK+H/L4484+UlxS3l3txmxw6D1HjKi7PPfNXgdUHyFACHg+AkpEnVlKZ3gWPWLECPjll19kwWyojhpE1Hm+bdEIPQyBDRs2wKRJk1RHtXXrVhgzZoyukaP0JQb4PSp50eILh4eHw8GDB8GPu2mspxw+WBMTE8HLy0uzL3pi3jVUjWJN8CySgV5gayaCXmDpBdaISVrdbjofTga/nDNsSEpxgN4dPRqmde9uZNiyeTGuFHoECUnOqwe/WzdtGtxc6wUjV9Gyo0fhH5IYWxgfDmNfCQeHcuXw8HHHuXOQlp8P169fh6gOHSAiONjQuOQOe7ECo7KB0oOfqwkJULB1K/MMemXnTvhasmfj4XTi5MnQplkzxf7iwfY9GzaIyBHMzHsqqhEWhoBwUWar249vcQ7c8NvXsmigNOyVsAHQpLLcJuOnRQQpSV9OmBRqI7nliGI+HpSeqUFbuDMlhckKCgkP17fFx0MrHx89VajmkZNfNUpmYwNycpa8p07QvfeKvIGUOqUmW1m4dSvk1nruac2PuxzYWt1u5OapZW4GdDmUyL5CzzKUuxRin/FrVCBq8TMk6c71ngTVTeTfQ7SIOkfWvFzsRaP2Jzf+/ZcuMUnbuk5ITq6IjWUynWg/gqoBL8HM96Hq+nVA0hv3Jq9GjaCpJF4Nfj570yZR7M2B7drBypgYRhBSbMe6nlHt+lHa3O9KGjQrzIYqb18oDOoCRYFhigXpPUcMjZHnPsZNLc/IgLLTp6EiOxuuHT4sqgwvWjUNC4OmXbtC044dPTY+t/aqpByEACHgCgSKi4uhqKgIvL29Rc1VVVWxcENPP/00fP21/XvMkCFDACUrMRmNU4fv2I0aNYLMzExAR4wlS5YoDtVMiU1X4GlWG0TUmYUk1UMIuAgBPZ5sDzzwAKCeLz4AtVJWVhb07dsXsrOzFbPK3ZjAB+zUqVM1PfFSU1MhWMdBp5rLs9Axo5KeWmOn781FwB0PfsxFoKY2eoF1/AW2LubD6nVa2W547wWlOEB4qPfJuHFQUV3NyC1HEnoZBcgc/heWl8MkGQlJbOOD6GjAg30sKyT0NkMC6719++y6MbNnT0CvBqVdEXv+3I4dgLHx+CSV89Qa384LF+Cv69eLsvFyfFrlhe+lBz/8IamSVxySkW+OHAnRYWEiXJB0+fH8eXhg40bZ5j8eOxZur5We5g9m9fa1PvNZ2X4EXFB2uf2pH20woQxfUeswKPGvifemFscOv+eJJyWibtyIVjZ5VPRyeVTi0cnXoXe+pKQUrq8NcXHQ2d9fbxWK+eTkAR0hMzalpzMSgE987Kv2L73EpA21kpLcK0o0X3rnHShLT2ceS3JynQJ5STHqtFB2/HuepCuprIS71q2zi8GIpFrS5Mns4gEmJMJPDZ6lSNJhHvy9JlyCwP+/LLkE4QhRJ2d/KLk8QUPeXwsdpYsrWuWMfs97tkr3AyQZinfvtnmp6qn7eG4uTJDIk74cFQUP3HwzK05Sy3pQND+PV8U1aJ53AYIz9kGzgv9eyBBauth9JOSEyseHpvcc8XzoIepQwrxg0yabuoGeGcXLa60mT4YWAwYQYacHMMpDCBAChhHA+G9ffPGF4XKuKkAeda5CmtohBAgBpxBAT7bBgwfDYckNLL5SlKo8cuQI4N9a6eOPP4ZHH31UNdudd94Jy5YtY7cq+PTGG2/Aiy++qFpWj3eflsszNoBj0Uv6aY2Zvq8bBNzhwLRuRi6ulV5gjb/AumJerNqGle0m9NgPEJB1jB1Qo8SY1HvBLEyR7FsZGwuNZS6XbM/IgPsUCCZsf1J4OKCkIKZtGRmyXcLD1u/j4iCkeXPFLivFlTPi5aMk14mkYky3bobgkjv4EWIpYUVIKD67Y4dindN79IDSykoIadECUHZMKfGxy9CbruPrr7vVgZCV7YfHHA9FvcpLoNy3lR1x4AqizhGiQMt7zNCClmSWI+ru7d0b/jlsmKE4XnKkCE/4dXj1VdZy0c6dUFVcLNvllkOGMHk/PiFBV37hAhT9+KPtYHXz2bPwkCTOFm8/5BnkzIpQLovePl1//w68ywqZ5OL/bNki8s4SSqLHNMouYkKS7kz/eM0Yqfh7jZc2lRJ1WFfSlCmAMe/0JrkYoI4Q5dL2XEXU8Xue0sUNjCdb8ttvUJaRARUXL7IYf0LC+MLC/5UuwGAcye618VqVYkPqxduV+dxlv1HDBElvv9x0CDr3uygbXra6WFQEHVq2tEmhKl0MMfKeg3X+mZ8Pl4qLAaVV8bIUXsxCqW68xOQj8cB05XwKbV0qKWG/b/ESlHDdrKKqikkoYx9vCAhQjW2sRtThXlKweTPk1XqeYJvohXo2Px8wziq2LcRNRmzwogG2x/9eRcIu5IknwLtDh/qAh9okBAgBD0ZASdrSKkOmGHVWmQnqByFACGgi8M9//hNee+011XwLFiyAF154QTXPlStXoHfv3qredFgBujXjbQZp2rVrFwwbNky1DT23IPTIXuqpRxM4ylCnCHjCC6wZABl5gTWjPavXoeemqdXHUJf9s7Ld8ETd5KQkwJvxdZG0YlOhlxweoDqatKQysV6UUotNSoKMggJRM0aIukOXLwPixCeMH4SHki1r4yXpHYOc3eCN7Exu7//wwAF4a+9evVXa5UP5sf+bOBGa13olups3HQ7Iyvajd2LMJurMkL7EvtclUackffnZuHGyhL0SlnqIOrXDTYzdWLRjB/OYU0vY3/h16+ziofGxHYV4XnrnvT7zuYvd8CSdkuwv4siTaXpJOiyHv9fK0tIgqzY+odwFiOcGDYI5/eQ9i6RzKCd9zMdjc2bOcf9NOHECfB0gNny8vCD1yhVZgvORvn1FNtejdWuYcsMNrKtG9wSp15CcXCcf98+dvFDdeb9BO8JLV4GZqYzw5hNemvj+zBlY+Ntv7OPkqVOhb60SjqNEHRLqeMnq9V9/tftNJbWBR2+5Be7t04fFRnR12pWZCe/u2yeSeFbqw6tDh8KMHj1kf8spvecgSXf5889t8pYoEbvxzBl4bfduu71E2u6I0FB4dtAgkfy6O+0xrp5Lao8QIAQcQ8DqRN0HH3wAc+bMcWxwblyKpC/dePKo6w0XgWPHjsFNN92kCcCKFSsAveHkUklJCYwbN04xcKdQRs2TDTWNIyMjVePbYT2oO3zvvffK9qOgoACGDx+u6iGIBdXGogkEZXAJAu5y8FPXYBBRJ0aYiDr1FWdluxGIOpQaQwKqrjzq9JBhSadOwdPbtxsyXzwgXTZpks3LQq2wktcgevm8pnEhBevFQ+S/b98OiadOiZrhJb6MdF7JbvJTUkSyY3jQ9PjWrZqHPtK2n+zfHx7v3992k9vdDkyF8VjZfvTOtxlE3cRp3SDj8cdZkydyc2G8RGoO5/vpgQP1donlq0uiTu6Zwset0ttROelLqUedElGnFHOLbxu9UlPS0mS9V+NvvJHJ6aInMHoRocymuyR3sJvGVZXQfc9SG7GgdDFBKk98Mup+TU86YZ7w9xp6h51/9ln2kZysMB/DU2t+j+bkwMTVq0XZeK9LrfJ1+b3c2GK7dYP3o6MVvVjbzZ0LPuHhqt1C/KrRw+7AAZHXEBJAcWvX2u1NS2+/HUZ26sTqdDfiwR3sRpgsNWnLvLIy+OXCBUDvT+nvOj1Sy2rvOegldv/GjZoEnXRRfTpuHIzv0qUuTcBWd3ZJCTz/448sJrGRhPLPi6OjYUyYOH6f3O81KUmHRDlKUksvg2m1j7Lt84YMAb/ay17uZjNa46PvCQFCoH4RsDpRp0edrX4RrJvWiairG1ypVkKgThHAOEAzZsyA1ZKXQblGX331VXjmmWfAn4spgrKZd911lybBhvU99NBD8OmnnyrGu3vzzTdh7ty5muN99913YdasWRBYK3WCBY4ePcr6oSbjiflI9lITXktkcKcX2LoEjIg6MbpE1KmvNivbDe9RJ43NZKYN4UHEguHDNT1pLhYXw5pTp2w3v5X60KdNG5gdEQHjunQRxWrT6jNKZ+KX3eiCAAAgAElEQVQBk5DQG25FbCx00RGT63JJCUxYvVp0KIlE4ca4OCafZDSp2Y2UrBNuab+9b5/mIRB6TyDBEB4QYOtSsz59IPjhh91K8lLovJXtR++cm0HU4b5z9uGHWZNoJ1HLlomaNxprCz0i7kxJsfM0MEPCDzumVP+aKVPgFidlBvUSdXxssh/PnbNJ6LL+Xb/OCM/Fv4vl4QRQkVT8ZuJE2/PF3Q5PrW43SNJ1+mM9+OWcYZCjJxkerEvTB7fdBuiRLaQKHz8oDqwhgfSkbhMiAZ9/AlGnJF/8zqhRENejh2qVSpc1kMy9s2dPPd2p0zxycrNql2TkpJCR3C7es4f1E6VkrymEYfj5/Hn424YNduPh47WS1HLdTDcSdMFn98pKWx6+fBmWHzsGqyWxePmeOEPUIUl3W0KCwwN7b/RomNq9u8Pl9RSUUz7QU47P83xkJKAnoJDkfq8Vbt0KubVYbE5Ph4cksVSNtIn7d8q0aYC/STGhpDPJYBpBkPISAoSAEgJWJup69OgBf/zxB3hx8egbykwSUddQZprG6XEI6JGL5Ad9//33M7Lu119/ZX/0phMnTgA+JJVSeno6dDUQIH38+PEQFBQEW7Zs0ZTcFNp87rnnAAlBStZGwOoHP65Cj4g6MdJE1KmvPCvbjUDUucp29LaD8T2QGMPYHiUVFeDftCkUlJdDoK8vk0/Cvx1NxRUVUFhezoq3bdHCULwsR9uUK6dlN/whEF8eMUHPCZTyxBgnGHvP18uLjSW4WTO7OCv+0dEQMGWKW5J0OG4r24/e9WAWUZe9eDFcS01VJMH0kA1Cn5WIEbOIOmzn44MH7Uh3JJEXjhypy+7+uHIFJiUm2sGsl6i78tVXUPzrr4DefRNWrdIkuYWG8GIByqAJkrHu6I1qdbvpfDjZRtIpHXK/O3o0TDPhUB/jP1VevWpbR0qx4LQklJcdPQr/kEg0owcOxs7r5Oen+DhA0ho9e9Ly8wEvYkZ16CCSu9P7HNHKp0TU8XKzuJYx+YSFQfPISGjC9VvLAxX3ZfTOQnIb5XflEh+bLviRR6C5TklRrbG56nur2w2SdN32LhfJW0qlLbWwcpSow98aU5OTFZUXkFC/OTiY/VZD71ilJPWQ1eqvke/lvEr58thHvISBUrGYV62fvGeolDirzMmBC7Ue1nIyz3ybuOfh7zPvxo3hp/PnFWU4eY/zllFREDRrlpGhU15CgBAgBGQRsDJR9+OPP8KIESMa5MwRUdcgp50G7SkIYHDNt956q86Go1cTWE/MPEc76efnB4cOHTJEBjraFpVzDgGrv8A6Nzr9pYmoE2OlRTjoR9Yzc1rZbngCwTPRt+6o9NgNxgO6smQJlJ89a3gg6M3QZtYs8O3Vy3BZKxWwsv3oxcksog6l5y5/8glr9pujR2GeDGmwPi5O00N0X1YWTF+7Vrb7ZhJ1Sp4NX0yYANESaTFpZ5CoR1k9ORkxo0SdXFwxpblDj4Yt8fGABIyQQt9+W0Ro6J33+sxnZbvh7UFpLWKcs0/GjYOK6mpGbjmS8AJDgI+PXVG8qIEEsNza+iA6GtALDcsKKbe0FDCO6nv79tnVhaQuetQ1Uugg9vy5HTsAY+PxqS7ICj1Endq+IxDb2M+0vDwor64GvNhysagIDmRnwxdHjqhOw3d33AGD2rVjedyR3MZ+W9lusH/+l09DWGoKwxgVAlC+2KjUoqNEHcpo4h9pmhQeDq8MHSqKQYcqACuPH4dXfvnFLr9ZMR2lFaOtzd60STFO4+y+faG15JIXPl8wphzKi0sTL4krJc4Eb2300H1482bZNlFWHeWopc8gtKUHf/hBVs7847Fj4fbay9HkVefIU5/KEAKEgBQBqxJ1K1euhJkzZzbYCSOirsFOPQ3cExDAGHGjR4+GvXv3mj6c2NhYSExM1OVqjHHmoqKidElpGu3o0qVL4Z577jFajPLXAwJWf4F1FSRE1ImR1kM4uGpurNiO1e0m6PwBaJOxH7zLiuoUPpQfazVpEmQtXFin7bhL5UbspiwtDUr27YPi/fuhKi9PdYh4QNr8llugWe/ebutFxw/Q6vajZ72ZRdTxsbaQyBr0zTeyh6DfxsbCDZz0qZAJDzIxFuQzKrEgzSTqlOQvsT9q8YrUDjKxrFGizpEYnCtiYpjnE6ZmEREQ/NBDbmVPVrYbXnI5JjGxzmKjItm3MjZWVnJ5e0YG3MfJIEsNCcmHa5WV7GMkROQSEg7fx8Uxz2alhF5IE2VIQT1xW/U8W/g8ZhF1Rj1QkdTGZw5KUmPCSyLt581zO3Ib+25lu8H+8XvJ3J9+gm+PHze6TMARok5ubWHDTw0YAE/0768oay6VGxc662hsX7XBYky+u9evt8vyydixMEFDGUjJK473qgtbvJjtARibTogXq3QZRUsOF70OUW7+eG6uqL+8dGzr+Hjwi442PL9UgBAgBAgBHoEHH3wQvvjiC8uAcvvtt8PixYuhW7dululTfXSEiLr6QJ3aJARMRABJsuHDh2vGeTPSZHh4OOzbt08UT06r/Pnz52HAgAG65Sy16sPv58+fDy+++KKerJTHAghY/QXWVRARUSdG2gjh4Ko5slI7ZDc1s0F2Y47doOTS9bIyKEtPt1Xo06UL+7cnxjTxBPsxi6jDORbi1OG/5bzqhEUxb8gQQLKhcePGUFFVBXiguPC331S9L+rC00EtXhBKgj0YEcG8HJDUw/hHX//xB/zArW25Z3nCHXcAkjCY9HgIIUH5f3/8AXllZczzyadJE+aphTHq1v35p+J2sTg6GmJrDxICYmOhVUyMlbYW1b5Y2W54om5yUpLdYbVZIKPM3fvR0YokAnrJvSzxSjXStpZUJtaFEsWxSUl2dmdlos6IByo+Y5A4x2cHJnf35Lay3SC+WnuJsH7/55ZbWCy4t/butfP20kvU4QUh4WKVnIwx2te/o6OhSSMlf9Ka3sjtU+ithiQ377lsxPbk8uL+hv3kE3q1vTZsmK6q5frJlxfilPK44MWXpyUXX9C2kRz0atyYtdu0c2fwbt+e/RulmIWkRA7umDkTurRqBfi7rh2dkeiaO8pECBACygh8+eWX8MMPP0CrVq1kMyUnJyue786aNQu8OYUJR3Fu1KgRO0dGB5TuJkiaO9oPK5Ujos5Ks0F9IQQcRKCkpAQeeOABQBdhZ9OQIUMgJSWFxZEzmpCsGzlyJKQpxCYwUt8777wDTz/9NOCDm5J7IGD1F1hXoUiEgxhpIurUVx7ZTQ0+ZDdkN448oz3BfrQOV/UenCJ+PFGn5rGmF+vugYE2jyY8bN8WHw+tZOQC9dYnl09JMk2rTr5vfF4eL7X9Jz8lBfLWrVNtBj2e0OvjiW3bZPMtj4mBobWede4kgWlluxGIOkc8HbXWDP+9HjJM7qBdqw20k2WTJkHP1q21sgKSXnJeg0YIBM1GajMoedSh96pApughtpX6zPfjvj59AIn2Xty7JJJ07Z5/HrwceL/UO8a6zmdlu8Gxq+0lSJre1asXDGzb1ibditKYS1JTRbDp3W+E5yfuM3HJyeyyB5+QaOPnX2lulMonxMZCZC2B5ey8yu2FaKcpU6dC+5YtdVWPXuoTVq8WSVLyceOC7r0XWg4dCkW7dkHO0qWsTiT6kfDnEz8u6QUPlDO/9O9/M2UEJVncpClToF9ICKuS3q90TR1lIgQIAScQUJLGjI+PZ2fPdFbrBLgqRYmoqxtcqVZCoF4QwIflXXfd5VDbGAvuo48+YuWbNGniUB1YCEnDefPmwXvvvedQHdiP1atXw9ixYx0qT4XqDwGrv8C6ChkiHMRI04uk+soju6nBh+yG7MaRZ7Qn2E9dEXWIJ8bPmrJmjeE4Rf8YMoR5sPHSaSi7hYevfHwuR+ZMWgYPUZ//8UdIPHXKUHXTe/RgB8Gv795tK4ceGBvi4qCzvz/7TG3/wUPRzNde09Umej6hZ4RU5pCPU+ROXnVWthveow7l36QEgK4J05EJ48ctGD5c0aNOqOJicTGsOXWKeZyqJZR2nB0RAeO6dDFkI1L5P4yDuCI2VjOWpI4hirKcLyyEW1esEH0mxUAvUcd7OvYNDoaeQUGAfyMG3QIC7Dyh0Gso+OGH3ZqkQ+CsbDfYP6n05ZazZ+HVqCi4NTTULv4a5neGqLvwwgtQefUqyK0rqdeY1lpNPn0anpRchkCvv7mRkVpFdX0vR/obvXgi50nK1yHEXeSJOim+uD9tnD4dOvn5sX4Lcpn8IAq3boXchAT20Ya0NHh0yxbRGHlp547z57u9TemaQMpECBAC9YaAElGHYZKSkpKcOjeut0G5QcNE1LnBJFEXCQEjCBQWFjL35UWLFsEvMkGapXWhDvDjjz8Oo0aNgma10iRG2lPKe+bMGUhISIB3331XlxxmXFwc8wo0ux9mjIXq0IeA1V9g9Y3C+VxEOIgxJKJOfU2R3dTgQ3ZDduPI09cT7KcuiTrEtLiiAj44cMBO9ksObzx4/CA6Gga3bw8TV68WyQ7i4etn48ZpEhuOzCN6DySePAl/37FDV/H/d+ut8JdevRhJ9xXnESJ3cKpWIZJ1pceOQZlMnDFehgzrQLJuTEKCyKMCP+e96txlv7Oy3QhEna6F4MJMVdevA3rVXCopgZKKCvBv2hQwllSgry+0bd6c/e1oQhstLC9nxdu2aMEkWOsj6SHqjPTL3aUupWO1st1gX/m9BGMo4qUKtbXkDFEneG+jRPD4VatEUGnFYJPiimR41LJloo9RvhifrYJEpJF1J82Ll0He27/fFlcSvw/w8YHH+vXTvZ/pJequfPWVTcJSii+S8Fvi4xmRjeR1+5deshsWf4FEjqj7YsIEiA4LY+U6vPqqR0qaOzPXVJYQIATMRUDNo27FihVMQp+S+QgQUWc+plQjIWAZBPLz8yE9PR1QkhIJPCG1aNECOnfuDGFhYRAQEFDn/c3MzGR9wL9LS0tZe+gmjW1jHzp16gQtdUpP1HlnqQGHEbD6C6zDAzNYkAgHMWDucnBpcJpNy052UwMl2Q3ZjSNG5Qn2U9dEnYArHoZuPHMG1p4+DQeys0Vwo0wdSqMN69iRHYyiJ97Y774TkVIvR0XBAzff7Mg06S6DUpM/nj8Pa06ftoudNKpTJ5h8ww0wJiyMyW9WX78OD2/eLMrHe3K0jo8Hv+houF5eDpVXrij2QS12I5J4V5YsYVJkmBJOnGDef3zicXGXg1Mr2w1vD7oXDmU0BQG132u8p5BWY8369IGWt94KzXr3hkZNm2pld5vvrWw3CKJvcQ7c8NvXsnhW+LSEK2EDoEllOYScqfFCdpSomzApFM4/+yyrY31aGsxR8frSM7lK0pR1IbWspz9yefQSdbxHnJpHnVdgIHR84w27pnDPubRoEftcjqjD+HYTunZl35NHnaOzSeUIAUJALwIzZ85kzhfSNHz4cNi+fTt51OkF0mA+IuoMAkbZCQFCgBAgBOQRsPoLrKvmjQgHMdJE1KmvPLKbGnzIbshuHHlGe4L9uIqo4/GtqK4G/OPVqBE0adzYFqNKyINygyhvxyeMu4VEnqsSHt6WV1ezvuEfqWeFnIfbk/37w9MDB7Iutn3qKWjSqhVkv/8+k2hTSs0iIiD4oYcUCYWytDTIWriQFT9bUAAjJfGg+Vhn7ebOBZ/wcFdB5HA7VreboPMHoE3GfvAuK3J4jHoKIqHUatIk2/zqKePJedR+ryHhXbBpExT+/LONuEaPOd+ePRkkPmFhzLvHp1s3jyLn+Pm2ut1gX9F22p/672WC7K5RUNQ6DEr827OhmLHfjBvRyiYbLEcm8XHu9NqLHKnFyxjrraeu8ilJfAoxHvXGqOM9sOUudlz97jso2LKFxah7RSbGnd4YrHWFA9VLCBACDQuBw4cPQ0FBgV0sOn9/f7i5ji/vNSykxaMloq4hzz6NnRAgBAgBExFwhxdYE4erWBURDmJoiKhTX3VkNzX4kN2Q3TjyfPYE+zHj4NRM+8EDwud27IBVJ0/apgQlJTfPmCEb58iReTOjDPbvWYlUZtKUKdAvJIRVj94GeWvX2mTI1NoMfuQRaN6vn2IWQebteG4uTJDIvMWEh8P70dFMQk04rDVjfHVZhyfYjRn4mGk3ZvSnvuug32ue8XvNq+IaeJWXQLlvK6hu4iUalBn7jRZRx3t96V3TWt59euupq3wYo/LjgwdF1c8bMgQejIhgn+HFEN9evYCXrtxx7hzM+v57URle0hO96nDPwAslmEoOHGB7Fqb0ggIYJbkUwu/DStKZdTV+qpcQIAQIAULAdQgQUec6rKklQoAQIAQ8GgE6+KmZXjr4ES9zOvjxjIOfun54kd2Q3Tiyxjxh3zHj4NRM+5GLOTSzZ0/AuEP1FTtLujZKKiuZx98pzlMuzN8fNk2fzuIyCYeYAsGG+aetWcOqETzzbgoKYmNCgk2QyVRag0I9f+blQbREAoj3qCOizhErrr8yZtpN/Y3CvJbp95rn/14zY7/hiTozpC8RdSsTdVszMuCBjRtFiwPjzO2YOROCmzdnn4e+/TY08fNjUssXXn6ZeZ3K7VOYV0tGGiWg716/HtCznU+8x3hAbCy0iokxz/ipJkKAECAECAHLIEBEnWWmgjpCCBAChIB7I+AJB6ZmzAAd/BDhYGQdkd3UoEV2Q3ZjxG6EvJ5gP2YcnJplPxj37cEffoBtGRmi6Ui44w5ATwCrpC+OHIHXd9fEWRIS790gEGYX58+H8rNnAeMLxSQm2hF738fFAR64thgyBNrcd5/s8PDgNePxx9l3cl4OPIlJRJ1VVoi+fphlN/pas34uIurU54j2mxp8Jk7rZnsmyl3s4AklvaveikQdxmr9/PBhO086HNM7o0ZBXI8ebHhS0iw/JQXy1q1j323PyID7JCQffj69Rw94PjISQmqJPgEnjB/75LZtkFFQIIKufYsWsD4uzubVLhCDevGlfIQAIUAImIlAbm4u/Pnnn3DixAk4e/YsFBcXw7Vr18xsAkpLS+H555+HrrVxOU2t3OKVEVFn8Qmi7hEChAAh4C4IeMILrBlY08GPGEU6+PH8gx+yGzMQILtxBEVP2HesQtSh5OWHBw7A23v3iqaia6tWTPZSGiPOkfkyowySiPfLeDdgHzu0bMmaEA4xr3z1FZO+RKIOPfBQulJISNAhUYeeeJhQKtMrKMiui0W7dkHO0qXs84QTJ+D5H/8b/wk/+9ewYXBP797se4pRZ8YMu64O+r1G+46R1Ub7TQ1aaDeCl/HF4mKIWrZMBCNKNG6Lj4dWPj664MV4pHempMC+rCxRfkdi3elqkMt0rbKSXUzBOKhCQk+4Xy5cgNWc/DNf7xO1sVCFElLSrKqwEM4/+6ytyJdHjsC/JBdLhC9v79oVbgkJgaKKCkg+fdqOoBPy4f7WPTCQ/Ze86YzOMuUnBAgBMxCorKyE77//HhYuXAi//PKLGVVq1rF3714YWBt7WjOzB2Ugos6DJpOGQggQAoRAfSLgCS+wZuBHBz9iFImoU19VZDc1+JDdkN048vz1BPuxAlGXX1bGpMeSTp2ym4alt98OIzt1cmR6TC2Dh7lfpabC//76q129Ug8OYd+5mpAABVu3svxyHhux3brBv8eMYfKXGC/If9w48O3Zk+WvLiuD0qNHbTGDUI5sYmKi3UEq722oRPaZCoQJlXmC3ZgAA+07EhDp95rn/14za7/JXrwYrqWmghLJxnucadmq3AUILOMKok5Ozlitv68OHQqz+vQRyUDL2Q3Gm7v8ySe2qlYePw4v/PSTFhR23yPp+W1sLNwQEMC+axIQAO3nzWMym5QIAUKAEHAVAqdPn4bJkyfD0aNHXdUka4eIOpfCTY0RAoQAIUAIeBoCdPBTM6NEOIhXNh38eP7BjxnPMrIbshtH1pEn7DtmHZwifoKXg14skaDbfu4cPLVtm2yRe3v3BjyYRCJLK+GB7Y5z5yAtPx+uX78OUR06QERwsFYxze/R4+H3S5fgxZ9/lvU2QI84QcJSqEzYd0qPHYNLixaxj/dcvAgza+XI+EZRMvOBiAjV+HvlVVXskDVRQmSiHNnG6dOZ54gQF09zQBbI4Al2YwaMtO/QvmNkHXmC3Zi13/BE1DdHj8K8nTtFUKLHMko1dqn1WFbCGb3opq9dK/u1K4i69Px8GPXtt7qWAcocLxg+3G4/VHrPyVqwAMrS01nd6LF+V0oK/JqZqastIdM3kybBrR072sq0feop8O3Vy1AdlJkQIAQIAWcQOHLkCERERDhThcNliahzGDoqSAgQAoQAIUAIAHjCC6wZ80gHP3TwY2Qdkd3UoEV2Q3ZjxG6EvJ5gP2YdnCImSkQdEnIoUYYx6HKuXYOTV6/C92fO2EmN8XMQEx4Oi8aM0SV5iYeQz+3YAaskUmFfT5wIw0NDdU1tRXU1nMnPZ33MKy2FswUFjFyTkmN8ZUiU4WFusCTOj3BwyseXw3r/sn697EFpv5AQ+N/hw+EmifQlko+/ZWUxkk4aMwj78cnYsTChNnZG6/h48IuO1jXW+s7kCXZjBoa079C+Y2QdeYLdmLXf8PKOl0tKYNA339hBKfUG4zPgnoEe3M9s3644Ba4g6ox61OGeszI2FjpzBKQcUcdLJuPee8+GDaIYqXrWHUpdnrp6FfjLJOj53eFf/4JGTZvqqYLyEAKEACHgFAIYey4yMtLlnnRCp4moc2r6qDAhQAgQAoRAQ0fAE15gzZhDOvihgx8j64jspgYtshuyGyN2I+T1BPsx6+AUMVEi6tacPq3oNSeH+8N9+8JzgwbpIumwvJIs5G2dO8On48aJ4v8ozbPRA1P0pEucPBnaNGtmVyV/cFq4dSvkJiSwPOkFBTBq5UrFpYZeIDNuvJGRmf4+PrBMReIHZTORyMTYRihH1vH1193m8NQT7MaR54W0DO07tO8YWUeeYDd1td/IedUJ2CLRNCk8HBo3bgwVVVVw6PJlWPjbb4rx2LAcknwYl621r6+RKTKcFy+xYAy5Jo0bs7K+Xl5QWF4OuzMzVS+yoCd1z9atWRmpl1tZWhpkLVzIvkOSLiYxke0p0tSnTRuI69EDOvn5QSnikp0Nnx8+LDuGR/r2hecjI5k3X7OICAiZM8fwWKkAIUAIEAJGEfj3v/8NTz31lNFipuUnos40KKkiQoAQIAQIgYaIgCe8wJoxb3TwQwc/RtYR2U0NWmQ3ZDdG7EbI6wn2U1cHpzyeG9LS4NEtW3RB/Nm4cTCuSxddeYVMeNgZm5Rkd/BqhKgzIkGGB5YPRUSAd+3hqrSzPFGHXnUXXn4ZqvLyWDY8JJ6clGRofNLMeOj87ujR4NOkCfsq6N57oeXQoU7V6crCnmA3ZuBF+w7tO0bWkSfYTV3tN0qx6ozgK3iQsWdqs2awLT6eyQrXV7pUUgKJJ08yUlGasH8pU6dC+5YtwadLF2j34ou2LILkJV5gmZqcbOdJh2U/jI6GIR062NWLZb5ITYX39u2z+w4Jzwdr5edIArO+VgW1Swg0HAQqKipg2LBhLE5cfSUi6uoLeWqXECAECAFCwCMQ8IQXWDMmgg5+6ODHyDoiu6lBi+yG7MaI3Qh5PcF++IPTl3fuhK8lXly8/FfqaPlbrVr2o0XU4c1+PAC8LSwMWjogqVVWVcW8BlCmi08Y4+61YcN0Ta0WUYfebo/37w+Tu3Vjh6NqSSpFVpmTAxdeeslWJLe0lB2+fnv8uK6+8Zk+uO025h0iRO3zj46GwPh4w/XUZwFPsBsz8NOyGzPacKc6KKaw+mx5gt3UFVGHyOFzdcqaNaqecnII/2PIEDidlyd6Hndt1YrFHkUPt/pO2Lf7N260Gxe/vwnEGR8X9aODB+FNCcmHnuDJU6ZAoIan4LaMDNamNKGXIRKaUnKwvjGi9gkBQsDzEDh//jx06tSpXgdGRF29wk+NEwKEACFACLg7Ap7wAmvGHNDBjxhFOvjx/IMfshszECC7cQRFT9h3+IPTRfv3A/7hEy+x5ShRt/nsWXjohx9YtUh4DW7fHm4JCWEx2Xq3aQMYd8fZJD1YxDpXxMZCFy6Wj1ob5wsL4dYVK2x9HNC2LdwQGAi3BAfDTW3asHq8FDzopPXK7Tv8AaqQHw9gUbJtSWqq6vARsxcHDwaUu+Q9PJr16QPBDz/sNpKXwiA9wW6cXa9Ynn6v0b5jZB15gt3UJVGHWBZXVMAHBw7AxwcPakKLnmUfREez/Wji6tVwPDfXVga9sdG7G6UerZBQlnLymjWirvBedS2GDIE2990HgjcdepmPSUiwk7wUiDahIiznExYGZRkZUHHxIpSfPWtrAzGUevMhOfjPYcPYRRHyqrPCyqA+EAKei8Bvv/0GgwcPrtcBYh8GDRpUr32oj8YbXb9+HWO5UiIECAFCgBAgBJxCwBNeYJ0CoLYwHfzQwY+RdUR2U4MW2Q3ZjRG7EfJ6gv34Xz4NYakpuobvKFGnq3ITMuEhLcb3wdS2RQub15kJVRuqQumCSEVmJlxZskR0GIoVX6ushMyiIrhcUgIV1dXM2wH/jd6FSDh29POzG0tAbCz4jxvndiQdjtcT7MbQglDITPsO7TtG1pEn2E1dE3UCnhibbeOZM7D29Gk4kJ0tgjn+xhuZV/Kwjh3Z5Qv0xBv73XciUuvlqCh44OabjUxPnebFA9PnduyAVSdPitpJmjIF+oWEsM/CFi+GjMcfZ//elJ4OszdtEuXlPfAwrmnbJ58Eb07+EmWaCzZtgrx161g5OVxwP0KyD/cmd/TmrtNJosoJAULAVASWL18Od999t2ad7777LkyYMAECAwOhvLwczKSYOuI+YQHPak0QTM5ARJ3JgFJ1hAAhQAg0VAQ84QXWjLmjgx86+DGyjshuatAiuyG7MWI3Ql5PsB+vimvQc+enmsPPa9cLzvcaL5uP7Ee//UgPQzWBl2Ro2rkztL7zTvAJDzda1DL5PdJiDZ0AACAASURBVMFuzACT7Ea/3ZiBt7vX4Ql24yqijp9rvPyAf7waNYImjRtDE4mXnFzc0GWTJjEiz0pJjnz717BhcE/v3qyb7V96CS7On8/+vT4tDeZI4sIuj4mBobXEnJo3HNYheNb9c9cuO49vwcte8OKzEkbUF0KAEPAcBFatWgUzZsxQHFB4eDjs2rUL2rZt6zmDtshIiKizyERQNwgBQoAQcHcEPOEF1ow5oIMfOvgxso7IbmrQIrshuzFiN0JeT7Gf5gUXITj9N/DLOSMLQ06nfnCp6zCobiIfr4fsx7j9VBUWwrUjR6Bk/364piF9id4PLQYMgGY33wy+vXo5slQtVcZT7MZZUMlujNuNs5i7c3lPsJv6IOrU5lzOUw0lJdFrrLVGHDdXryX0pnt2xw5RszxRF/S3v0HO11+z7+XizaZMmwYYDxZT6NtvQxM/P9khFO3aBTlLl7Lv5v70k10sVT5uLYUXcPUqoPYIgYaDgJZH3e7du2HIkCENBxAXjpSIOheCTU0RAoQAIeDJCHjCC6wZ80MHP3TwY2Qdkd3UoEV2Q3ZjxG6EvGQ/ZD9y68bo4SV62VVeuQLVpaVQkZXFqmzcrBl4t20LjXx8wCsoyJHladkyZDdkN2bYjWUXeB11zBPsxmpE3YncXBi/apVoxmb27AlvjBhhmnQyxiK9LSHBRpKhLOdLgwdDXI8ehlZK8unT8OS2baIyPFEXMHky5CUns+//P3tvA2dTuff/f+dBIVMJ86NQoziNSJgGiTwkRdP/0KHpduiB0i/MfXSKdMpDHYUOKm79Jb2ocBKGOtEDUfctMnmaxjRSEyU5o1LOIU9jfq9r13bPHvthfdd+XHu/9+vV69y3Wd9rXeu9rvdec63PrGsFCur8XaMI6lSnhY0hAIEwEdi6dau0adPGa+sNGzaUHTt2yLkW30Mdpi7GbbMEdXF7ajkwCEAAApElEA8T2FAQI3DwpKi9YRqKc+CkNvCGG6bcMLVvLP7gD/7o/cEbvMGbxPQmloK6UxUVMuSdd+T9r7/2OBmLb7lFsuvX158gHxW7f/5Zurz2msdP7YSBK0tL5f4qy1nO6N5dci691NV25aDumc2bxfxX+bM4J0eyGzRw/dNFTz7p8w9A/rVmjfy4eLFrO29LX/JEXciGBg1BAAJ+COzevVsyMjK8bpGTkyP5+fmSkpICwzAQIKgLA1SahAAEIJCIBLjxw40fbvzozccbvMEbvTfuCvzBH/zR+4M3eIM3ielNrAR1ZsnL/9q6Vf5WUOBxIjLOO8+17GVqcrL+BPmo8BbUmf2suvVWqZ7qfTnpqk2Z/v557VpZtmuXx48qh2aV31HnLdS744orZELHjq7683Ny5Lybbz6jx2ZJ5v0TJ8rJgwfl52PHJCc/X74+dOj0dpWXBTVLMjecPDlknGgIAhCAQGUCJ06ckI4dO0pBle9ps03//v1l0aJFkhzC72ro/y8BgjpGAwQgAAEIhIQAN3648cONH71KeIM3eKP3xl2BP/iDP3p/8AZv8CYxvYmFoM4EUOZJsfwqoZc5I/Nvukmua9RIf3L8VBwrL5f/Lz9fSn780WMrs7xm7uWXW9pX8Q8/SK+lSz22rRqa1R81Sr595BHXNu7lNqs2bkLIprVru/65VocOck67dpJy3nmu//9oSYkcevddV0hnPnM//VSe2LDBo4nKQeY57dtL3bvustR/NoIABCBgh8Czzz4rf/rTn84oNUtfFhYWSu3fvs/stE2NbwIEdYwOCEAAAhAICQFu/PyKkaUvPYcTS1/61wtv8MbbCMEba5cl/MEf/LHmSuWt8AZv8CYxvYlmUGcCurXffCN/qvKeN/eZME+cjbvmGklOSgp4ck6eOiXrvvlGSn/+WSoqKqTDhRfKlfXq+aybtW2bTNm06Yyfv9Krl3Rq2NDv/sw77QatXCm7fgvQ3BubJS+f7dbN1V/3E3LfPfmkHN+zR0z/bl2xQrYfOODRduNzzxWzBGb9c87xu881X38tg99++4xtHrr6ahnWurXr3+vdd5/U/O3/DgiMDSAAAQjYIHDw4EG5/PLLpays7IzqVatWyY033mijVUoCESCoC0SIn0MAAhCAgCUC3Pjhxg83fiyp4rER3uAN3ui9cVfgD/7gj94fvMEbvElMbyIR1JlAzoRb5h10P/zyi3x+8KCs+uor+WT/fp/Qb27SRJ7p1s3SkpdmGcqH1q2TJZ9/7tGev9Dtx6NHpcfrr7v6U/VzZ4sWMvTKK6VBrVoePzp84oSr3w+uW+e13x/m5ooJ3syn/ujRcnaTJlL5/XLrv/1WBrz1ltfa6V27yg2XXCLnVKvm8fPv/v1v+f+3b5f5O3acUWee4Hu/f3857+yzXT9r+Le/SUpamn4gUwEBCEBAQWD58uXSp0+fMyp4qk4BUbkpQZ0SGJtDAAIQgIB3Atz44cYPN3703w54gzd4o/fGXYE/+IM/en/wBm/wJjG9iURQt/yLL3w+NeeN+tBWrcQ8KWb1vXT/Pn5cei1b5vHuNtPu9RdfLLNvuEFSfDyR9+7u3XLvu+/6PPEt6taVlnXryikROXLihLz55Zc+t628bGblJSjNO+a+++tfpfynn8QEimP/53/kleJin+2YgDIlOVlqV68u28vKZKuXp1bcxQtvvlmuufBC1//r6x13+lFNBQQgAIHABJ566il55LelfStv3b59e3nrrbfkggsuCNwIW1gmQFBnGRUbQgACEICAPwLc+OHGDzd+9N8ReIM3eKP3xl2BP/iDP3p/8AZv8CYxvYlEULeytFTuX73aEuAXbrjB9WSZ5mOe2MvJz1cHdWYf5r14I9eu1ezujG0f69BB7m7ZUtwLdF44bpxU+y1AMxv/+6OP5If58111x8vL5eEPP5RlXt7Hp+nEzO7d5eZLL3WVpJx/vjR49FGeptMAZFsIQMAWgc8++0z2798v+/btkz/+8Y8+2+jXr58kWVi2WNOJr7/+Wl5++WVp2rSppiwutiWoi4vTyEFAAAIQiD4Bbvxw44cbP3oP8QZv8EbvjbsCf/AHf/T+4A3e4E1ielM5qHvMy9Neb/Tpc/pdb0Vd/+QVUqB3cQcK6syTa0OuvFKub9xYap11lvpEHCsvl5uXLTvjnXHmHXcTOnYM2J5519yINWuk5McfA25beQOz9ORLN94oraq8C8/bO4XLZsyQX4qKTpe//dVXct9776n2ZzY2+5rWtatcev75p2v/z5/+JNUzM9VtUQABCEBAS+C2226TxYsXa8tCtn1BQYFkZWWFrD2nNERQ55QzRT8hAAEIxDgBbvxw44cbP3pJ8QZv8EbvjbsCf/AHf/T+4A3e4E1ielM5qHtm82Yx/1X+vP2HP8jlvy1hZjeoe2/PHrnnnXdczZp3sLVr0ECuSk+X5nXqyBV160qDc87Rw69S8f7XX8vdb799+l9Nm4tycuSS394ZZ2UHm777TuZ++qm8s3u3381NsPifbdtK10aNvC7P6S2oqzh+XA7Mnu0R1pklO9/evVue+vhjr+/Kq9yJ3k2ayB0tWsjV9euffnLP/JyQzsqZZRsIQCBUBPLy8mTGjBmhak7dDkGdGhkFEIAABCAAgf8lwI0fbvxw40f/jYA3eIM3em/cFfiDP/ij9wdv8AZvEtObcw98IY2L/mHp4O0GdZYaD8FGh0+ckH8dP+5q6f+cc45HoKVp3iylue/f/5bvf/nFFcTVTE2VH44elQuqV5eLatWSejVr+m3OW1BnCkxY99Py5XJozZoz6v955Ijs/de/xOzbtH/4+HE5fuqUpNesKRfWqiXnVnnS0Cx3WW/oUDm7SRPNobEtBCAAgaAIENQFhc92MU/U2UZHIQQgAAEIVCbAjR9u/HDjR/+dgDd4gzd6b9wV+IM/+KP3B2/wBm8S05vUE7/I5f8zO+DB/1Q/U/Zm9vS6XaClLwM2Hmcb+Arq3Id5rLRUfvz73+X4nj22jvz8nBypdd11vJPOFj2KIACBYAgQ1AVDz34tQZ19dlRCAAIQgEAlAtz44cYPN370Xwl4gzd4o/fGXYE/+IM/en/wBm/wJnG9qXnoO6m3e5Ok/fCVVwg/NGot/8zoKKdSUr3+nKDOE0ugoM699dHPPpNfPv1UDm/eLOU//eR3ANZo0ULOzsggoNNrSgUEIBBCAgR1IYSpaIqgTgGLTSEAAQhAwDcBbvxw44cbP/pvCLzBG7zRe0NQ58mMG6f2bpzaH3nOruS6w3WH647eYbzBm1B5c/KHH6Ti2DE58c9/yqlffnE1W61+fUmuXl1S69aVpCpLX+pHKxUQgAAEgidAUBc8QzstENTZoUYNBCAAAQicQYAJLBPYUE1gE0kvvMEbvLFvPP7gD/7o/cEbvMEbvNETwBu8sTtqqIMABJxIgKAuOmeNoC463NkrBCAAgbgjwI0fJrBMYPVa4w3e4I3eG3cF/uAP/uj9wRu8wRu80RPAG7yxO2qogwAEnEhgyJAhMnfu3Kh1vaCgQLKysqK2/2jtmKAuWuTZLwQgAIE4I8CNHyawTGD1UuMN3uCN3huCOk9mLH3pycPqO4PsjzxnV3Ld4brDdUfvMN7gDd7ovaECAhBwLoEjR47IiRMnonYA5513XtT2Hc0dE9RFkz77hgAEIBBHBJjAMoFlAqsXGm/wBm/03hDUEdT5GzUEdf6d4rrDdYfrjv66gzd4gzd6b6iAAAQgAAEdAYI6HS+2hgAEIAABHwSYwDKBZQKr/3rAG7zBG703BHUEdQR1eGOfANcdrjv60cPva3iDN3pvqIAABCAAAR0BgjodL7aGAAQgAAGCOr9jgCXIPPHwZIP/rwxu/HDjhxs/9i+r+IM/+KP3B2/wBm/wRk8Ab/DG7qihDgIQgAAErBIgqLNKiu0gAAEIQMAvAW78MIFlAqv/ksAbvMEbvTfuCvzBH/zR+4M3eIM3eKMngDd4Y3fUUAcBCMQrgfLyctm/f7/s3r1bvv32WykrK5ODBw96HG5SUpKMHDlSzjnnnHjFENLjIqgLKU4agwAEIJC4BLjxwwSWCazef7zBG7zRe0NQ58mMJ7k9efAkt3+nuO5w3eG6o7/u4A3e4I3eGyogAIH4JLBx40ZZsmSJTJ06NeABpqenS0lJidSuXfuMbY8cOSJDhw6V48ePy0svvUSYJyIEdQGHFBtAAAIQgIAVAkxgmcAygbViiuc2eIM3eKP3hqCOoM7fqCGoI6iz8q1CwO1JCW/wBm+sEMAbPSUqIACBeCGwZcsWGThwoBQXF1s+JF9BnXnyrkuXLlJYWOhqq2PHjrJ69WqpXr265bbjcUOCung8qxwTBCAAgSgQIHAgcCBw0IuHN3iDN3pvCOoI6gjq8MY+Aa47XHf0o4ff1/AGb/TeUAEBCMQHgYqKCnnyySfl0UcfVR+Qt6Dum2++cYV0paWlHu0NHz5cnnvuOTHLZSbqh6AuUc88xw0BCEAgxASYwDKBZQKrlwpv8AZv9N4Q1BHUEdThjX0CXHe47uhHD7+v4Q3e6L2hAgIQcD6BkydPyl133SWvvvqqrYOpGtSZJ+hatWrls601a9ZIt27dbO0rHooI6uLhLHIMEIAABGKAABNYJrBMYPUi4g3e4I3eG4I6gjqCOryxT4DrDtcd/ejh9zW8wRu9N1RAAALOJmCepBs9erQ8/fTTtg+kclB34sQJycrKOr3cpbdGmzRpIkVFRVKjRg3b+3RyIUGdk88efYcABCAQQwSYwDKBZQKrFxJv8AZv9N4Q1BHUEdThjX0CXHe47uhHD7+v4Q3e6L2hAgIQcDYB8864Hj16BHUQVZ+oq/puOm+NL1y4UG6//fag9uvUYoI6p545+g0BCEAgxggwgWUCywRWLyXe4A3e6L0hqCOoI6jDG/sEuO5w3dGPHn5fwxu80XtDBQQg4FwCR48elXbt2vl9+s3K0Xl7R92XX34pl112mc/yTp06yfvvvy+pqalWdhFX2xDUxdXp5GAgAAEIRI8AE1gmsExg9f7hDd7gjd4bgjqCOoI6vLFPgOsO1x396OH3NbzBG703VEAAAs4lYN5JN3DgwKAPwFtQZxqdPXu23HfffV7bT0tLk+3bt0tGRkbQ+3daAwR1Tjtj9BcCEIBAjBJgAssElgmsXk68wRu80XtDUEdQR1CHN/YJcN3huqMfPfy+hjd4o/eGCghAwJkEzLvp+vTpIytWrPB7ACaEe+GFF1xP3pWXl0vnzp2ltLTUo8ZXUGeWwDTvq6u6vbv4jTfekJycHGcCDKLXBHVBwKMUAhCAAAT+lwATWCawTGD13wh4gzd4o/fGXYE/+IM/en/wBm/wBm/0BPAGb+yOGuogAAGnETh8+LBkZ2dLcXGxz65Pnz5dRowYISkpKa5tfC2V6SuoM2Hg8OHDZdasWV73MXPmTBk2bJjT0AXdX4K6oBHSAAQgAAEIGALc+GECywRW/12AN3iDN3pv3BX4gz/4o/cHb/AGb/BGTwBv8MbuqImfuiNHjsj+/fvFBA+1atUK6sBMW//617+CasNfcfXq1eW8884LW/s0HN8Edu3aJc2aNfN5kA899JBMmTLF4+faoM4Uv/7669K/f3+v+zH/vmjRIklOTo5v2FWOjqAuoU43BwsBCEAgfAS48cMElgms3i+8wRu80XvjrsAf/MEfvT94gzd4gzd6AniDN3ZHjbPrzHJ+O3bskKVLl8rjjz/uOphQPOkzfvx4mTBhQtjgdOrUSdatW5dwIUfYgCZYw1u3bpU2bdp4PWpf74+zE9QtWbJE+vXr53U/ZtnL/Pz800/sJcopIKhLlDPNcUIAAhAIMwFu/DCBZQKrlwxv8AZv9N4Q1Hky652b6fqHPUOH2ocZR5UXz54dR0cT+kPhusN1h+uO3iu8wRu80Xvj5Arz3qx//OMfMnHiRCkrK/M4lFAEdXl5eTJjxoywIUrUp5HCBjTBGl64cKEMGDDA61F37NhR1q5dK9WqVfP4eaiDOrMs5nPPPSdJSUkJRZ+gLqFONwcLAQhAIHwEmMAygWUCq/cLb/AGb/TeuCvwB3/wR+8P3uAN3uCNngDe4I3dUeOcOhPIrV692hXO+Xs3V7BBnXk3V58+fWTFihVhg2OeRlq+fDlP1IWNcHw37O9JN7MkpnnKNDU1Neigzl8gyBN18T3GODoIQAACEAgzAW78MIFlAquXDG/wBm/03hDUeTLjiTpPHjxR598prjtcd7ju6K87eIM3eKP3xgkVhw4dkvXr18ucOXNcy+xZ+QQb1B0+fFiys7P9hoFW+uFvG4K6YAkmdr2/d8eF6ok6E1ibZS/NsrLePgR1iT0GOXoIQAACEAiSABNYJrBMYPUS4Q3e4I3eG4I6gjp/o4agjqDOyrcKAbcnJbzBG7yxQgBv9JRir+L48ePyySefyIIFC2TWrFnqDgYb1JlwsEOHDgR1avIURIrAZ599Js2bN/e6O/OOuqKiImncuLHHz7VLX5aUlEhm5q/L93v7jB07NqzvcYwUS+1+WPpSS4ztIQABCEDAKwECh1+xcOOHCazmKwJv8MbbeOGGqTWL8Ad/8MeaK5W3whu8wRu80RPAG7yxO2pio668vFxMMGCeFJowYUJQnQo2qAsUUATVud+KeUddKCgmbhuBxujgwYNdT6FWfn+cJqg7deqU9O3b1+/yr/Pnz5dBgwYl3EkgqEu4U84BQwACEAgPAW78MIFlAqt3C2/wBm/03rgr8Ad/8EfvD97gDd7gjZ4A3uCN3VETG3X+3rml7WGwQd2uXbvEvOcrnJ9OnTrJ2rVrJSUlJZy7oe04JbB//35p1aqVmPc2+vo89dRT8tBDD50eY2ZJ12uuuUYKCws9StLT010hee3atV3/fuzYMRkxYoQr6PP32bZtm6sPifYhqEu0M87xQgACEAgTAW78MIFlAquXC2/wBm/03rgr8Ad/8EfvD97gDd7gjZ4A3uCN3VETG3WxFNQF6kv79u1lxowZQYVsZnnCyy67LDbg0wvHETDvj7vnnntk7ty5fvvesGFDee2111xLuZqa1q1bnxHUmW127twpNWvWlM2bN7uekisuLg7YrtnGjONE+xDUJdoZ53ghAAEIhIkAN36YwDKB1cuFN3iDN3pvCOo8mbHksicPlo717xTXHa47XHf01x28wRu80XsTSxWBwjFNX4N9oi5QXxL13Vyac8C24SewevVq6dGjh6Udmafmfv/738sLL7zgdXszpj/88ENZt26dpfYmTpwojzzyiKVt420jgrp4O6McDwQgAIEoEWACywSWCaxePrzBG7zRe0NQR1Dnb9QQ1BHUWflWIeD2pIQ3eIM3VgjgjZ5SbFQECsc0vQw2qHv44Ydl8uTJPncZbPuaY2FbCPgiYJayzM7ODvj0W6gJmqfoduzYIY0aNQp1045oj6DOEaeJTkIAAhCIfQIEDgQOBA56T/EGb/BG7427An/wB3/0/uAN3uAN3ugJ4A3e2B01sVFnJai7//77xWzn771c5miCDdLy8vJcS1v6+ixdulT69u0bG+DoRUITWLlypfTu3TuiDBL9iVKCuogON3YGAQhAIH4JcOOHCSwTWL3feIM3eKP3hqDOkxlPBnny4Mkg/05x3eG6w3VHf93BG7zBG703sVThK6gzodktt9wibdu2lfPPP19WrVolvXr18tv1YIK6kydPSpcuXWT9+vU+92He49WmTZtYwkdfEpSAee/c6NGj5emnn44IAfM+u8LCQqldu3ZE9heLOyGoi8WzQp8gAAEIOJAAE1gmsExg9eLiDd7gjd4bgjqCOn+jhqCOoM7KtwoBtyclvMEbvLFCAG/0lGKjYsGCBfLHP/5RzLJ6Dz74oOspoSuuuEKqV6/u0UErT94FE9QdPXrUFQoWFxf7BFNUVOTqGx8IxAKBY8eOSffu3f2Gy6HqJyG1CEFdqEYT7UAAAhBIcAIEDgQOBA76LwG8wRu80XtDUEdQR1CHN/YJcN3huqMfPfy+hjd4o/cmliq+++47+emnn+Tyyy+XpKQkn10Ld1D3/fffS7t27aS0tNRrH3iiKJZGDX1xEzh06JBcf/31UlBQEDYohHS/oiWoC9sQo2EIQAACiUWACSwTWCaweufxBm/wRu+NuwJ/8Ad/9P7gDd7gDd7oCeAN3tgdNc6qC3dQV1JSIpmZmT6hNGnSRMwTdTVq1JB9+/bJV199Jd9++638/PPPrhrzRGB6ero0btxYLrnkEklNTXUWYHrrWALmyboRI0bInDlzQnoMJpxet26dXHrppSFt16mNEdQ59czRbwhAAAIxRoAbP0xgmcDqpcQbvMEbvTfuCvzBH/zR+4M3eIM3eKMngDd4Y3fUOKsu3EGdCeFatmzpE4oJ4aZPny4TJ070uzymu4ExY8bInXfeKc2aNXMWaHrrWAIbN26USZMmyYoVK4I+hmnTpsn9998vZ599dtBtxUsDBHXxciY5DghAAAJRJsCNHyawTGD1EuIN3uCN3huCOk9mvGvLkwfv2vLvFNcdrjtcd/TXHbzBG7zRe+PEinAHdQsXLpQBAwaEHM2oUaPk8ccfJ/AIOVka9EXALN/65ptvynPPPedzKVdvtT169JBBgwbJjTfeKHXr1gVwFQIEdQwJCEAAAhAICQEmsExgmcDqVcIbvMEbvTcEdQR1/kYNQR1BnZVvFQJuT0p4gzd4Y4UA3ugpOasi3EGdlfbtEjPLZm7atEnq1KljtwnqIGCLwIEDB2Tv3r2yZ88eMe9hrFatmqSkpMgvv/wiZ511llxwwQVy8cUXu5ZsPf/8823tI1GK4jaoO3r0qOsFnYWFhY44l9u3b5crr7zSEX2lkxCAAAS8ESBwIHAgcNB/N+AN3uCN3huCOoI6gjq8sU+A6w7XHf3o4fc1vMEbvTdOrLASpM2cOVOGDRtm6/Dy8vJkxowZtmqtFBHWWaHENhCIXQJxG9SdOnVKunfv7nohoRM+BQUFkpWV5YSu0kcIQAACXgkwgWUCywRW/+WAN3iDN3pv3BX4gz/4o/cHb/AGb/BGTwBv8MbuqHFWndODOkM7NzdXFixYIMnJyc6CT28hAAGJ26DOnNvXX39d+vfv74jTTFDniNNEJyEAAT8EuPHDBJYJrP4rAm/wBm/03hDUeTJjCT9PHizh598prjtcd7ju6K87eIM3eKP3xokV4QzqzMpvnTt3FnP/N9yfDz/8UDp16hTu3dA+BCAQYgJxHdR99913cuGFF4YYWXiaI6gLD1dahQAEIkeACSwTWCawet/wBm/wRu8NQR1Bnb9RQ1BHUGflW4WA25MS3uAN3lghgDd6Ss6qCHdQd8UVV0hpaalfKGlpaTJlyhTJzs6W8847T06ePCnFxcXy6KOPuv7XyicnJ0fy8/Nd7wnjAwEIOIdAXAd1FRUVcvfdd8u8efNi/owQ1MX8KaKDEIBAAAIEDgQOBA76rwm8wRu80XtDUEdQR1CHN/YJcN3huqMfPfy+hjd4o/fGiRXhDOoMj59//lk+//xz11N1CxculPXr13tgevHFF2XQoEFSrVo1r/iWLVsmt956qyW0O3fulGbNmlnalo0goCFw8OBBKSsrkx9++EHM/23yl1B+TDjdrVs3Offcc0PZrCPaiuugzpyBVatWSa9evWL+ZBDUxfwpooMQgEAAAkxgmcAygdV/TeAN3uCN3ht3Bf7gD/7o/cEbvMEbvNETwBu8sTtqnFUX7qCuKo1Dhw65gruPPvpIsrKy5JprrgkIbMuWLdK2bduA282ZM0eGDBkScDs2gIAVAnv37hXjx4wZMwI+FWqlvUDbbNiwQdq3bx9os7j7edwHdSbZNV92gR4tjvaZJaiL9hlg/xCAQLAEuPHDBJYJrN4ivMEbvNF7467AH/zBH70/eIM3eIM3egJ4gzd2R42z6iId1NmlM2nSJBkzZozf8tzcXFmwYIEkJyfb3Q11EJBjx47J008/LY899lhEaSRqdVpaaAAAIABJREFUThL3QZ0ZRQ8//LBMnjw5ogNKu7NEHYBaTmwPAQjELgFu/DCBZQKr9xNv8AZv9N4Q1Hky411bnjx415Z/p7jucN3huqO/7uAN3uCN3hsnVjglqPv222+lYcOGfhE3adJEioqKpEaNGk48FfQ5BgiYJz47deokhYWFEe9NouYkCRHUmUeIO3bsGPFBpdmh+fI0LxXlAwEIQMCpBJjAMoFlAqu3F2/wBm/03hDUEdT5GzUEdQR1Vr5VCLg9KeEN3uCNFQJ4o6fkrAqnBHUnTpxw3ec2YYavT3p6upSUlEjt2rWddRLobUwQMO+du/vuu2XevHlR6Q9BXVSwR2anhw8fluzsbCkuLva6Q/7KIDLngb1AAALxTYDAgcCBwEHvON7gDd7ovSGoI6gjqMMb+wS47nDd0Y8efl/DG7zRe+PECqcEdYZtXl6e631hvj4EdU4cgbHT59WrV0uPHj2i1iGCuqihj8yOA63fu2PHDmnevHlkOsNeIAABCMQhASawTGCZwOrFxhu8wRu9NwR1BHUEdXhjnwDXHa47+tHD72t4gzd6b5xYQVDnxLNGn0NNwDxNd/3118v7778f6qYtt0dQZxmVMzc0S0u2bNnSZ+dnzpwpw4YNc+bB0WsIQAACMUCACSwTWCawehHxBm/wRu8NQR1BHUEd3tgnwHWH645+9PD7Gt7gjd4bJ1YQ1DnxrNHnUBM4ePCgXH755VJWVhbqpi23R1BnGZUzNwy0fq95OaJJilNTU515gPQaAhCAQJQJMIFlAssEVi8h3uAN3ui9IagjqCOowxv7BLjucN3Rjx5+X8MbvNF748SKcAZ1GzdulPLycp9YqlWr5nptk5WPeeKpX79+snTpUp+bs/SlFZJs442AebdhZmZmVOFs2LBB2rdvH9U+RGPnSRXG7gT5zJ49W+677z6vR5uWlibmqbvGjRsnCA0OEwIQgEBoCTCBZQLLBFbvFN7gDd7ovXFX4A/+4I/eH7zBG7zBGz0BvMEbu6PGWXXhCuoOHz4sV155pZSWlvoEYh4gWbt2raSkpASEdujQIWndurXf9gjqAmJkAx8ErHhgSq+++moZPHiwXHTRRXL8+PGQ8TSBdvfu3eWCCy4IWZtOaSihgrrdu3dLRkaGz3OzaNEiyc3Ndcq5o58QgAAEYooAN36YwDKB1SuJN3iDN3pv3BX4gz/4o/cHb/AGb/BGTwBv8MbuqHFWnZWAws6rk0xQZ56WKy4u9gnEBGvmAZJ69eoFhPbBBx9Ily5d/G7XrFkzV3vmST0+ENAQCOSBGatvvPGGtGvXTtMs21ogkFBBnXl4sE+fPrJixQqvaPr37y8mrEtOTraAjk0gAAEIQKAyAW78MIFlAqv/TsAbvMEbvTfuCvzBH/zR+4M3eIM3eKMngDd4Y3fUOKsuUEBhjsZOUGfuR999990yb948v0CmTp0qDzzwgN9tAt3bdhePHTtWJkyY4KwTQG9jgkAgD1atWiU33nhjTPQ13jqRUEGdOXn+BpvmrxfibSBwPBCAAASCJcCNHyawTGD1FuEN3uCN3ht3Bf7gD/7o/cEbvMEbvNETwBu8sTtqnFUXKKAwR2MnqDN1zz//vNx///0Bgbz//vvStWtXn9tNmzZN/vznPwdsxzx117lz54DbsQEEqhJ4++235aabbvIKhiVVwzteEi6oO3DggLRo0ULKysq8kiUVDu+Ao3UIQCB+CXDjhwksE1i933iDN3ij98ZdgT/4gz96f/AGb/AGb/QE8AZv7I4aZ9WFM6jbu3evNGrUyBKQJ598Uu655x6pW7fu6e3N/ey//OUvMmfOnIBtNGzY0LXMZlpaWsBt2QACVQns2rVLzNKp3j45OTmSn59v6V2KkNUTSLigLtDjxo8++qg88cQTepJUQAACEEhwAtz4YQLLBFb/JYA3eIM3em/cFfiDP/ij9wdv8AZv8EZPAG/wxu6ocVZdOIM6QyIvL09mzJhhGUrPnj0lMzNT9u/fL3//+98t15kwb8iQIZa3Z0MIVCZw8OBBycrKktLS0jPAENSFd6wkXFBncJaXl8vRo0clNTXVg67597POOuuMfw/vKaB1CEAAAvFBgBs/TGCZwOpdxhu8wRu9N+4K/MEf/NH7gzd4gzd4oyeAN3hjd9Q4qy7cQZ0J3Fq1auVzlbdQ0DJPQhUVFUm1atVC0RxtJCAB85CTeaJz7ty5Zxw9S1+Gd0AkZFAXXqS0DgEIQCAxCXDjhwksE1i9+3iDN3ij94agzpNZ79xM1z/sGTrUPsw4qrx49uw4OprQHwrXHa47XHf0XuEN3uCN3hsnVoQ7qDNMNm3aJO3atQsbns8//1yaNm0atvZpODEIfPTRR9KxY0evB2s8ufXWWxMDRISPkqAuwsDZHQQgAIF4JcAElgksE1i93XiDN3ij98ZdgT/4gz96f/AGb/AGb/QE8AZv7I4aZ9VFIqgzRN577z254YYbQg5nzZo10q1bt5C3S4OJR8A8VTd8+HCZNWvWGQdv3n348ccfu5Zl5RNaAgR1oeVJaxCAAAQSlgA3fpjAMoHV6483eIM3em/cFfiDP/ij9wdv8AZv8EZPAG/wxu6ocVZdpII6Q2X9+vVy7bXXhgzQO++8E5bwL2QdpCHHEfD3rjpzMO+++65cf/31kpSU5Lhji9UOE9TF6pmhXxCAAAQcRoAbP0xgmcDqpcUbvMEbvTcEdZ7MWPrSkwdLX/p3iusO1x2uO/rrDt7gDd7ovXFiRSSDOsPnwIEDMnXqVJk8ebJtXCNGjJAHH3xQGjdubLsNCiHgi8AXX3zhWgKzrKwsYpDME3sbN26U5s2bR2yfsbKjuA7qzLq8Jv319qlTp45cdtllsXIe6AcEIAABxxNgAssElgmsXmO8wRu80XvjrsAf/MEfvT94gzd4gzd6AniDN3ZHjbPqVq5cKb179/bb6UWLFklubm5ID8zcu161apVrmUHzpF2gT3p6uvzlL3+Rvn37SsOGDQNtzs8hEBSBF154QYZG+F3YBQUFkpWVFVS/nVgc10HdbbfdJosXL/Z6Xjp16iRr166VlJQUJ543+gwBCEAg5ghw44cJLBNYvZZ4gzd4o/fGXYE/+IM/en/wBm/wBm/0BPAGb+yOGuq0BExo9+2338p3333nevjk1KlTcvLkSTnnnHOkQYMGcskll0j9+vW1zbI9BGwR+K//+i/Xu+oi/SGoizTxCOwvLy9PZsyY4XVP/fv3F/NXEMnJyQF7Yh5F/vnnn71uV6tWLb4gAxJkAwhAIBEIcOOHCSwTWL3peIM3eKP3xl2BP/iDP3p/8AZv8AZv9ATwBm/sjhrqIAABpxJ46aWXZPDgwVHpPkFdVLCHd6f+grqcnBxZvny5paDu9ttvl7///e9eO8uTeeE9h7QOAQg4hwA3fpjAMoHV+4o3eIM3em8I6jyZ8Y46Tx68o86/U1x3uO5w3dFfd/AGb/BG7w0VEICAcwkUFRVJy5Yto3YABHVRQx++HYcqqAvVk3nhO1JahgAEIBB9AkxgmcAygdV7iDd4gzd6bwjqCOr8jRqCOoI6K98qBNwE3FbGCdcbrjdcbzSmsC0EIBAvBIYNG+Z6Z2K0PgR10SIfxv1GIqjTPJkXxkOlaQhAAAJRJ0DgQOBA4KDXEG/wBm/03nDjlBun3DjFG/sEuO5w3dGPHn5fwxu80XtDBQQg4EwC5t2Il19+uZSVlUXtAAjqooY+fDsmqAsfW1qGAAQgUJUAE1gmsExg9d8LeIM3eKP3hqCOoI6gDm/sE+C6w3VHP3r4fQ1v8EbvDRUQgIAzCezatUuaNWsW1c4T1EUVf3h2TlAXHq60CgEIQMAbASawTGCZwOq/G/AGb/BG7w1BHUEdQR3e2CfAdYfrjn708Psa3uCN3hsqIAABZxJYuXKl9O7dO6qd3759u1x55ZVR7UM0dp5UUVFREY0dR2KfBHWRoMw+IAABCPxKgAksE1gmsPpvA7zBG7zRe+OuwB/8wR+9P3iDN3iDN3oCeIM3dkcNdRCAgNMILFmyRPr16+e32z179pRx48ZJy5YtpVatWnLy5MmQHmZqampI23NKYwR1yckBz1WoAr+AO2IDCEAAAg4mwI0fJrBMYPUC4w3e4I3eG4I6T2a9czNd/7Bn6FD7MOOo8uLZs+PoaEJ/KFx3uO5w3dF7hTd4gzd6b6iAAAScSSBQUDd8+HB59tlnJdlCpuJMAtHrNUGdhUFFUBe9AcqeIQAB5xBgAssElgms3le8wRu80XtDUEdQ52/UENT5d4rrDtcdrjv66w7e4A3e6L2hAgIQcCaBVatWSa9evbx2Pi0tTYqKiqRx48bOPLgY7zVBHUFdjA9RugcBCDiFABNYJrBMYPW24g3e4I3eG4I6gjqCOryxT4DrDtcd/ejh9zW8wRu9N1RAAALOJLBr1y5p1qyZ186bfzdBXbVq1Zx5cDHea4I6groYH6J0DwIQcAoBJrBMYJnA6m3FG7zBG703BHUEdQR1eGOfANcdrjv60cPva3iDN3pvqIAABJxJ4NChQ9K6dWspLS094wByc3NlwYIFLHsZplNLUEdQF6ahRbMQgECiEWACywSWCazeerzBG7zRe0NQR1BHUIc39glw3eG6ox89/L6GN3ij94YKCEDAmQQqKirknnvukblz555xAB07dpR169ZJamqqMw8uxntNUEdQF+NDlO5BAAJOIcAElgksE1i9rXiDN3ij94agjqCOoA5v7BPgusN1Rz96+H0Nb/BG7w0VEICAcwkUFBRIdna21wP48ssvpUmTJs49uBjuOUEdQV0MD0+6BgEIOIkAE1gmsExg9cbiDd7gjd4bgjqCOoI6vLFPgOsO1x396OH3NbzBG703VEAAAs4lYJ6qGz58uMyaNeuMgxg1apRMnjzZuQcXwz0nqCOoi+HhSdcgAAEnEWACywSWCazeWLzBG7zRe0NQR1BHUIc39glw3eG6ox89/L6GN3ij94YKCEDA2QQOHjwoWVlZXt9V9/LLL8vAgQOdfYAx2HuCOoK6GByWdCmcBI4fPy7my9bf55xzzpFatWqFpBv79u2T4uJiKSwslG+++UYOHz58ut169epJixYtXP81bdpUqlevHpJ90kh0CDCBZQLLBFbvHt7gDd7ovXFX4A/+4I/eH7zBG7zBGz0BvMEbu6OGOghAwIkETp486er2mjVr5MYbb/R6CA899JB07txZzH3mUH7Ky8ule/fucsEFF4SyWUe0lbBBXW5urixcuFCSkpICnqi8vDyZMWOG1+007QTcERtAIAIEhg0b5vXR5cq7/tvf/iZ//vOfbffm2LFj8uabb8q4ceNcIZ3Vz5gxY1wvLM3IyLBawnYxRIAbP0xgmcDqhcQbvMEbvTfuCvzBH/zR+4M3eIM3eKMngDd4Y3fUUAcBCDiRwJAhQ2Tu3LlR6/qGDRukffv2Udt/tHacsEFdenq65OfnS0pKSkD29957r+tpIG+fhg0bymuvvWapHV87Mklx69atpUaNGgH7wgYQCIbABx98IF26dAnYxMyZM8UEenY+n376qfz+97/3+mi01famTZsmJiC34qfVNtku/AS48cMElgms3jO8wRu80XvjrsAf/MEfvT94gzd4gzd6AniDN3ZHDXUQgIATCfh7aCkSx1NQUOBadjPRPgkb1MXaiU7UpDjWzkM898csOZmdnW3pCTe7Qd1bb70lN998c0gw9u/fX8yax2effXZI2qOR8BPgxg8TWCawes/wBm/wRu8NQZ0ns965ma5/2DN0qH2YcVR58ezZcXQ0oT8Urjtcd7ju6L3CG7zBG703VEAAAs4lQFAXnXNHUBcd7mfsNVGT4hjBnxDdmDRpkpilJa187AR1q1evlh49elhp3vI2JqxbsGCBpKamWq5hw+gRYALLBJYJrN4/vMEbvNF7467AH/zBH70/eIM3eIM3egJ4gzd2Rw11EICAEwkQ1EXnrBHURYf7GXslqIuRExGn3SgqKpKWLVtaPjptUFdSUiKZmb/+NXeoP2PHjpUJEyaEulnaCwMBbvwwgWUCqxcLb/AGb/TeuCvwB3/wR+8P3uAN3uCNngDe4I3dUUMdBCDgRAIEddE5awR10eF+xl4J6mLkRMRhN06ePOl6L9369estH50mqDt16pR0795d1q1bZ7l97Ybbtm2TVq1aacvYPsIEuPHDBJYJrF46vMEbvNF7Q1DnyYylLz15sPSlf6e47nDd4bqjv+7gDd7gjd4bKiAAAecSIKiLzrkjqIsOd4K6GOGeCN2YN2+e3HXXXapD1QR1JmQ2776z8mnTpo3ccccdUrNmTdmyZYs8//zzVsokNzfXtQRmcnKype3ZKDoEmMAygWUCq3cPb/AGb/TeENQR1PkbNQR1BHVWvlUIuD0p4Q3e4I0VAnijp0QFBCDgRAIEddE5awR10eF+xl55oi5GTkScdWPv3r3SqFEj9VFZDeoqKipk+PDhMmvWLL/7SEtLk7fffluuueYaj+0OHjwoo0ePljlz5gTsY2lpqWRkZATcjg2iR4DAgcCBwEHvH97gDd7ovXFX4A/+4I/eH7zBG7zBGz0BvMEbu6OGOghAwIkEbrvtNlm8eHHUur5hwwZp37591PYfrR0T1EWLfJX9EtTFyImIo26YEM08vfbKK6+oj8pqUHfgwAFp0aKFlJWV+d3HJ598Im3btvW6jVk6s2/fvrJixQq/bVjtk/pgKQgZAW78MIFlAqvXCW/wBm/03rgr8Ad/8EfvD97gDd7gjZ4A3uCN3VFDHQQg4EQCH3/8sfz8889R6fqJEyekU6dOcu6550Zl/9HcaVwHdcOGDQv4pE804VfeN0FdrJyJ+OnHypUrpXfv3rYOyGooZmUfY8eOlQkTJvjtx+7duwM+LdesWTMpKiqSatWq2TomisJPgBs/TGCZwOo9wxu8wRu9N+4K/MEf/NH7gzd4gzd4oyeAN3hjd9RQBwEIQAACVgnEdVA3btw4Wb58uaSmplrlEZXtdu3aJRs3bpTmzZtHZf/sNP4ImCUls7KyxCwXaedjNagbNWqUPP300353sW3bNmnVqpXfbczTf/369ZOlS5f63M4sn7ljxw5bS3naYUCNngA3fpjAMoHFGz0BvMEbu6NGhOsO/uCP3h+8wRu8wRs9AbzBG7ujhjoIQAACELBKIK6DOqsQ2A4C8Ubg4YcflsmTJ9s+LCtBnXkUuWvXrrJ+/Xqf+2nSpIls375datWqFbAv8+bNk7vuusvvdom6RnFAeDGyATd+mMAygdXLiDd4gzd6b9wV+IM/+KP3B2/wBm/wRk8Ab/DG7qihDgIQgAAErBIgqLNKiu0g4BACmzZtknbt2nntrXlqs7i4OOCRWAnqDh8+LNnZ2X7b69+/vyxatEiSk5MD7vOzzz4L+FTpnDlzZMiQIQHbYoPoEODGDxNYJrB69/AGb/BG7427An/wB3/0/uAN3uAN3ugJ4A3e2B011EEAAvFMoLy83PUuuwMHDsihQ4fk+PHjrv/cn6SkJOnYsSOvMbI4CAjqLIJiMwg4gcDRo0ddIV1hYaHX7qanp8tTTz0lY8aMkbKyMp+HZCWoM0u2mvfG+ftYacddX1JSIpmZmX7bmzhxojzyyCNOOBUJ2Udu/DCBZQKrVx9v8AZv9N64K/AHf/BH7w/e4A3e4I2eAN7gjd1RQx0EIBBvBMzrlswrvN588015/vnn/R6euQ9t7vfWrl3b63YvvviiVK9eXQYMGCAm1Ev0D0Fdoo8Ajj+uCEyfPl0eeOABn8c0bdo0+cMf/iCNGzf2e9xWArZQB3X79+93vcvOX4CYk5Mj+fn5kpKSElfnLV4Ohhs/TGCZwOptxhu8wRu9NwR1nsx65/76h057hg61DzOOKi+ePTuOjib0h8J1h+sO1x29V3iDN3ij94YKCEAgvgiYgM7cLx47dqzlA/MV1FVUVLja+etf/+pq67HHHpMJEyYkfFhHUGd5aLEhBGKbQKDgzLwvrqioSPbt2yeXXXaZ34OJRlAX6GlA02HNUpqxfbbis3dMYJnAMoHVu403eIM3em/cFfiDP/ij9wdv8AZv8EZPAG/wxu6ooQ4CEIgHAmvXrpVu3bqpD8VbUHfs2DG555575JVXXvFob/78+TJo0CD1PuKpgKAuns4mx5KwBE6dOiXdu3eXdevW+WTwwQcfSOfOnSVQoGcasBLUmdCvZcuWfplbacfdgJWgzjxRt3z5ckvvvEvYwRDFA+fGDxNYJrB6AfEGb/BG7427An/wB3/0/uAN3uAN3ugJ4A3e2B011EEAAk4nMGvWLBk2bJitw6ga1Jn32F1//fVSUFDgtb2dO3cGfM2SrY44pIigziEnim5CwB+B119/3fW0ma/P8OHD5bnnnnM9QhyqoG7hwoWuNYT9fQjqEmvccuOHCSwTWL3zeIM3eKP3xl2BP/iDP3p/8AZv8AZv9ATwBm/sjhrqIAABJxN49dVXZeDAgbYPoXJQd+LECcnKypLCwkKf7SX6K48I6mwPNQohEBsEzLvdGjRo4LMz5kvRPP1Wr1491zahCuqWLFki/fr18wuBoC42xkikesGNHyawTGD1tuEN3uCN3ht3Bf7gD/7o/cEbvMEbvNETwBu8sTtqqIMABJxKoKSkRDIzf30Xtt1P1Sfqtm7dKm3atPHb3Jo1a2wts2m3j7FUR1AXS2eDvkBAScC8fNOs6zt37lyflYsWLZLc3NzTPyeoU0Jmc8sEuPHDBJYJrGVdTm+IN3iDN3pv3BX4gz/4o/cHb/AGb/BGTwBv8MbuqKEOAhBwIgFzv7lPnz6yYsWKoLrv7R115tVMXbp08dmuWTHO3MtOTk4Oat9OLCaoc+JZo88Q+I2A+SsDs7avr495ZHjZsmWSmpp6ehOCOoZPuAhw44cJLBNYvV14gzd4o/fGXYE/+IM/en/wBm/wBm/0BPAGb+yOGuogAAEnEli9erX06NEj6K57C+pMo6NGjZKnn37aa/tVV4YLuhMOaoCgzkEni65CoDIB8wLODh06SHFxsU8wn3/+uTRt2tTj5wR1jKNwEeDGDxNYJrB6u/AGb/BG7427An/wB3/0/uAN3uAN3ugJ4A3e2B011EEAAk4jYGX1NvcxDR8+XHr37i1nn322azW3srIyj8P1FdTt3btXGjVq5BONeequc+fOTkMXdH8J6oJGSAMQiA6B8ePHy4QJE3zufNq0aTJy5Mgzfk5QF53zlQh75cYPE1gmsHrT8QZv8EbvjbsCf/AHf/T+4A3e4A3e6AngDd7YHTXUQQACTiNw9OhRadeunRQWFvrs+k033SRz5syRiy66yLXNiRMnJCsr64waX0FdoKU1Z86cKcOGDXMauqD7S1AXNEIagEDkCQR6+WaTJk2kqKhIatSocUbnCOoif74SZY/c+GECywRWbzve4A3e6L1xV+AP/uCP3h+8wRu8wRs9AbzBG7ujhjoIQMBpBHbv3i0ZGRk+u22eoFu+fLnHa5Z8hXu+gjrT+Lx58+Suu+7yup/Bgwe7gsCkpCSn4QuqvwR1QeGjGAKRJ2D+SqFjx45SUFDgc+cbN250/fWDtw9BXeTPWaLskRs/TGCZwOptxxu8wRu9N+4K/MEf/NH7gzd4gzd4oyeAN3hjd9RQBwEIOI1ASUmJZGZm+uz2tm3bpFWrVh4/txPULVmyRPr16+d1Pzk5OZKfny8pKSlOwxdUfwnqgsJHMQQiT2D27Nly3333+dzxU089JQ8//LDPnwf6ywhTaP5qYciQIX4PbuHChTJgwAC/22geVbbyaLX5ojZ/tZGcnBx58L/tcfPmzVHbd6zveP+umrHexYj0r37TI6791H3hhYjsL9Z38v2998Z6F6PaP7z5FT/eeA5DvLGmJf7gj7eRgj/+/cEbvMEba9eYylvhDd7gjd4bU9G2bVt7hVRBAAJRI+AvQPO1gluogzrz7rvnnnuOJ+qiNgrYMQQgEJCAlZDNhHjmlyGz3m/Vj3lk2KwxPGPGDL/76tmzp+sloObpPfM5duyYXHvttXLVVVedrgu0/KbZkKAu4CmNqw2YwDKBZQKrVxpv8AZv9N64K/AHf/BH7w/e4A3e4I2eAN7gjb1RQ1BnjxtVEIgmAX9BXfPmzV33las+6RbqoM7ck16wYEFUH9SIxjngibpoUGefELBBwARv5pHgpUuX2qgOvmTatGkycuTI0w2FaglNd4NWnqjr37+/LFq0KOG+qIM/e5FpgaWUfuXcO/fXJQL2DB0aGfAxvpeLZ8+O8R5Gt3t4gzfeRiDeWPMSf/AHf6y5UnkrvMEbvMEbPQG8wRu7o4Y6CEDAaQT8raDWqVMnef/99z3eT2eOz05Ql5eX5/NBEpa+dNqoob8QSDAChw8fluzsbCkuLo7KkVd9Oi7UQZ2VpwUT9Ys6Kifcxk658cMElgmsXhy8wRu80XvjrsAf/MEfvT94gzd4gzd6AniDN3ZHDXUQgIDTCGzatEnatWvntdvp6elSVFQk9erV8/i5Nqjbv3+/6z13ZWVlXvczePBg12uZzMpwifThibpEOtscq6MJWHniLJwHWDWosxKsTZ06VR544AFL3bIS/Gnas7RTNgopAW78MIFlAqtXCm/wBm/03rgr8Ad/8EfvD97gDd7gjZ4A3uCN3VFDHQQg4DQCge7Pers3qw3qxo4dK0888YRPNCakGzJkiNPQBd1fgrqgEVpr4NChQ64lC2vUqHFGgXkPWK9evaROnTrWGmOrhCQQa0/UmS9hs964vyf8zBNwy5YtO+ORaG8n0Mo77+bPny+DBg1KyPPvhIPmxg8TWCawelPxBm/wRu+NuwJ/8Ad/9P7gDd7gDd7oCeAN3tgdNdRBAAJOI2DlwYx33nlHbrjhhtOHpgnq5s6dGzCE27Bhg7Rv395p6ILuL0Fd0AitNVBSUiKZmb++t8jbJ1EHoDV6bGUImHfUDR8+XGbFOGhSAAAgAElEQVTNmhUVIFWfqDP96dOnj6xYscJnf3w9Eu2tYPr06QGfvisoKJCsrKyoHD87DUyAGz9MYJnABvak6hZ4gzd4o/fGXYE/+IM/en/wBm/wBm/0BPAGb+yOGuogAAGnEbByv9cc02OPPSYjR46U2rVri3kIydyvLSws9Djchg0buh7wSEtLE/MQ0/jx48Xc//X30dxLdhrbQP0lqAtEKEQ/D/TYKAFEiEDHeTPDhg2LmaDOoJ40aZKMGTPGL/U1a9ZIt27d/G5z6tQp6dy5s6xfv97ndon8Re2UYc2NHyawTGD1tuIN3uCN3ht3Bf7gD/7o/cEbvMEbvNETwBu8sTtqqIMABJxIYOHChTJgwABLXR89erRkZ2fLrbfe6nV78/RdaWmp/N//+38ttZeo76czcAjqLA2R4DciqAueIS2IK6TbuXOnnHPOObZxmKc3161b57e+TZs20rNnz9PbHDx4UPr37y9du3b1qPvoo4+kY8eOftsyy1/m5+dLSkqKz+2sLHtppR3bUCgMCQFu/DCBZQKrVwlv8AZv9N64K/AHf/BH7w/e4A3e4I2eAN7gjd1RQx0EIOBEAgcOHBDzwEQ0Ptu2bZNWrVpFY9dR3ydBXYROAUFdhECzm4AErKw1bPWlnVbfmzdv3jy54447vPbNPPrcqVOnMx6PrrrxokWLJDc3N+DxsUH0CHDjhwksE1i9f3iDN3ij98ZdgT/4gz96f/AGb/AGb/QE8AZv7I4a6iAAAacSsPKKolAfm7nvu2DBAklOTg51045oj6AuQqeJoC5CoNlNQAKBxqJpoOr76Pw1OmXKFDGPOQf6TJs2Te68807X2sXuj1mn+Pbbbw8Y0rHsZSC6sfFzbvwwgWUCq3cRb/AGb/TeuCvwB3/wR+8P3uAN3uCNngDe4I3dUUMdBCDgVALmvXNmZTV/rykK9bF9+eWX0qRJk1A365j2COoidKoChSO8oy5CJ4LdSKCxaBBpgjorT+hVxm6W1KxTp46sXr1aysrKLJ2Rhx56SEwgyCe2CXDjhwksE1i9o3iDN3ij98ZdgT/4gz96f/AGb/AGb/QE8AZv7I4a6iAAAScT2L9/v2sZSqv3b4M5VlZS4x11wYwfVW2gcISgToWTjYMgEGgsmqY1QZ3Zfvz48TJhwoQgeuW7NC0tTbZv3y4ZGRlhaZ9GQ0eAGz9MYJnA6n3CG7zBG7037gr8wR/80fuDN3iDN3ijJ4A3eGN31FAHAQg4nUBJSYlkZmaG9TCsvoIprJ2IgcZ5oi5CJyFQOEJQF6ETwW5C/kSdQWreM9ehQwcxS1mG+jN//nwZNGhQqJulvTAQ4MYPE1gmsHqx8AZv8EbvjbsCf/AHf/T+4A3e4A3e6AngDd7YHTXUQQAC8UDgiy++ELNCWmlpacgP5x//+If07t075O06sUGCugidNYK6CIFmNwEJBBqLpgHtE3WmZu/evdK2bduQPg795JNPypgxYwIeExvEBgFu/DCBZQKrdxFv8AZv9N64K/AHf/BH7w/e4A3e4I2eAN7gjd1RQx0EIBAvBI4cOSKzZs0S83qiUHzat28vr776qlx66aWhaC4u2iCoi9BpDBSO8ERdhE4EuwnLE3VurCasu+6660LyFxZTp06VkSNHSlJSEmfNIQS48cMElgmsXla8wRu80XtDUOfJrHfur0vR7Bk61D7MOKq8ePbsODqa0B8K1x2uO1x39F7hDd7gjd4bKiAAgfgk8K9//UveeecdeeaZZ2T9+vXqg+zXr5+MGDFCrr32Wu75VqFHUKceTvYKCOrscaMq9AQCjUWzRztP1Ll7av7C4tFHH5Xp06fb6rx5J93SpUulR48etuopih4BJrBMYJnA6v3DG7zBG7037gr8wR/80fuDN3iDN3ijJ4A3eGN31FAHAQjEM4EDBw64XoNUVFQkZnnML7/8Uk6ePHn6kGvVqiUNGjSQ5s2by1VXXSW/+93v5Pzzz49nJEEdG0FdUPisFwcKR3iizjpLtgyOwO7duyUjI8NvI6F4iedXX30lixcvlmnTpllaDvPWW2+VwYMHS5cuXaRGjRrBHSTVUSHAjR8msExg9erhDd7gjd4bdwX+4A/+6P3BG7zBG7zRE8AbvLE7aqiDAAQgAAGrBAjqrJIKcjuCuiABUu5oAvv27XO9w87879GjR13HYpa0NH9F0bhxY2nUqJGYv7Lg42wC3PhhAssEVu8w3uAN3ui9cVfgD/7gj94fvMEbvMEbPQG8wRu7o4Y6CEAAAhCwSoCgziqpILcjqAsSIOUQgEDME+DGDxNYJrB6TfEGb/BG7w1BnScz3lHnyYN31Pl3iusO1x2uO/rrDt7gDd7ovaECAhCAAAR0BAjqdLxsb01QZxsdhRCAgEMIMIFlAssEVi8r3uAN3ui9IagjqPM3agjqCOqsfKsQcBNwWxknXG+43nC90ZjCthCAQKIQKC8vl2+//db1brpt27bJjh07pLS0VI4fPy4mAzEfs3qaWVXtk08+kdq1a3tF89NPP0lKSoqkpaUlCjq/x0lQF6FhQFAXIdDsBgIQiBoBAgcCBwIHvX54gzd4o/eGG6fcOOXGKd7YJ8B1h+uOfvTw+xre4I3eGyogAIH4I3DgwAFZsGCBPPXUU1JWVhbwANPT06WkpMRrUPfFF19Ix44dXW2sX79eLrvssoDtxfsGBHUROsMEdRECzW4gAIGoEWACywSWCaxeP7zBG7zRe0NQR1BHUIc39glw3eG6ox89/L6GN3ij94YKCEAgfghUVFTIiy++KPfee6/qoHwFdVu2bJG2bduebstst3nzZmnYsKGq/XjbmKAuQmeUoC5CoNkNBCAQNQJMYJnAMoHV64c3eIM3em8I6gjqCOrwxj4Brjtcd/Sjh9/X8AZv9N5QAQEIxAeB77//Xnr16iUFBQXqA/IW1L333ntyww03nNGWebpu3bp1kpqaqt5PvBTEdVA3btw4Wb58eUycYJMU+/uYwZ6VlRUv44rjgAAEEpAAE1gmsExg9eLjDd7gjd4bgjqCOoI6vLFPgOsO1x396OH3NbzBG703VEAAAs4nsH//ftfylOb9c3Y+VYO6V199VQYOHOizqTlz5siQIUPs7CouauI6qBs2bJjMmjXLESeKoM4Rp4lOQgACfggwgWUCywRW/xWBN3iDN3pvCOoI6gjq8MY+Aa47XHf0o4ff1/AGb/TeUAEBCDibwIkTJ6Rr166u98fZ/VQO6k6ePCl33323vPLKKz6bM9tv375d6tevb3eXjq6L66AuLy9PZsyY4YgTRFDniNNEJyEAAYK6gGOgd26ma5s9Q4cG3DYRNrh49uxEOEzbx8iNH278cOPHtj6CP/iDP3p/8AZv8AZv9ATwBm/sjhrqIAABpxJ46aWXZPDgwUF1v+oTdeZddyasmzdvns92p06dKg888EBQ+3VqMUFdjJw5groYORF0AwIQsE2AGz9MYJnA6vXBG7zBG7037gr8wR/80fuDN3iDN3ijJ4A3eGN31FAHAQg4kYBZ8rJVq1ZSVlYWVPe9vaPu0KFD0qFDBykuLvbadpMmTaSoqEhq1KgR1L6dWExQFyNnjaAuRk4E3YAABGwT4MYPE1gmsHp98AZv8EbvDUGdJzOe5PbkwZPc/p3iusN1h+uO/rqDN3iDN3pvqIAABJxLYMqUKTJ69GhLB5CWliZNmzaVLVu2nLG9t6DObLRq1Srp1auXz/Z37NghzZs3t7T/eNqIoC5GziZBXYycCLoBAQjYJsAElgksE1i9PniDN3ij94agjqDO36ghqCOos/KtQsDtSQlv8AZvrBDAGz0lKiAAAacRMO+S69KlS8B3040aNUqGDRsmjRs3lqNHj0rbtm3PeErOV1Bntm/Xrp0UFhZ6xfPyyy/LwIEDnYYu6P4S1AWNMDQNENSFhiOtQAAC0SNA4EDgQOCg9w9v8AZv9N4Q1BHUEdThjX0CXHe47uhHD7+v4Q3e6L2hAgIQcCYBszRl69atpbS01OcBfPjhh9KpU6fTP/cVvPkK6kzh2LFj5YknnvC6j0R9Tx1BXYw4Q1AXIyeCbkAAArYJMIFlAssEVq8P3uAN3ui9IagjqCOowxv7BLjucN3Rjx5+X8MbvNF7QwUEIOBMArt27ZJmzZr57PycOXNkyJAhHj+3E9QtWbJE+vXr53U/OTk5kp+fLykpKc6EaLPXcR3U3XbbbbJ48WKbaCJbtmHDBmnfvn1kd8reIAABCISQABNYJrBMYPVC4Q3e4I3eG3cF/uAP/uj9wRu8wRu80RPAG7yxO2qogwAEnEbggw8+cC196e1jnpArKiqSevXqefw4HEHd8uXLJTk52Wn4gupvXAd1n332mfz444+SmpoaFKRwF5eXl7seKa1Ro0a4d0X7EIAABMJGgBs/TGCZwOr1whu8wRu9N+4K/MEf/NH7gzd4gzd4oyeAN3hjd9RQBwEIOI3A66+/Lv379/fabfOk27Jly87IWkId1A0fPlyee+45SUpKchq+oPob10FdUGQohgAEIAABFQFu/DCBZQKrUsa1Md7gDd7ovXFX4A/+4I/eH7zBG7zBGz0BvMEbu6OGOghAwGkE/C1JaZbE3LFjR0iCutmzZ8t9993nFQ9LXzpt1NBfCEAAAhCIKQLc+GECywRWryTe4A3e6L0hqPNk1js30/UPe4YOtQ8zjiovnj07jo4m9IfCdYfrDtcdvVd4gzd4o/cm3iqOHDki+/fvF7P0X61atcJyePv27ZPi4mIpLCyUb775Rg4fPnx6P2apwRYtWrj+a9q0qVSvXj0sfaBRCJglJ/v06eMVRJMmTVxLX1ZdFVD7RN3Jkyddy2uuX7/e634I6hiHUSNw6NAhSUtLS7jHOaMGnB1DAAJhIcAElgksE1i9WniDN3ij98ZdgT/4gz96f/AGb/AGb/QE8AZv7I4aZ9eZVxWZp4eWLl0qjz/+uOtgZs6cKcOGDQvZgR07dkzefPNNGTdunCuks/oZM2aM3HPPPZKRkWG1hO0gYInArl27xDw55+uzefNmadOmjcePtUGdv/fgmYafeuopefjhhy31N542YunLKJ3N48ePy5YtW+SVV16RWbNmSUFBgWRlZUWpN+wWAhCAQPAEuPHDBJYJrN4jvMEbvNF7467AH/zBH70/eIM3eIM3egJ4gzd2R40z60pLS+Uf//iHTJw4UcrKyjwOIpRB3aeffiq///3vxezP7mfatGmSl5cnKSkpdpugDgIeBEpKSiQz89cVO7x9TIi3bds2j6fqNEHd999/L9ddd53fYNqE43379k24M0NQF+FTbr5833jjDRk5cqTHngnqInwi2B0EIBByAtz4YQLLBFavFd7gDd7ovXFX4A/+4I/eH7zBG7zBGz0BvMEbu6PGOXUmkFu9erUrnPP3ZFuogrq33npLbr755pAA6t+/v7z88sty9tlnh6Q9GklsAmblvw4dOvj14KabbpIXX3xRLrzwQhcsq0GdyUV69OgRMJzeuXOn36f64vUMEdRF4MwePHhQ1qxZI88884zPtVcJ6iJwItgFBCAQVgLc+GECywRWrxje4A3e6L0hqPNkxjvqPHnwjjr/TnHd4brDdUd/3cEbvMEbvTdOqDCBhHlH1pw5cyQ/P99Sl0MR1JlA0IQVofyYsG7BggWSmpoaymZpK0EJmKVVJ02aFPDop0+fLrfddpuce+65kp2dfUa4Z97paJbSNJ9FixbJfffdF7BN88SeeQ9etWrVAm4bbxsQ1IXpjJqlLT/55BN54YUXZP78+QH3QlAXEBEbQAACMU6ACSwTWCaweknxBm/wRu+NuwJ/8Ad/9P7gDd7gDd7oCeAN3tgdNbFX575fa0It8yoi7SfYoC7QsoLa/lTefuzYsTJhwoRgmqAWAi4CJqcwwVsoPldeeaUUFhZabsrkKIMGDbK8fTxtSFAX4rNpUuJly5apX3hIUBfiE0FzEIBAxAlw44cJLBNYvXZ4gzd4o/fGXYE/+IM/en/wBm/wBm/0BPAGb+yOmtioKy8vFxOQvf7660EHWcEEdadOnZLu3bvLunXrwgbGvDusVatWYWufhhODgBmrnTt39rkyYLgoNGzY0BXq1a5dO1y7iOl2CepCcHp+/PFH19KW48eP97t+q79dEdSF4ETQBAQgEFUC3PhhAssEVq8g3uAN3ui9IajzZMbSl548WPrSv1Ncd7jucN3RX3fwBm/wRu9NLFUsWbJE+vXrF5IuBRPUaZ5SatOmjdxxxx1Ss2ZN2bJlizz//POW+p+bm+taAjM5OdnS9mwEAV8EzPKTLVu2jCighQsXyu233x7RfcbSzgjqbJ4N7dKWgXZDUBeIED+HAARinQATWCawTGD1luIN3uCN3ht3Bf7gD/7o/cEbvMEbvNETwBu8sTtqYqMuFoK6iooKGT58eMDlNtPS0uTtt9+Wa665xgPewYMHZfTo0a736QX6lJaWSkZGRqDN+DkEAhJ49dVXZeDAgQG3C8UGnTp1kvfffz+h37NIUKccSXaXtgy0G4K6QIT4OQQgEOsEuPHDBJYJrN5SvMEbvNF7467AH/zBH70/eIM3eIM3egJ4gzd2R01s1MVCUHfgwAFp0aKFlJWV+YXyySefSNu2bb1uY5Yj7Nu3r6xYscJvG8E89RcbZ4xexBIB8+7DJ554IqxdMktebt26VerWrRvW/cR64wR1Fs5QKJa2DLQbgrpAhPg5BCAQ6wS48cMElgms3lK8wRu80XvjrsAf/MEfvT94gzd4gzd6AniDN3ZHTWzUxUJQt3LlSundu7dfICYQmTBhgt9tdu/eHfBpuWbNmolZtrBatWqxcQLohaMJmKdBzdj861//GpbjaNKkiWzatEnq1KkTlvad1ChBnY+zFeqlLf0NivT0dNfLGS+77DInjR36CgEIQMCDADd+mMAygdV/KeAN3uCN3ht3Bf7gD/7o/cEbvMEbvNETwBu8sTtqYqPOSlB3//33i9ku0BNvdp9WGzVqlDz99NN+gWzbtk1atWrldxsTmpj37S1dutTndmb5zB07dkijRo1i4wTQi7gg8Nprr4l5B2IoPyNGjHB5cfbZZ4eyWce2RVBX5dSFa2nLqiPEvBTUDMbu3bvzxelYfeg4BCBQmQA3fpjAMoHVfyfgDd7gjd4bdwX+4A/+6P3BG7zBG7zRE8AbvLE7amKjzldQl5eXJ7fccotrqcnzzz9fVq1aJb169fLbaTtB3YkTJ6Rr166uhzR8fcxTRdu3b5datWoFhDZv3jy56667/G63YcMGad++fcC22AACGgLmXYmLFy+W++67T1N2xrZXX321PPPMM2e8izGoRuOgmKBORMw6wevWrZPx48dLcXFx2E4r4VzY0NIwBCAQAwS48cMElgmsXkS8wRu80XvjrsAf/MEfvT94gzd4gzd6AniDN3ZHTWzULViwQP74xz+KedLswQcfdC1BecUVV0j16tU9OmjlyTs7Qd3hw4clOzvb7z3n/v37y6JFiyQ5OTkgtM8++0yaN2/ud7s5c+bIkCFDArbFBhCwQ+DkyZNingB999135dlnnw34JKrZh8lF7rzzTtdDS4HGr50+xUNNwgZ1ZmnLjRs3yksvvSTz588P67kcPHiwjBs3jifnwkqZxiEAgWgT4MYPE1gmsHoL8QZv8EbvjbsCf/AHf/T+4A3e4A3e6AngDd7YHTWxUffdd9/JTz/9JJdffrkkJSX57FS4gjqzept5b5y/jyYALCkpkczMTL/tTZw4UR555JHYOAH0Iu4JHDp0SMzTdv/+97/FZC7ujwnDa9as6Xr/nJWnReMeVIADTLigbufOnbJs2bKIflnxVwyJrhnHD4HEIMCNHyawTGD1ruMN3uCN3ht3Bf7gD/7o/cEbvMEbvNETwBu8sTtqnFXnlKBu//79rnfZ+XufXk5OjuTn50tKSoqzTgK9hUACE0iIoM4sbfnee+/JY489JqWlpRE/3Zq/ioh459ghBCAAgRAR4MYPE1gmsHqZ8AZv8EbvDUGdJ7Peub/+RfWeoUPtw4yjyotnz46jown9oXDd4brDdUfvFd7gDd7ovXFihVOCuqNHj0q7du2ksLDQJ2bNUppOPFf0OXwEvvzyS7nssstO78AsGdu0aVOPHY4ePVrMGOMTWgJxHdRt2rRJZsyYIa+++mpoqf3Wmllbdfjw4a6Xjvbo0cPnXzIQ1IUFP41CAAIxRoAJLBNYJrB6KfEGb/BG7427An/wB3/0/uAN3uAN3ugJ4A3e2B01zqoLV1BXVFQkLVu29AtDc+/YSlBnnqhbvny5pXfeOess0dtwE/joo4+kY8eOfndTUFAgWVlZ4e5KwrUft0FdRUWF5ObmyuLFi0N6UtPT02XChAnSs2dPycjIcLUd6AtS82Ub0s7SGAQgAIEIEuDGDxNYJrB64fAGb/BG7427An/wB3/0/uAN3uAN3ugJ4A3e2B01zqoLV1C3cOFCGTBggF8YmnvHge5Dmx0R1Dlr7MVSb62MV4K68JyxuA3qDK68vDzXE3XBfryFc5XbDPQFqfmyDbav1EMAAhCIFgFu/DCBZQKrtw9v8AZv9N64K/AHf/BH7w/e4A3e4I2eAN7gjd1R46y6cAV1oW430H1ogjpnjbtY6y1BXfTOCEGdD/bucO6GG26QJk2a+D1Dgb4gCeqiN8DZMwQgEDkC3PhhAssEVu8b3uAN3ui9IajzZMY76jx58I46/05x3eG6w3VHf93BG7zBG703TqwIdaDmZhDqdgPdhyaoc+Loi50+m1eJmXcg+vts27ZNWrVqFTudjpOeENRVOpHmnXPmKbzOnTufXtbSynkO9AVJUGeFIttAAAJOJ8AElgksE1i9xXiDN3ij94agjqDO36ghqCOos/KtQsDtSQlv8AZvrBDAGz0lZ1WEOlBzH32o2w10H9rsl6UvnTX2Yqm3+/fvlwYNGvjtkhnTt956ayx1Oy76QlBX6TReffXVrvfPZWdnS506dSyf4EBfkAR1llGyIQQg4GACBA4EDgQOeoHxBm/wRu8NQR1BHUEd3tgnwHWH645+9PD7Gt7gjd4bJ1aEOlAjqHPiKKDPFRUVcs8998jcuXN9wsjNzRWzRGZSUhLAQkiAoM4HzB49esi9994r1157rdSvX98vcoK6EI5ImoIABBxLgAksE1gmsHp98QZv8EbvDUEdQR1BHd7YJ8B1h+uOfvTw+xre4I3eGydWENQ58azR53AQ2Lt3rzRq1Mhv05988om0bds2HLtP2DYJ6iyc+kChHUGdBYhsAgEIxD0BJrBMYJnA6jXHG7zBG703BHUEdQR1eGOfANcdrjv60cPva3iDN3pvnFhBUOfEs0afw0WgoKDAteqgr096erps3rxZGjZsGK4uJFy7cR3UDRkyxO9jmnbOtgntzOOfnTp1Ov2kHUGdHZLUQAAC8UaACSwTWCaweqvxBm/wRu8NQR1BHUEd3tgnwHWH645+9PD7Gt7gjd4bJ1YQ1DnxrNHncBA4fvy4mCUw33rrLb/voktLS5Nnn31W6tWrJ6YmFJ/y8nLp3r27XHDBBaFozlFtxHVQ9+6778rjjz8u69evD8tJcYd2V111ldx4441SWlrqdT+8oy4s+GkUAhCIMQJMYJnAMoHVS4k3eIM3em8I6gjqCOrwxj4Brjtcd/Sjh9/X8AZv9N44sSJcQZ15l9eAAQP8ItHcOw70wIjZUU5OjixfvlySk5OdeCroc5QJhOPhJ80hbdiwQdq3b68piYtt4zqoc58hE6C98cYbMnLkyKicNM2XbVQ6yE4hAAEIhIAAE1gmsExg9SLhDd7gjd4bdwX+4A/+6P3BG7zBG7zRE8AbvLE7apxVF66gbuvWrdKmTRu/MDT3jgnqnDWunNjbvLw8mTFjRtS6bpbdzMrKitr+o7XjhAjq3HDNI5hbtmyRV155RWbNmhUx5nPmzBGTRPOBAAQgEM8EuPHDBJYJrN5wvMEbvNF7Q1Dnyax3bqbrH/YMHWofZhxVXjx7dhwdTegPhesO1x2uO3qv8AZv8EbvjRMrwhXU7dq1S5o1a+YXSaiDuv79+8uiRYt4os6JAzEG+kxQF52TkFBBXWXEhw4dknXr1smUKVPCtjSme3/Dhw+XsWPHutZr5QMBCEAgXgkwgWUCywRWbzfe4A3e6L1xV+AP/uCP3h+8wRu8wRs9AbzBG7ujxll1Tgnqdu/eLRkZGX7hmqUv8/PzJSUlxVkngd7GBAGCuuichoQN6irj/uabb1xfXhMnTpSysrKwnQnzTru77rpLunTpIg0aNAjbfmgYAhCAQDQIcOOHCSwTWL15eIM3eKP3hqDOkxlP1Hny4Ik6/05x3eG6w3VHf93BG7zBG703TqwIV1BnJVibOnWqPPDAA5awWXlCT9OepZ2yUUIRIKiLzukmqKvEvby8XLZt2yavvfaaPP3002E9I4R2YcVL4xCAQBQIMIFlAssEVi8e3uAN3ui9IagjqPM3agjqCOqsfKsQcBNwWxknXG+43nC90Zji/G3DFdSZd8q1bdtWiouLfUIyT8AtW7ZMUlNTA4K08s67+fPny6BBgwK2xQYQ8EaAoC4644Kgzgd3szTmBx98INOmTXMtkRnOz9VXX+1aN/jSSy8N525oGwIQgEBYCRA4EDgQOOgVwxu8wRu9N9w45cYpN07xxj4Brjtcd/Sjh9/X8AZv9N44sSJcQV1FRYX06dNHVqxY4RNLenq6FBUVWXpt0vTp0wM+fVdQUCBZWVlOPA30OQYIENRF5yQQ1Fngvm/fPnnzzTdd75kL19KYfIFaOBFsAgEIxDQBJrBMYJnA6hXFG7zBG703BHUEdQR1eGOfANcdrjv60cPva3iDN3pvnFgRrqDOsJg0aZKMGTPGL5Y1a9ZIt27d/G5z6tQp6dy5s6xfvz4koZ8TzxN9Dj+B2267TRYvXhz+HfnYw4YNG6R9+/ZR23+0du1zvrcAACAASURBVExQpyBvlsbcsWOHLFiwQKZMmaKoDLwpQV1gRmwBAQjENgEmsExgmcDqHcUbvMEbvTfuCvzBH/zR+4M3eIM3eKMngDd4Y3fUOKsunEHdRx99JB07dvQLxCx/mZ+fLykpKT63s7LspZV2nHVm6G2kCXz88cfy888/R3q3rv2dOHFCOnXqJOeee25U9h/NnRLU2aR/5MgRMV+ys2bNcn2JBvshqAuWIPUQgEC0CXDjhwksE1i9hXiDN3ij98ZdgT/4gz96f/AGb/AGb/QE8AZv7I4aZ9WFM6g7fPiwZGdn+31PnaE1b948ueOOO7yCM69pMgFGYWGhX7Dm9Uq5ubnOgk9vIQABIagLwSD47rvv5J133pHRo0fbXhqToC4EJ4ImIACBqBLgxg8TWCawegXxBm/wRu8NQZ0ns965ma5/2DN0qH2YcVR58ezZcXQ0oT8Urjtcd7ju6L3CG7zBG703TqwIZ1BneJjV2cy940CfadOmyZ133im1a9c+vWlxcbHcfvvtAUM6zbvuAvWDn0MAApElQFAXYt7mi/O1116Txx9/XNUyQZ0KFxtDAAIxSIAJLBNYJrB6MfEGb/BG7427An/wB3/0/uAN3uAN3ugJ4A3e2B01zqoLd1C3e/duycjIsAylZ8+eUqdOHVm9erXlB0MeeuihkL+uyXKH2RACEAiKAEFdUPh8F5ulMTdu3OhaGnPp0qUB90JQFxARG0AAAjFOgBs/TGCZwOolxRu8wRu9NwR1nsx4os6TB0/U+XeK6w7XHa47+usO3uAN3ui9cWJFuIM6w2T8+PEyYcKEsOBJS0uT7du3q8LAsHSERiEAAVsECOpsYdMVHThwQN577z157LHHpLS01GsxQZ2OKVtDAAKxR4AJLBNYJrB6L/EGb/BG7w1BHUGdv1FDUEdQZ+VbhYDbkxLe4A3eWCGAN3pKzqqIRFBn3jPXoUOHgO+qs0Nu/vz5MmjQIDul1EAAAjFAIK6Dury8PPnpp59k8ODB0rZtW6lVq1bUke/cuVOWLVsmjzzyiEdfCOqifmroAAQgECQBAgcCBwIHvUR4gzd4o/eGoI6gjqAOb+wT4LrDdUc/evh9DW/wRu+NEysiEdQZLnv37nXdpy4rKwsZpieffFLGjBkTsvZoKLEJrF27Vv75z39GDcJZZ50l5n2Ll1xyiVx00UWSlJQUtb5EcsdxH9TNmDHjNE8T3JkXb5ovw2rVqkWS8xn7On78uHz88ccyd+5cMX/xQFAX1dPBziEAgRAQYALLBJYJrF4kvMEbvNF7467AH/zBH70/eIM3eIM3egJ4gzd2R42z6iIV1BkqJqy77rrrfK68piE3depUGTlyZMKEGRo2bGuPwJAhQ1yZRSx8zJKukydPlj/84Q9Sr169WOhS2PqQUEFdZYrjxo2Tvn37SvPmzSU1NTVsgK00fPDgQTn//PP5QrUCi20gAIGYJcCNHyawTGD1euIN3uCN3ht3Bf7gD/7o/cEbvMEbvNETwBu8sTtqnFUXyaDOkDly5Ig8+uijMn36dFugTICxdOlS6dGjh616iiDgi4B52Knyw0+xQmrSpEkyYsQIqVmzZqx0KaT9SNigzk3RfKmZd8fdcsst8rvf/S6kcGkMAhCAQCIR4MYPE1gmsHrj8QZv8EbvjbsCf/AHf/T+4A3e4A3e6AngDd7YHTXOqlu5cqX07t3bb6cXLVokubm5IT2wr776ShYvXizTpk2ztBzmrbfe6nrNU5cuXaRGjRoh7QuNQcAQiNWgzvStYcOGsmHDBtf/xtsn4YO6yifUrH06YcIE6dmzp2RkZMTbueZ4IAABCISVADd+mMAygdUrhjd4gzd6b9wV+IM/+KP3B2/wBm/wRk8Ab/DG7qihTktg3759rmUxzf8ePXrUVW7ez2VWYmvcuLE0atRIatWqpW2W7SGgIhDLQZ05EBPSFRYWSu3atVXHFesbE9T5OENt2rRxre/bvXt3adCgQayfR/oHAQhAIOoEuPHDBJYJrF5DvMEbvNF7467AH/zBH70/eIM3eIM3egJ4gzd2Rw11EICAEwnEelBnmJonW1999VVJSUlxImKvfSaos3AqzVq/Q4cOdb3ks27duhYq2AQCEIBA4hHgxg8TWCaweu/xBm/wRu8NQZ0ns965ma5/2DN0qH2YcVR58ezZcXQ0oT8Urjtcd7ju6L3CG7zBG703VEAAAs4l4ISgztA172js27evc0FX6TlBnfJU9uvXT+6++25p376967FjPhCAAAQg8CsBJrBMYJnA6r8N8AZv8EbvjbsCf/AHf/T+4A3e4A3e6AngDd7YHTXUQQACTiQwZMgQmTt3bsx3Pd6WwCSoC2LImRd3Dhw4ULKzs3l5ZxAcKYUABOKDADd+mMAygdW7jDd4gzd6bwjqPJnxRJ0nD56o8+8U1x2uO1x39NcdvMEbvNF7QwUEIOBcAi+++KJs2LBBXnrppZg/iIULF8rtt98e8/200sG4DeoqKipca5UuXrzYCoegtxk1apSYp+2uuuoqSU1NDbo9GoAABCDgNAJMYJnAMoHVW4s3eIM3em8I6gjq/I0agjqCOivfKgTcnpTwBm/wxgoBvNFTogICEHAqgaNHj0rnzp2loKDA6yFMnTpVWrduLSdOnLB8iMePH5f//M//lNLSUo+a5s2bS3FxsTzyyCNyyy23yK5du1xP9K1bty5g2zk5OZKfnx8X76qL26DOnMXPPvtMVq1aJZMnT5aysrKAJzZUG4wbN861PmrLli0lKSkpVM3SDgQgAIGYJkDgQOBA4KBXFG/wBm/03rgr8Ad/8EfvD97gDd7gjZ4A3uCN3VFDHQQg4EQC5gGo4cOHy6xZs7x2P5h3w33//fdy3XXXuYK5qp/evXvL8uXLTz8E9fHHH8t//Md/nBHsVa5LT0+XoqIiqVevnhNRe/Q5roO6ykf69ddfy3//93/L66+/LitWrIjIiUtLS5MnnnhCevXqJU2bNo3IPtkJBCAAgWgR4MYPE1gmsHr78AZv8EbvjbsCf/AHf/T+4A3e4A3e6AngDd7YHTXUQQACTiTwwQcfSJcuXbx2/aGHHpIpU6YEdVhbt26VNm3aeG1j5syZMmzYsNM/O3TokFx//fU+n+wzG65Zs0a6desWVJ9ioThhgrrKsA8ePCibN292PRbpKxkO9ckx6e7jjz8uN910kzRu3DjUzdMeBCAAgagT4MYPE1gmsHoN8QZv8EbvjbsCf/AHf/T+4A3e4A3e6AngDd7YHTXUQQACTiNgnqa744475JVXXvHa9Z07d0qzZs2COiyzjz59+nh9mMpkKDt27JC6deue3kdJSYlkZmb63GfVcC+ozkWxOCGDusq8jx07JuZkmyUyp0+fHpElMk1i/OCDD0rXrl2lfv36UTz97BoCEIBA6Ahw44cJLBNYvU94gzd4o/fGXYE/+IM/en/wBm/wBm/0BP4fe28DHlV1J/5/A0GJJVRUWLUgTSqpUQSFSKiABRGhBSovS4iLivIiLC+xoLytLcp2q4KKQlhoivSBImARCS8FtEWEbgNoQCCGgBuK8BTEDbQoFhoEyf8542/yZ2Dmzv3ezGTunfnc5+njLjnfe8/53POZO+d855yLN3jjtNcQBwEIeI2AWeCUlZUVdLtJk6Az20zWq1evxs16/fXX5eGHHw56HpOn6dGjR/XfTGJv0qRJ8uKLLwYtT6KuxrfDnSf45JNPZOvWrTJv3jwpKiqKeiW7d+8uw4cP922PmZKSEvXrcQEIQAAC0SLAxA8DWAawervwBm/wRu+NPwJ/8Ad/9P7gDd7gDd7oCeAN3jjtNcRBAAJeI1BeXh5yxVxubq4sWbJE6tSpU+NmrVixQgYMGBD0PFOnTpVp06YF/M2qPIm6Gt8O95/AZJC3b98ua9eu9SXuonls27ZN2rdvH81LcG4IQAACUSXAxA8DWAawesXwBm/wRu+NPwJ/8Ad/9P7gDd7gDd7oCeAN3jjtNcRBAAJeI/D222/7Xt0V7EhPT5fdu3dLampqjZu1dOlSGTRoUNDz9O7d2/fKsrp161b/3Syo6tixY8jyq1atikgCscYNq8EJEn7rS7vszpw5I2VlZfKHP/xBZs2aFfEtMouLi33LSjkgAAEIeJUAEz8MYBnA6u3FG7zBG703/gj8wR/80fuDN3iDN3ijJ4A3eOO01xAHAQh4jYDVyjXz/rg9e/ZE5FVeo0ePlrlz59pOvB06dEjS0tKClh8yZIjMnz+fRJ3XOlsk6vv111+L6Rx/+tOfZMGCBRHZIpNEXSTuDOeAAARiSYCJHwawDGD1BuIN3uCN3hsSdYHMeuZ+82L1wyNGOIcZR5HNCwriqDWRbwrPHZ47PHf0XuEN3uCN3hsiIAABbxKwStSZFk2cOFGmT59eo8bt27dPbr311pDnyMnJkWXLlgUk3rZs2SKdO3cOGmOSdMOGDatRndwQzIq6CNyFiooK2blzp/zud7+TRYsW+c7YqlUrKSkpsX12EnW2UVEQAhBwKQEGsAxgGcDq5cQbvMEbvTf+CPzBH/zR+4M3eIM3eKMngDd447TXEAcBCHiNwMaNG6Vbt26W1TZJNPO+OifHiRMn5Ic//KFv58JQR7CtLwsKCmTkyJFBQ3hHnZM7kQAxX331lbzzzjvyk5/8RNVaEnUqXBSGAARcSICJHwawDGD1YuIN3uCN3ht/BP7gD/7o/cEbvMEbvNETwBu8cdpriIMABLxGoLy8XDIyMsJWe+zYsTJhwgRp1qxZ2LKmwPnz58UkAQcPHhz2lWJTp06VadOmVZ/3woUL0rVrV9m8eXPQa5lVgP3797dVDzcXYkVdhO7Op59+KibZ9tZbb8nixYvVZyVRp0ZGAAQg4DICTPwwgGUAq5cSb/AGb/Te+CPwB3/wR+8P3uAN3uCNngDe4I3TXkMcBCDgNQKnTp2SH/zgB5Yr3i5u04ABA+Shhx6SNm3ayNVXXy3169cXs5DpiiuukDNnzsixY8d8CTaTfDO7Eto5zDaX99xzT3VRkzdp165d0NDU1FQpLS2Vm266yc6pXV2GRJ3D22PeU/fxxx+L6TgvvfSSHDx40OGZvgkjUVcjfARDAAIuIMDEDwNYBrB6EfEGb/BG740/An/wB3/0/uAN3uAN3ugJ4A3eOO01xEEAAl4kkJeXJ/n5+TGpepMmTWT//v3SqFEj3/XPnTsnXbp0kaKioqD16dChgy8RmJycHJP6RvKiJOoUNE1GedeuXbJ+/XqZMWOGIjJ8URJ14RlRAgIQcDcBJn4YwDKA1TuKN3iDN3pv/BH4gz/4o/cHb/AGb/BGTwBv8MZpryEOAhDwIoHdu3fLnXfeGZOqm+00L867vPLKKzJ+/PiQdZk/f74MGzYsJnWN9EVJ1IUhara0NBnbNWvWyOuvvx5p/tXn27Ztm7Rv3z5q5+fEEIAABKJNgIkfBrAMYPWW4Q3e4I3eG38E/uAP/uj9wRu8wRu80RPAG7xx2muIgwAEvEpg8uTJMn369FqtvllNt3fvXrnuuut81/3Nb34jQ4cODVkHU95se9m4ceNarWe0Lkai7hKyZg/VAwcOyHvvvSczZ86s8ZaWdm7c8OHD5dlnn5Ubb7zRTnHKQAACEHAlASZ+GMAygNWriTd4gzd6b/wR+IM/+KP3B2/wBm/wRk8Ab/DGaa8hDgIQ8CoB7bvqItHO7du3S3Z2dvWp3nzzTcnJyQl5apO7GTduXCQu7YpzkKgTkWhuaRnqLpts8L/927/5XoTYoEEDV3QGKgEBCECgJgSY+GEAywBWbxDe4A3e6L3xR+AP/uCP3h+8wRu8wRs9AbzBG6e9hjgIQMDLBD755BPfDoAVFRVRb8batWulV69el13HLKh64IEHpKysLOBv6enpYrboTE1NjXrdausCCZuo829puWTJElm9enWt8O7fv79vuabp4P4XItbKhbkIBCAAgVogwMQPA1gGsHrR8AZv8EbvjT8Cf/AHf/T+4A3e4A3e6AngDd447TXEQQACXidw/PhxGTx4sGzYsCEqTTHbV5oknVnMFOo4e/as/Od//qc899xz1UUuXX0XlcrV8kkTJlHn39Lyj3/8o8yePbtWtrQ097Jbt27y+OOPS+fOnav3V63le8zlIAABCNQKASZ+GMAygNWrhjd4gzd6b/wR+IM/+KP3B2/wBm/wRk8Ab/DGaa8hDgIQiBcCK1euFLMIKZLHM888I+PHj5eGDRvaOu0f/vAH6d69u7z99tu+/8bbEdeJulhsaWk6SJs2bXz7o3bt2lVuuOGGeOsztAcCEIBAUAJM/DCAZQCr/3DAG7zBG703/gj8wR/80fuDN3iDN3ijJ4A3eOO01xAHAQjEE4EzZ87I+vXr5dVXX5WioiJHTTNbVf7sZz+Thx56SG688Ub1OS5cuCB16tRRx3khIK4TdQ8++KC88cYbtXIfzDLNadOm+bK5aWlptXJNLgIBCEDATQSY+GEAywBWbyTe4A3e6L0hURfIrGdupu8fDo8Y4RxmHEU2LyiIo9ZEvik8d3ju8NzRe4U3eIM3em+IgAAE4puA2RJz3759UlpaKh999JEcPnxY/u///k8+/PBDX8NNQu6WW26RVq1ayfe//325/fbbff9/8+bNJSkpKb7hOGxdXCfq8vLyJD8/3yGa8GGmw/385z+XPn36yM0330wnC4+MEhCAQBwTYADLAJYBrF5wvMEbvNF744/AH/zBH70/eIM3eIM3egJ4gzdOew1xEIAABCBglwCJOrukLipn9k/t16+fLxNMBtgBQEIgAIG4JMDEDwNYBrB6tfEGb/BG7w2JukBmrKgL5MGKOmuneO7w3OG5o3/u4A3e4I3eGyIgAAEIQEBHgESdTV4TJ06UAQMGyB133CHJyck2oygGAQhAIHEIMIBlAMsAVu873uAN3ui9IVFHos6q15CoI1Fn51OFBDcJbjv9hOcNzxueNxpTKAsBCEAAAjUhQKLOgt6YMWMkJydHsrKyJCUlpSaciYUABCAQ9wRIOJBwIOGg1xxv8AZv9N4wccrEKROneOOcAM8dnjv63sP3NbzBG703REAAAhDQEjDvvSsuLpaOHTtKw4YNteGeL0+i7pJbaFbNPf7445Kdne176SEHBCAAAQjYI8AAlgEsA1h7rlxcCm/wBm/03vgj8Ad/8EfvD97gDd7gjZ4A3uCN015DHAQgEI8EvvrqK/n888/l3Llz6p0Hv/76a6lbt64PS2VlpVRUVEhpaamsXr3a9z9zbNu2Tdq3bx+P6CzbRKJORLp37y6jRo2STp06SaNGjRKuE9BgCEAAApEgwMQPA1gGsHqT8AZv8EbvjT8Cf/AHf/T+4A3e4A3e6AngDd447TXEQQAC8ULg5MmTsmHDBlm+fHl1Qi1abTOr6swOh4l2JGyi7q677pJx48ZJly5d5Prrr0+0+057IQABCEScABM/DGAZwOq1whu8wRu9NyTqApnxrq1AHryjztopnjs8d3ju6J87eIM3eKP3hggIQCA+CFRVVcmCBQtk+PDhtdYgEnW1hrr2LpSXlyf5+fnVF2zTpo2MHTtWunbtKs2aNau9inAlCEAAAglAgAEsA1gGsHrR8QZv8EbvDYk6EnVWvYZEHYk6O58qJLgDKeEN3uCNHQJ4o6dEBAQg4GUC58+f9+1COH/+/FptBom6WsVdOxcbOHCgbN68WZ5++mnp1auXpKen186FuQoEIACBBCRAwoGEAwkHvfh4gzd4o/eGRB2JOhJ1eOOcAM8dnjv63sP3NbzBG703REAAAt4mYFbSmSTdr371q1pvCIm6Wkce/QueOnVKrrrqKvVLDaNfM64AAQhAIP4IMIBlAMsAVu813uAN3ui9IVFHoo5EHd44J8Bzh+eOvvfwfQ1v8EbvDREQgIC3CaxYsUIGDBgQk0aQqIsJ9uhetLCwUA4ePChXXnllwIW++uorufnmm+UnP/lJdCtw0dmPHz8uL774ojRo0ECSkpICrvvFF1/43pf3ne98p9bqw4UgAAEIRJoAA1gGsAxg9VbhDd7gjd4bfwT+4A/+6P3BG7zBG7zRE8AbvHHaa4iDAAS8SOD06dPSrl07KSsri0n1SdTFBHt0Lzps2DDfyw6DHZ06dZL33ntP6tatG91K/L+z79+/XzIzM0NeK1E7YK3A5yIQgECtEGDihwEsA1i9aniDN3ij98YfgT/4gz96f/AGb/AGb/QE8AZvnPYa4iAAAS8S2LBhg/z4xz+OWdUTNU+SVGU2HI3TIy8vT/Lz84O2LicnR5YtWyZ16tSpldaXl5dLRkYGibpaoc1FIACBWBBg4ocBLANYvXl4gzd4o/eGRF0gs5653/wY8PCIEc5hxlFk84KCOGpN5JvCc4fnDs8dvVd4gzd4o/eGCAhAwJsETKpo8ODBsnjx4pg0oEmTJrJ9+3ZJS0uLyfVjedGETdT17t1bVq1aFTZRt2XLFt9LE1NTUy+7Ty1btpSxY8detpVlsBtKoi6W3ZxrQwACtUGAASwDWAawetPwBm/wRu+NPwJ/8Ad/9P7gDd7gDd7oCeAN3jjtNcRBAAJeI3Dq1Cm58847fa8TszpMrsQshDKLoFavXi0VFRWXFR86dGhA7sVsqbl06dKQp926dav84Ac/8BqyiNWXRF2YFXVWL040yT7zHjw722eSqItYn+VEEICASwkw8cMAlgGsXk68wRu80XtDoi6QGSvqAnmwos7aKZ47PHd47uifO3iDN3ij94YICEDAmwTC5TDMire1a9fKXXfdVb14aeXKldK/f/+ABpu8iUngJSUlBfy7OX/Hjh2DJvZM4m/JkiWSnJzsTXg1rDWJuhom6uysyjP3KFwnT9S9V2vYfwmHAARcRIABLANYBrB6IfEGb/BG7w2JOhJ1Vr2GRB2JOjufKiS4AynhDd7gjR0CeKOnRAQEIOA1AkVFRb5EWrCjadOmsmvXLrnuuusC/hxsoZPVAqcPPvhAsrOzg17DnOvSpJ/XGDqtL4k6EnVO+w5xEIAABAIIkHAg4UDCQf+hgDd4gzd6b/wR+IM/+KP3B2/wBm/wRk8Ab/DGaa8hDgIQ8BqBN99807elZbAjVBItVKLOaoFTXl6e5OfnX3aZ9PR02bNnjzRo0MBr6GpcXxJ1JOpq3Ik4AQQgAAFDgIkfBrAMYPWfBXiDN3ij94ZEXSAzVgYF8mBlkLVTPHd47vDc0T938AZv8EbvDREQgIA3CVi9Bmz37t3SunXryxoWLCY3N9e3jaV5h12ww2pVXaK+q45EHYk6b35qUGsIQMB1BBjAMoBlAKvXEm/wBm/03pCoI1Fn1WtI1JGos/OpQoKbBLedfsLzhucNzxuNKZSFAATigYBVoi7Uq7uCxZiVcaWlpZKSkhIUy9GjR8VspRnsePnll2X8+PHxgFPVBhJ1JOpUHYbCEIAABEIRIOFAwoGEg/7zAW/wBm/03jBxysQpE6d445wAzx2eO/rew/c1vMEbvTdEQAAC3iSwfv166dmzZ9DKb9u2Tdq3b3/Z35YuXSqDBg0K+PfU1FTZu3evNGvWLOi5vvjiC8nIyJCKiorL/m71fjtvUrVXaxJ1JOrs9RRKQQACEAhDgAEsA1gGsPqPCbzBG7zRe+OPwB/8wR+9P3iDN3iDN3oCeIM3TnsNcRCAgNcIHDhwQFq0aBG02kOHDpX58+dLUlJSwN9DbWP529/+Vh5++OGg59q/f79kZmYG/Zt5R96yZctCbpvpNaZ260uijkSd3b5COQ8ROH78uJSVlfmWGB88eFC+/PLL6tqbl3GmpaX5PnRvueUW3zLj5OTkqLXu008/9dWlpKRE/vrXv8rp06err9W4cWNp2bKl73+mPvXr149aPThx9Akw8cMAlgGs3jO8wRu80Xvjj8Af/MEfvT94gzd4gzd6AniDN057DXEQgIDXCBw6dMg3bxzqeOONN2TgwIEBfw6V3GvSpIns3Lkz6BaXL7zwgkyZMiXoZUjUea3X2KhvXl6e5OfnBy1pllCuWrUqbGbWal9Wu+cwFSgvL/ct5wx1hNrj1UYzKQIBH4Hz58/Lli1bfH1+9erVKirPPvusPPbYY3LTTTep4kIVPnv2rKxdu1aeeeYZX5LO7mE+oIcPH275QLB7LsrVPgEmfhjAMoDVe4c3eIM3em/8EfiDP/ij9wdv8AZv8EZPAG/wxmmvIQ4CEPAagXPnzkmHDh3E5CpCHY8++qj0799f7r//frniiiss8x4mWffuu+/6FmmYo6qqShYvXiyDBw8OeX62vvRar7FRXxJ1NiBRJC4I/P73vxez/DjYvr6aBj733HMyYcKEGq2w++ijj6RPnz6+lXxOj5kzZ4rxt27duk5PQVwMCDDxwwCWAaxePLzBG7zRe+OPwB/8wR+9P3iDN3iDN3oCeIM3TnsNcRCAgBcJTJ48WaZPn25ZdZOAM9tXNmrUyLd7Wrt27SwXa9x7773SqlUrMe+zCzd/PWfOHBk9erQX0dWozmx9ydaXNepABMeWgPkVwlNPPSUmsRWpIz09XbZu3Sr/8i//oj7lunXrpFevXuq4YAFmmbPZy/jKK6+MyPk4SfQJMPHDAJYBrN4zvMEbvNF744/AH/zBH70/eIM3eIM3egJ4gzdOew1xEICAFwmYeWGzqs7quDhRZ8qZ3dqmTZsWkeaSqIsIRnedhBV17rof1CayBEySbtSoUfKrX/0qsicWEZOsM3sIX3311bbPvXHjRunWrZvt8nYKmmTdkiVLarTCz851KBMZAkz8MIBlAKt3CW/wBm/03vgj8Ad/8EfvD97gDd7gjZ4A3uCN015DHAQg4EUC5vVKnTt3lqKiopDVvzRRZ7bKNKvqInHs3r1bWrduHYlTeeocrKhjRZ2nOiyV/f8JvPLKKzJ+/PioITFbYM6YMcPW+c1S58zMTFtltYWmTp0asV9kaK9NeR0BJn4YwDKA1TljD8xk4QAAIABJREFUSuMN3uCN3ht/BP7gD/7o/cEbvMEbvNETwBu8cdpriIMABLxKINyquksTdZWVlZKdnS0lJSU1anKivp/OQCNRR6KuRvIQHBsCW7Zs8f2yIdpHaWmp3HbbbZaXuXDhgnTt2lU2b94cteok6i8pogY0Sidm4ocBLANYvVx4gzd4o/eGRF0gs5653/xY6vCIEc5hxlFk84KCOGpN5JvCc4fnDs8dvVd4gzd4o/eGCAhAwPsErHYrvDRRZ1q7YsUKGTBgQI0avm3bNmnfvn2NzuHV4IRO1BUWFkrdunUt751VB9NkeMvLyyUjIyPktczy0KysLK/2I+pdiwTsvKDz4uqYD8i+ffv63vV26NAhefLJJ23XdsyYMTJ79mxJSkqy7Lt2lza3adNGBg8eLFdddZV8+OGHMm/ePFt1yc3N9W2BWSdMYt3WySgUNQIMYBnAMoDV64U3eIM3em/8EfiDP/ij9wdv8AZv8EZPAG/wxmmvIQ4CEPAyATMHfffddwddJRcsUWde02Tmod966y1HzbYzD+3oxB4JSuhE3apVq8JO/IdL1Nk5h+kLJOo8YoQHqmn31wnmA/Ptt9+WO++8M6BVZ8+elRdffFF+/vOfh21t06ZNpaysTFJTU4OWNR/A5kN07ty5lucy8aYu5sP94uPkyZMyadIkmT9/fti6HDx4UNLS0sKWo0DsCDDxwwCWAazeP7zBG7zRe+OPwB/8wR+9P3iDN3iDN3oCeIM3TnsNcRCAgNcJnDp1SkaMGCFvvPFGQFOCJepMAZPc69Kli5hFSZpjyJAhUlBQIMnJyZqwuCqbsIk6cxdbtWoV9uabVT9Wh51zmPhw52FFXVx5FbXGmMSYWR23evVqy2ukp6fLBx98INdee23Icq+++qqMGzcubF2ttp08fvy4tGzZUioqKizPs2PHDmnbtm3QMmbrzH79+oVt05w5c2T06NFh60uB2BFg4ocBLANYvX94gzd4o/fGH4E/+IM/en/wBm/wBm/0BPAGb5z2GuIgAIF4IbBp0yYZPny4mIUU5giVqDN/O3PmjJhtMxcsWGCr+WbO99///d/DLqiydTIPF0roRJ2b7huJOjfdDffW5ejRo2JWuYU77LzTze4WmlZ9c/369dKzZ0/L6kydOlWmTZtmWcZsyRlutZzZOta8M69evXrhms/fY0SAiR8GsAxg9fLhDd7gjd4bfwT+4A/+6P3BG7zBG7zRE8AbvHHaa4iDAATijcAnn3wiBw4cELOY5L777rNMrpld2hYtWiQzZswIimHs2LHy05/+VMyCEw4REnUu6QUk6lxyI1xejTVr1sgDDzxgWcucnBxZunRp2PcvmpOY98898cQTluezWsk2ceJE3zaaVoedpKGdPYzN9pl79+6VZs2aufwuJW71mPhhAMsAVu8/3uAN3ui98UfgD/7gj94fvMEbvMEbPQG8wRunvYY4CEAAAiJff/21fPHFF/LPf/6zGofZBa5+/frguYgAiTqXdAcSdS65ES6vhp3305n3vQ0bNsxWS+ycL1Si7ty5c749h4uKikJey/wiYs+ePdKgQYOw9Vm4cKE89thjluW2bdsm7du3D3suCsSGABM/DGAZwOrdwxu8wRu9N/4I/MEf/NH7gzd4gzd4oyeAN3jjtNcQBwEIQAACdgmQqLNLKsrlSNRFGXCcnP7NN98Us2LO6tD0JTuJut/+9rfy8MMPX3ZJO1tnmrouW7bM1h7D+/btk1tvvdWybZokZJzcck81g4kfBrAMYPXK4g3e4I3eG38E/uAP/uj9wRu8wRu80RPAG7xx2muIgwAEIAABuwRI1NklFeVymuRKlKvC6V1MYOvWrb69fc3y4GDH559/LmZ/38zMTFutsJOoC7V1ZXl5uZj3xlkdVttmXhq3f//+sPX+5S9/Kf/xH/9hq20Uqn0CTPwwgGUAq/cOb/AGb/Te+CPwB3/wR+8P3uAN3uCNngDe4I3TXkMcBCAQjwROnTrlW5RhZwc1037/1pdmdzZzmC0vv/3tb8cjmhq1iURdjfBFLphEXeRYciZ7BMx74fr27SurV6+2DKitRN1nn30mrVu3loqKipD16d27txQWFtp6/549CpSKJAEmfhjAMoDVG4U3eIM3em/8EfiDP/ij9wdv8AZv8EZPAG/wxmmvIQ4CEIgXAidPnpTFixeLWURh5m6bNGkiZtFFo0aNQjbxxIkTsnTpUnniiScuK9OmTRsZP3689OvXT1JSUuIFU43aQaKuRvgiF0yiLnIsOZM9AnZWxJl3zJWWlgb9wLQTr1lRV1lZKdnZ2VJSUhKyAZqtNO1RoFQkCTDxwwCWAazeKLzBG7zRe+OPwB/8wR+9P3iDN3iDN3oCeIM3TnsNcRCAQDwQWLdunfTq1SugKeESdb/73e8kNzc3bPPNed5++2258847w5aN9wJxnagbOHCgLF++3BP3cNu2bdK+fXtP1JVKep+AWU03ZMgQWbhwoWVjrLaaNAm822+/3TI+0ok6s6Ju1apVtt555/275L0WMPHDAJYBrN5bvMEbvNF744/AH/zBH70/eIM3eIM3egJ4gzdOew1xEICA1wnMnDlTnnzyycuaYZWomzdvnowaNUrVdHIjInGdqNu3b5/8/e9/l+TkZFXHqO3CZp9WkzVmmWdtk0/c661fv1569uwZFsDevXvl1ltvDVrOLF0eNGgQibqwFBOnABM/DGAZwOp9xxu8wRu9NyTqApn1zP3m3cSHR4xwDjOOIpsXFMRRayLfFJ47PHd47ui9whu8wRu9N0RAAALeJxAqSWdaFipRt2vXLjHbWmqP1NRUMfPQzZo104bGTfm4TtTFzV2iIRCIIAE774Izlxs6dKjMnz9fkpKSgl59xYoVMmDAAMuasaIugjfOA6diAMsAlgGsXlS8wRu80Xvjj8Af/MEfvT94gzd4gzd6AniDN057DXEQgIBXCWzdulU6dOgQsvrBEnUXLlyQrl27yubNmx012+ykVlhYKHXr1nUU7/UgEnVev4PUHwIKAufPn5du3bqF/cC08ysGEnUK8AlSlIkfBrAMYPWy4w3e4I3eGxJ1gcxYURfIgxV11k7x3OG5w3NH/9zBG7zBG703REAAAt4lYCfhFixRt2XLFuncuXONGl5cXCxZWVk1OodXg0nUefXOUW8IOCAwdepU+cUvfhE2ctGiRfLII49YliNRFxZjwhVgAMsAlgGsXnu8wRu80XtDoo5EnVWvIVFHos7OpwoJ7kBKeIM3eGOHAN7oKREBAQh4kYCd7SsvTdRVVVX5dl576623atTkMWPGSH5+fo3O4dVgEnVevXPUGwJKAnZf5GneXbdq1aqw73YkUae8AQlQnIQDCQcSDnrR8QZv8EbvDYk6EnUk6vDGOQGeOzx39L2H72t4gzd6b4iAAAS8S+DZZ5+VadOmWTbg0kTdsWPH5MYbb6xxo815S0tLpXHjxjU+l9dOQKLOa3eM+kLAAYElS5bIQw89FDbSzpaX/pOQqAuLM+EKMIBlAMsAVq893uAN3ui98UfgD/7gj94fvMEbvMEbPQG8wRunvYY4CEDAawQqKyslOztbSkpKLKuenp4uO3fulKuvvtpXbv369WIWf1gdZrVcWlqaLFiwQMrKykIWXbt2rfTq1ctr6GpcXxJ1NUbICSDgbgLr1q2z/eH2zjvvyP3332+rQSTqbGFKqEJM/DCAZQCrVx5v8AZv9N74I/AHf/BH7w/e4A3e4I2eAN7gjdNeQxwEIOA1AkeOHJFmzZqFrLbZ3vLVV1+9bPXc5MmTZfr06SHjXnvtNRk6dKjv7+fPn5chQ4bI4sWLg5afM2eOjB492mvoalxfEnU1RsgJIOBeAps3b5YuXbrYqqD2Q5BEnS2sCVWIiR8GsAxg9crjDd7gjd4bfwT+4A/+6P3BG7zBG7zRE8AbvHHaa4iDAAS8RmD//v2SmZkZtNo5OTlidm1LTk4O+Pu5c+ekQ4cOUlxcHDSud+/eUlhYKHXr1q3++4kTJ+S2226TioqKy2K0c9ReYxyqviTq4uVO0g4IXELAfDi2a9fOFpepU6eK2X84KSnJVnlTaOnSpTJo0CDL8poPVjtLq80Hu3l/Xp06dWzXM9IFzbJujuAEPiu/CjQicn2LMz4O1/361/AQkROPPw4HCwJ48w0cvAnsJHhj72MDf/AnWE/BH2t/8AZv8MbeM+biUniDN3ij98ZEtG3b1lkgURCAQMwIWC3M2L17t7Ru3fqyuh09elSaNm0ass7vvvuu3HvvvQF/r6qq8q2qW7hw4WVxJiG4bNmymM7/xuIGkKiLBXWuCYEoE/joo4+kVatWtq4yceJEeeGFF1RJOnPiXbt2SZs2bSyvQaLO1i2Im0IMYBnAMoDV64w3eIM3em/8EfiDP/ij9wdv8AZv8EZPAG/wxlmvIVHnjBtREIglgVCJOpOI27t3rzRs2PCy6hUVFUnHjh2DVrtJkyZiVuk1atTosr+H2i7TDQs1YnEPSNTFgjrXhEAUCRw4cEBatGhh6wrmJZ6zZs1y9AuF8vJyycjIsLxOpBN1ifqLCls30wWF2Erpm5vQM/ebLQIOjxjhgrsS+yo0LyiIfSVcXAO8wZtg3RNv7EmLP/iDP/ZcubgU3uAN3uCNngDe4I3TXkMcBCDgNQKhEnVWCbcZM2bIpEmTgjbVai7XLByZMmXKZXEk6rzWa6gvBCBwGQHzwk/zi6Vg+/teWjjUvsJ2sUY6UXfo0CFJS0uzvHywPY3t1pdy0SfAxA8DWAawes/wBm/wRu+NPwJ/8Ad/9P7gDd7gDd7oCeAN3jjtNcRBAAJeI6BN1J0/f146d+4sZlVdsMNqEUdeXp7k5+dfFpaoCzVYUec1W6gvBEIQOH78uLRv314OHjwYlpFJeK1cufKyl3+GDbyogJ3E2ssvvyzjx4+3dVo7iT/N+WxdlEIRJcDEDwNYBrB6pfAGb/BG740/An/wB3/0/uAN3uAN3ugJ4A3eOO01xEEAAl4j8Pbbb8uPfvSjoNUO9q650tJSuf3220M2c/v27ZKdnX3Z3ysrK+Wee+6R4uLiy/6WqAs1SNR5zRbqC4EgBE6ePOn79UJJSUlYPh06dJA//vGPkpKSErasVQHzgWpW75WVlYUspkkI2nnn3aJFi+SRRx6pUb0Jjh4BJn4YwDKA1fuFN3iDN3pv/BH4gz/4o/cHb/AGb/BGTwBv8MZpr3FXnJk7++qrr6JWqW9/+9tSv379qJ2fE0OgNghYLaRIT0+XHTt2VL9vzqym69Onj6xbty5o1cx2mSaR17hx48v+vnHjRunWrVvQuJkzZ8q4ceNqo7muugaJOlfdDioDAT2B06dPS5cuXYL+AuHSs5l3yu3cuVMaNGigv9AlEVVVVdK3b19ZvXp1yHNZfSBfGvTKK6+EXX1nfmWRlZVV47pzgugQYOKHASwDWL1beIM3eKP3xh+BP/iDP3p/8AZv8AZv9ATwBm+c9hr3xJmEwt13321r7sxpra22+HN6TuIgUNsETELbzL2G2rHNzPUuXLhQrr/+enn66adlw4YNIasYamXcRx99JK1atQoZZ7bf7N+/f203PebXI1EX81tABSDgnMDZs2elR48esnnz5rAnufRXD2EDbBQI9dLPi0ODLYu+9NQXLlzwLXcOtZ+xKa9J+tmoOkWiQICJHwawDGD1YuEN3uCN3ht/BP7gD/7o/cEbvMEbvNETwBu8cdpr3BNnZ1eomtaWRF1NCRLvBgJmjrZfv36WCzPs1vPindHMatYjR47IO++8I6NGjbI8xV/+8hcx89iJdpCoS7Q7TnvjhoD5NdCQIUNk8eLFYdvUtGlTMVtLXnfddWHLagps3bpVzFaaVoedfYXtbHtp5zyaulM28gSY+GEAywBW7xXe4A3e6L3xR+AP/uCP3h+8wRu8wRs9AbzBG6e9xj1xJ06c8L0nK9QqoUjUlERdJChyDjcQMCvaBgwYUKOqpKamyt69e6VZs2a+8+zfv18yMzPDntPsBmfikpOTw5aNtwIk6uLtjtKehCBgtp0cM2aMzJ07N2x7TZLObBlpliRH+jDbbrZr187yPXXmmmZJ9ODBg4Ne/tSpU9KpU6ew79dbtmyZ5ObmRroJnC+CBJj4YQDLAFYvFN7gDd7ovfFH4A/+4I/eH7zBG7zBGz0BvMEbp73GPXF2kwQ1qTGJuprQI9ZNBMz2l7fccotUVFQ4rpaZt87Pz6+Ot3r33cUXuXgVnuOLezSQRJ1HbxzVTlwCJkk3depU+a//+i9bEGbPnu17Oec///lPW+WDFUpJSfF9QAc7ZsyYIZMmTQp7bvMi0EcffbT6haMmoKysTB588MGwSTq2vQyL1xUFmPhhAMsAVq8i3uAN3ui98UfgD/7gj94fvMEbvMEbPQG8wRunvcY9caWlpXL77bdHtUIk6qKKl5PXMoF58+aF3aLSqkr/+7//Ky1atKguYidRZ7a73LNnjzRo0KCWW+uOy5Goc8d9oBYQsE3glVdekfHjx9suH4mCZsXbe++9J3Xr1r3sdIcOHZK0tDTbl+nevbtce+21snHjRtu/zJgwYYKYhCCHuwkw8cMAlgGs3lG8wRu80Xvjj8Af/MEfvT94gzd4gzd6AniDN057jXvili5dKoMGDYpqhUjURRUvJ69lAmfPnpWuXbtKUVGR+srPP/+8TJ48OSDOTqJuw4YN0qNHD/X14iWARF283EnakTAERo8ebWvLy0gCycnJEbP1ZJ06dYKe9tlnn5Vp06ZF8pLV5zJ7GptfU2iSgVGpCCcNS4CJHwawDGDDanJZAbzBG7zRe+OPwB/8wR+9P3iDN3iDN3oCeIM3TnuNe+Ii8c6tcK156aWX5MknnwxXjL9DwDME7L6u6OIG9e7dW1auXHnZO+bCJerMIo3p06dLUlKSZ/hEuqIk6iJNlPNBIMoE8vLyAvb4jfLlfKc3H7KrVq0KmagzH9w/+MEPwr6rzkldE3lvYie8YhnDxA8DWAawegPxBm/wRu+NPwJ/8Ad/9P7gDd7gDd7oCeAN3jjtNe6JCzeXNnbsWBk+fLicP3/eUaVNXLNmzeT66693FE8QBNxK4MyZM2L8WbBgQdgqjho1SmbNmnVZks4EWiXqQiX3wl4wzgqQqIuzG0pz4p9AuC8X0SAQLlFnrnnkyBFp27at7e0s7dTzueeekylTptgpShkXEGDihwEsA1i9iHiDN3ij98YfgT/4gz96f/AGb/AGb/QE8AZvnPYa98SFm0szr2cx2/xxQAACwQls2rRJTEK7rKzssgJNmjSRJUuWyH333RcSX6hEnXnFkzlvsNctJdq9IFGXaHec9nqeQLgvF9FooJ1EnbmuSdb98Ic/lIMHD9a4Gi+//LKMGzcuoZc81xhiLZ+AiR8GsAxg9dLhDd7gjd4bfwT+4A/+6P3BG7zBG7zRE8AbvHHaa9wRV1lZKffcc48UFxeHrJD5W1ZWljsqTC0g4GICn376qfztb3+rrmGjRo2kadOmYWu8f/9+yczMrC5nFmaMHDlSbrrpprCxiVKARF2i3GnaGTcEYvGOOpOoKywstPXrBrMk+mc/+5mYX0Q4Ocw76d566y3p1q2bk3BiYkiAiR8GsAxg9QLiDd7gjd4bfwT+4A/+6P3BG7zBG7zRE8AbvHHaa9wRZxJ12dnZUlJSErRCZh5q586d0qJFC3dUmFpAIA4JfP3113LgwAGpX7++b4vYK6+8Mg5bWbMmkairGT+iIVDrBCZPnux7uWZtHrm5ub4lzHXq1LF92U8++USWL18uM2fOtLUdZv/+/WXo0KHSuXNnSUlJsX0dCrqHABM/DGAZwOp9xBu8wRu9N/4I/MEf/NH7gzd4gzd4oyeAN3jjtNe4I+7YsWNyxx13hJybMtv2mdU+ZmUQBwQgAIFYESBRFyvyXBcCCUTALIs222Ka/5pfMpkjKSlJrr76at8SZ/PC3QYNGiQQkfhsKhM/DGAZwOrdxhu8wRu9NyTqApn1zP1mC5nDI0Y4hxlHkc0LCuKoNZFvCs8dnjs8d/Re4Q3e4I3eGzdFhHo3lr+O6enpsnv3bjEr6zggAAEIxIoAibpYkee6EIAABOKMAANYBrAMYPVS4w3e4I3eG38E/uAP/uj9wRu8wRu80RPAG7xx2mvcEffBBx/4tr4MdeTk5MiyZctUu0i5o2XUAgIQiCcCJOri6W7SFghAAAIxJMDEDwNYBrB6AfEGb/BG7w2JukBmrKgL5MGKOmuneO7w3OG5o3/u4A3e4I3eGzdFvPnmm2KScaEO8xqW1157Tcw7tA4fPiwHDx6Uzz77TP75z3/6doMyK+2aNm0qzZs39/2XAwJeJXD27Fk5ceKEr683bNjQt9MZh3sIkKhzz72gJhCAAAQ8TYABLANYBrB6hfEGb/BG7w2JOhJ1Vr2GRB2JOjufKiS4AynhDd7gjR0CeKOn5I6I119/XR5++OGQlenZs6f06dNHhg8fHrbC5n12zzzzjAwYMEAaN24ctjwFIOAWAr/73e8kNzc3oDoTJ0709eerrroq4N8XLFggJSUl8q1vfavWq//555+Lqdd3v/vdWr92rC9Ioi7Wd4DrQwACEIgTAiQcSDiQcNDLjDd4gzd6b/wR+IM/+KP3B2/wBm/wRk8Ab/DGaa9xR9zo0aNl7ty5Ea/M4sWL5aGHHor4eTkhBCJNYN68eTJq1Kigp+3UqZNs2rRJkpOTq/8+bNgwMcm6WB3FxcWSlZUVq8vH7Lok6mKGngtDAAIQiC8CTPwwgGUAq3cab/AGb/Te+CPwB3/wR+8P3uAN3uCNngDe4I3TXuOOuGgl6kzrTPJj1qxZAUkOd7SaWkDgGwLHjx+Xli1bSkVFRUgkGzZskB49elT/PS8vT/Lz82OGkERdzNBzYQhAAAIQiAcCTPwwgGUAqzcZb/AGb/Te+CPwB3/wR+8P3uAN3uCNngDe4I3TXhP7uMrKSsnOzvZt4xetY8iQIfLrX/9a6tatG61LcF4IOCZgkl7t2rWzjJ85c6aMGzeuugyJOse4axTIiroa4SMYAhCAAASYMA3sA7zzJJAH7zyx/oxgwpSJHyZ+nD9H8Qd/8EfvD97gDd7gjZ4A3uCN014T+7jaSNSZVs6fP1/MdoEcEHAbgaVLl8qgQYMsq9W7d28pLCysTjaTqIvNXSRRFxvuXBUCEIBA3BFg4ocBLANYvdZ4gzd4o/fGH4E/+IM/en/wBm/wBm/0BPAGb5z2mtjHHTp0SNLS0qJekSZNmkhpaak0btw46tfiAhDQEFi1apX07dvXMmTChAkyffp0SUpK8pUjUachHLmyJOoix5IzQQACEEhoAkz8MIBlAKv/CMAbvMEbvTf+CPzBH/zR+4M3eIM3eKMngDd447TXxD5u//79kpmZGbYid911l5hkxS233CKpqanyj3/8Q4qKimTkyJFhY/0F5syZI+Z9eBwQcBOB8vJyycjIsKzSpX2XRF1s7iCJuthw56oQgAAE4o4AEz8MYBnA6rXGG7zBG703/gj8wR/80fuDN3iDN3ijJ4A3eOO017gjrqKiQsrKymTr1q0ya9YsMf+//zBJuTVr1kjnzp2DVvbMmTNi3t/185//PGxj0tPTfavqUlJSwpalAARqi8C5c+ekS5cuvsRzqOPAgQPyve99r/rPJOpq6+4EXodEXWy4c1UIQAACcUeAiR8GsAxg9VrjDd7gjd4bfwT+4A/+6P3BG7zBG7zRE8AbvHHaa9wZd/z4cdm7d69s375dHn74YfnOd74TtqK/+c1vZOjQoWHL7dy5U9q0aRO2HAUgUJsEzKq6jh07BiSp/ddfuXLlZVtjDhw4UJYvX16bVQy41gcffCBmlWuiHSTqEu2O014IQAACUSLAxA8DWAawernwBm/wRu+NPwJ/8Ad/9P7gDd7gDd7oCeAN3jjtNfETd+HCBbnnnnssVyWZ1r722mu2EnrxQ4aWeIXAqVOnZNmyZb7VpQ0bNpR69erJQw89JGYl6KXHsWPH5PTp0zFpmnlPXvPmzSU5OTkm14/lRUnUxZI+14YABCAQRwSY+GEAywBWLzTe4A3e6L3xR+AP/uCP3h+8wRu8wRs9AbzBG6e9Jr7iNm7cKN26dbNslHnP3fTp08UkGzggAAEIaAiQqNPQoiwEIAABCIQkwMQPA1gGsPoPCLzBG7zRe0OiLpBZz9xM3z8cHjHCOcw4imxeUBBHrYl8U3ju8NzhuaP3Cm/wBm/03sRjxJEjR6RZs2aWTevdu7cUFhZK3bp14xEBbYIABKJIgERdFOFyaghAAAKJRIABLANYBrB64/EGb/BG740/An/wB3/0/uAN3uAN3ugJ4A3eOO018RVXWVkp2dnZUlJSErJhJlG3atUqqVOnTnw1ntZAAAJRJ0CiLuqIuQAEIACBxCDAxA8DWAawetfxBm/wRu8NibpAZqyoC+TBijprp3ju8NzhuaN/7uAN3uCN3pt4jCBRF493lTZBwD0ESNS5515QEwhAAAKeJsAAlgEsA1i9wniDN3ij94ZEHYk6q15Doo5EnZ1PFRLcJLjt9BOeNzxveN5oTIn/siTq4v8e00IIxJIAibpY0ufaEIAABOKIAAkHEg4kHPRC4w3e4I3eGyZOmThl4hRvnBPgucNzR997+L6GN3ij98YNEWfOnJEdO3ZYvi+uSZMm0qJFC1vVPXnypGRlZcnBgwdDlmfrS1soKeQhAn/961/lo48+kg8//ND33wMHDvj+72DHXXfdJW3btpU77rjD999bbrlFGjRo4KHWxraqJOpiy5+rQwACEIgbAgxgGcAygNXrjDd4gzd6b/wR+IM/+KP3B2/wBm/wRk8Ab/DGaa+Jbdz+/fslMzPTshIvvfSSPPnkk7YqumvXLmnTpo1lWZOoKywstEwO2roYhSAQQwJHjhyRtWvXyrPPPisVFRU1qsmQIUPkkUcekbtCr1QpAAAgAElEQVTvvlvq1atXo3PFezCJuni/w7QPAhCAQC0RYOKHASwDWL1seIM3eKP3xh+BP/iDP3p/8AZv8AZv9ATwBm+c9prYxtlJ1HXq1Ek2bdokycnJYSv7wgsvyJQpUyzLTZo0SUw5Dgh4kUBZWZm8+OKLsnDhwohXPzU1VebNmyf9+vWTlJSUiJ8/Hk5Ioi4e7iJtgAAEIOACAkz8MIBlAKsXEW/wBm/03vgj8Ad/8EfvD97gDd7gjZ4A3uCN014T27hTp07JnXfeablVpanhn/70JzEJO6vDbHtptvELt7pow4YN0qNHj9g2nKtDQEngyy+/9K0snT9/vjJSX9wk7FauXCn33XefPjjOI0jUxfkNpnkQgAAEaosAEz8MYBnA6m3DG7zBG703/gj8wR/80fuDN3iDN3ijJ4A3eOO018Q2rqqqSvr27SurV6+2rIh5T93OnTuladOmQcudPXtW+vfvL+vWrQt7ntLSUmncuHFsG87VIaAgUF5eLh07dgybhFac0lbRmTNnyk9/+lNJSkqyVT4RCpGoS4S7TBshAAEI1AIBJn4YwDKA1YuGN3iDN3pv/BH4gz/4o/cHb/AGb/BGTwBv8MZpr4l93MaNG6Vbt262KrJ8+XLp1atXwLZ8ZivABx98UEpKSsKeY+jQob4VSSQewqKigEsI2NkeNppVnTp1qu89eDjzDWUSddHsbZwbAhCAQAIRYOKHASwDWL3weIM3eKP3xh+BP/iDP3p/8AZv8AZv9ATwBm+c9prYx1VWVkp2dratRJu/tjk5OXLjjTdKcXGxFBUV2W7Ejh07pG3btrbLUxACsSTw2WefSevWrWt9Jd2lbX7ttdfEJLk5SNTRByAAAQhAIEIEmPhhAMsAVi8T3uAN3ui98UfgD/7gj94fvMEbvMEbPQG8wRunvcYdcVu2bJHOnTtHtTJmZdC0adOieg1ODoFIETDbuXbt2lWViI7UtYOdx857IqN5fbecmxV1brkT1AMCEICAxwkw8cMAlgGsXmK8wRu80Xvjj8Af/MEfvT94gzd4gzd6AniDN057jXvi5s2bJ6NGjYpKhdLT08W8my4lJSUq5+ekEIg0AbPdpJsSy+Y9kbzfkRV1ke7nnA8CEIBAwhJg4ocBLANYvf54gzd4o/eGRF0gs565mb5/ODxihHOYcRTZvKAgjloT+abw3OG5w3NH7xXe4A3e6L1xY8Rzzz0nTz/9dESrZhIMZsvLZs2aRfS8nAwC0SLwwQcf+LaD1R7du3eXu+++W1q0aCHXXHONXHHFFdWnOHfunPzjH/+QY8eO+baZ/fWvf609vW/7y0R/xyMr6tTdhgAIQAACEAhGgAEsA1gGsPrPBrzBG7zRe+OPwB/8wR+9P3iDN3iDN3oCeIM3TnuN++LM+7CGDx8ekYqZJN327dslLS0tIufjJBCINoELFy74trzcvHmzrUuNHTvWl0D7/ve/L/Xr17cVYwp9/fXXcvToUdmwYYOMHDnSdtzu3bt9781L1INEXaLeedoNAQhAIMIEmPhhAMsAVi8V3uAN3ui98UfgD/7gj94fvMEbvMEbPQG8wRunvcadcWVlZfKzn/1MCgsLHVfw1Vdf9SX8rrrqKsfnIBACtU1g165d0qZNm7CX/dGPfiRz5swRs61rTY8zZ87I3LlzZcKECWFPNWbMGMnPzw9bLl4LkKiL1ztLuyAAAQjUMgEmfhjAMoDVS4c3eIM3em/8EfiDP/ij9wdv8AZv8EZPAG/wxmmvcXfcJ598IqtXr5bnn39eKioqwla2W7duvuSc2QKwYcOGYctTAAJuI2Dn3XTGh4kTJ0qdOnUiWv33339f2rdvb3lOs0p1//790qhRo4he2ysnI1HnlTtFPSEAAQi4nAATPwxgGcDqJcUbvMEbvTf+CPzBH/zR+4M3eIM3eKMngDd447TXeCfOJOoOHz7sS9h9+eWX1RX/1re+Jc2bN5ebbrpJrr76au80iJpC4BIClZWV0rZtWzErSkMdZkXb7NmzJSkpKSr8tm7dKh06dLA8t9kus0ePHlG5vttPSqLO7XeI+kEAAhDwCAEmfhjAMoDVy4o3eIM3em/8EfiDP/ij9wdv8AZv8EZPAG/wxmmvIQ4CEHALgaKiIunYsWPI6pjVbHv37pXrrrsuqlUOt6ovNzdXli5dGrVkYVQbV8OTk6irIUDCIQABCEDgGwJM/DCAZQCr/zTAG7zBG703/gj8wR/80fuDN3iDN3ijJ4A3eOO01xAHAQi4hcCKFStkwIABIaszf/58GTZsWNSre/z4cWnZsmXI7WbNirvNmzdLcnJy1OvitguQqHPbHaE+EIAABDxKgIkfBrAMYPXy4g3e4I3eGxJ1gcx65mb6/uHwiBHOYcZRZPOCgjhqTeSbwnOH5w7PHb1XeIM3eKP3hggIQMBdBF599VUZN25c0EqlpqZKaWmpb4vX2jhGjx4tc+fODXqpRH5PHYm62uh9XAMCEIBAAhBgAMsAlgGsXnS8wRu80Xvjj8Af/MEfvT94gzd4gzd6AniDN057DXEQgIBbCFglxzIyMnyJunr16tVKda1W95Goq5VbwEUgAAEIQCCeCTDxwwCWAazecLzBG7zRe0OiLpAZK+oCebCiztopnjs8d3ju6J87eIM3eKP3hggIQMBdBPLy8iQ/Pz9opXJycmTZsmVSp06dWql0eXm5mORgsMMk6nbs2CHNmjWrlbq46SKsqHPT3aAuEIAABDxMgAEsA1gGsHqB8QZv8EbvDYk6EnVWvYZEHYk6O58qJLgDKeEN3uCNHQJ4o6dEBAQg4BYCVom63r17y6pVq1yRqDO8iouLJSsryy3oaq0eJOpqDTUXggAEIBDfBEg4kHAg4aB3HG/wBm/03pCoI1FHog5vnBPgucNzR997+L6GN3ij94YICEDAXQRI1LnrfgSrDYk6998jaggBCEDAEwQYwDKAZQCrVxVv8AZv9N6QqCNRR6IOb5wT4LnDc0ffe/i+hjd4o/eGCAhAwF0ESNS5636QqHP//aCGEIAABDxLgAEsA1gGsHp98QZv8EbvDYk6EnUk6vDGOQGeOzx39L2H72t4gzd6b4iAAATcRcBN76g7cOCAtGjRIiQgtr50V9+hNhCAAAQg4DECDGAZwDKA1UuLN3iDN3pvSNSRqCNRhzfOCfDc4bmj7z18X8MbvNF7QwQEIOAuAlaJuoyMDNm6davvHXVVVVVRrfgVV1whu3fvlk6dOpGou4QAW19GtetxcghAAAKJQ4ABLANYBrB63/EGb/BG7w2JOhJ1JOrwxjkBnjs8d/S9h+9reIM3em+IgAAE3EXAKlHnrpqKsKLObXeE+kAAAhCAgKcIMIBlAMsAVq8s3uAN3ui9IVFHoo5EHd44J8Bzh+eOvvfwfQ1v8EbvDREQgIC7CJCoc9f9CFYbVtS5/x5RQwhAAAKeIMAAlgEsA1i9qniDN3ij94ZEHYk6EnV445wAzx2eO/rew/c1vMEbvTdEQAAC7iJAos5d94NEnfvvBzWEAAQg4FkCDGAZwDKA1euLN3iDN3pvSNSRqCNRhzfOCfDc4bmj7z18X8MbvNF7QwQEIOAuAiTq3HU/SNS5/35QQwhAAAKeJcAAlgEsA1i9vniDN3ij94ZEHYk6EnV445wAzx2eO/rew/c1vMEbvTdEQAAC7iJAos5d94NEnfvvBzWEAAQg4FkCDGAZwDKA1euLN3iDN3pvSNSRqCNRhzfOCfDc4bmj7z18X8MbvNF7QwQEIOAuAiTq3HU/SNS5/35QQwhAAAKeJcAAlgEsA1i9vniDN3ij94ZEHYk6EnV445wAzx2eO/rew/c1vMEbvTdEQAAC7iJAos5d94NEnfvvBzWEAAQg4FkCDGAZwDKA1euLN3iDN3pvSNSRqCNRhzfOCfDc4bmj7z18X8MbvNF7QwQEIOAuAiTq3HU/SNS5/35QQwhAAAKeJcAAlgEsA1i9vniDN3ij94ZEHYk6EnV445wAzx2eO/rew/c1vMEbvTdEQAAC7iIwbNgwWbBggbsqFaI2xcXFkpWV5Ym6RrKSSVVVVVWRPCHnggAEIACBxCTAAJYBLANYvft4gzd4o/eGRB2JOhJ1eOOcAM8dnjv63sP3NbzBG703REAAAu4icObMGamsrHRXpULU5pprrvFEPSNdSRJ1kSbK+SAAAQgkKAEGsAxgGcDq5ccbvMEbvTck6kjUkajDG+cEeO7w3NH3Hr6v4Q3e6L0hAgIQgAAEdARI1Ol4URoCEIAABEIQYADLAJYBrP7jAW/wBm/03pCoI1FHog5vnBPgucNzR997+L6GN3ij94YICEAAAhDQESBRp+NFaQhAAAIQIFFn2Qd65mb6/n54xAj6iog0LyiAgwUBJn6Y+GHix/lHBP7gD/7o/cEbvMEbvNETwBu8cdpriIMABCAAAbsESNTZJUU5CEAAAhCwJMDEDwNYBrD6Dwm8wRu80Xvjj8Af/MEfvT94gzd4gzd6AniDN057DXEQgAAEIGCXAIk6u6QoBwEIQAACJOps9AFW1AVCYkWddadhwpSJHyZ+bHywhiiCP/iDP3p/8AZv8AZv9ATwBm+c9hriIAABCEDALgESdXZJUQ4CEIAABEjU2egDJOpI1NnoJtVFmDBl4oeJH40xgWXxB3/wR+8P3uAN3uCNngDe4I3TXkMcBCAAAQjYJUCizi4pykEAAhCAAIk6G32ARB2JOhvdhETdJZDwBm803vjLknBg4pSJU705eIM3eIM3egJ4gzdOew1xEIAABCBglwCJOrukKAcBCEAAAiTqbPQBEg4kHGx0ExJ1JOosuwlbxtqziIQDE6dMnNpz5eJSeIM3eIM3egJ4gzdOew1xEIAABCBglwCJOrukKAcBCEAAAiTqbPQBEnUk6mx0ExJ1JOpI1GlECVGWhAMTp0yc6kXCG7zBG7zRE8AbvHHaa4iDAAQgAAG7BEjU2SVFOQhAAAIQIFFnow+QqCNRZ6ObkKgjUUeiTiMKiTpLWjx3eO5odCJRR8KBhIPGmG/K4g3e4I3eGyIgAAEIQEBHgESdjhelIQABCECACVMmTBUWsIWfNSwmfpj4YeJH8YFySVH8wR/80fuDN3iDN3ijJ4A3eOO01xAHAQhAAAJ2CZCos0uKchCAAAQgYEmAiR8GsAxg9R8SeIM3eKP3xh+BP/iDP3p/8AZv8AZv9ATwBm+c9hriIAABCEDALgESdXZJUQ4CEIAABEjU2egDbEEWCIkVddadhglTJn6Y+LHxwRqiCP7gD/7o/cEbvMEbvNETwBu8cdpriIMABCAAAbsESNTZJUU5CEAAAhAgUWejD5CoI1Fno5tUF2HClIkfJn40xgSWxR/8wR+9P3iDN3iDN3oCeIM3TnsNcRCAAAQgYJcAiTq7pCgHAQhAAAIk6mz0ARJ1JOpsdBMSdZdAwhu80XjjL0vCgYlTJk715uAN3uAN3ugJ4A3eOO01xEEAAhCAgF0CJOrskqIcBCAAAQiQqLPRB0g4kHCw0U1I1JGos+wmbBlrzyISDkycMnFqz5WLS+EN3uAN3ugJ4A3eOO01xEEAAhCAgF0CJOrskqIcBCAAAQiQqLPRB0jUkaiz0U1I1JGoI1GnESVEWRIOTJwycaoXCW/wBm/wRk8Ab/DGaa8hDgIQgAAE7BIgUWeXFOUgAAEIQIBEnY0+QKKORJ2NbkKijkQdiTqNKCTqLGnx3OG5o9GJRB0JBxIOGmO+KYs3eIM3em+IgAAEIAABHQESdTpelIYABCAAASZMmTBVWMAWftawmPhh4oeJH8UHyiVF8Qd/8EfvD97gDd7gjZ4A3uCN015DHAQgAAEI2CVAos4uKcpBAAIQgIAlASZ+GMAygNV/SOAN3uCN3ht/BP7gD/7o/cEbvMEbvNETwBu8cdpriIMABCAAAbsESNTZJUU5CEAAAhAgUWejD7AFWSAkVtRZdxomTJn4YeLHxgdriCL4gz/4o/cHb/AGb/BGTwBv8MZpryEOAhCAAATsEiBRZ5cU5SAAAQhAgESdjT5Aoo5EnY1uUl2ECVMmfpj40RgTWBZ/8Ad/9P7gDd7gDd7oCeAN3jjtNcRBAAIQCE3g008/lb/97W+SlJQkN9xwg1x77bUJjYtEXULffhoPAQhAIHIEmPhhAMsAVu8T3uAN3ui98UfgD/7gj94fvMEbvMEbPQG8wRunvYY4CEAAApcTOHnypIwaNUreeOONgD8+//zzMmHCBKlbt25CYiNRl5C3nUZDAAIQiDwBJn4YwDKA1XuFN3iDN3pvSNQFMmMldyAPtly2dornDs8dnjv65w7e4A3e6L0hAgIQgEAwAqdPn5a7775bSkpKggIaM2aMzJ4927fKLtEOEnWJdsdpLwQgAIEoEWAAywCWAaxeLrzBG7zRe0OijkSdVa8hUUeizs6nCgnuQEp4gzd4Y4cA3ugpEQEBCEAgkEBBQYGMHDnSEsvHH38sGRkZCYeORF3C3XIaDAEIQCA6BEg4kHAg4aB3C2/wBm/03pCoI1FHog5vnBPgucNzR997+L6GN3ij94YICEAAAsEIjB49WubOnWsJ57XXXpOhQ4cmHEASdQl3y2kwBCAAgegQYADLAJYBrN4tvMEbvNF7Q6KORB2JOrxxToDnDs8dfe/h+xre4I3eGyIgAAEIXErg/Pnz0q1bN9m8ebMlnDlz5ohJ6CXaQaIu0e447YUABCAQJQIMYBnAMoDVy4U3eIM3em9I1JGoI1GHN84J8NzhuaPvPXxfwxu80XtDBAQgAIFLCVRVVYl5B124FXUk6ug7EIAABCAAgRoQYADLAJYBrF4gvMEbvNF7Q6KORB2JOrxxToDnDs8dfe/h+xre4I3eGyIgAAEIBCOQl5cn+fn5lnDeffdduffeexMOICvqEu6W02AIQAAC0SHAAJYBLANYvVt4gzd4o/eGRB2JOhJ1eOOcAM8dnjv63sP3NbzBG703REAAAhAIRqC0tFRuv/32kHDS09PFlElJSUk4gCTqEu6W02AIQAAC0SHAAJYBLANYvVt4gzd4o/eGRB2JOhJ1eOOcAM8dnjv63sP3NbzBG703REAAAhAIRWD58uUycODAy/6cmpoqf/7zn6VVq1YJCY9EXULedhoNAQhAIPIEGMAygGUAq/cKb/AGb/TekKgjUUeiDm+cE+C5w3NH33v4voY3eKP3hggIQAACVgTKy8tlyZIlcuzYMalTp460bt1acnJy5JprrklYcCTqEvbW03AIQAACkSXAAJYBLANYvVN4gzd4o/eGRB2JOhJ1eOOcAM8dnjv63sP3NbzBG703REAAAhCAgI4AiTodL0pDAAIQgEAIAgxgGcAygNV/POAN3uCN3hsSdSTqSNThjXMCPHd47uh7D9/X8AZv9N4QAQEIQAACOgIk6nS8KA0BCEAAAiTqLPtAz9xM398PjxhBXxGR5gUFcLAgwMQPEz9M/Dj/iMAf/MEfvT94gzd4gzd6AniDN057DXEQgAAEIGCXAIk6u6QoBwEIQAAClgSY+GEAywBW/yGBN3iDN3pv/BH4gz/4o/cHb/AGb/BGTwBv8MZpryEOAhCAAATsEiBRZ5cU5SAAAQhAgESdjT7AirpASKyos+40TJgy8cPEj40P1hBF8Ad/8EfvD97gDd7gjZ4A3uCN015DHAQgAAEI2CVAos4uKcpBAAIQgACJOht9gEQdiTob3aS6CBOmTPww8aMxJrAs/uAP/uj9wRu8wRu80RPAG7xx2muIgwAEIAABuwRI1NklRTkIQAACECBRZ6MPkKgjUWejm5CouwQS3uCNxht/WRIOTJwycao3B2/wBm/wRk8Ab/DGaa8hDgIQ8CKBmTNnSnFxsaSmptZ69U+fPi0NGjSQpk2byh133CF33nmn7/9OhINEXSLcZdoIAQhAoBYIMPHDAJYBrF40vMEbvNF7Q6IukBmJ7kAebLls7RTPHZ47PHf0zx28wRu80XtDBAQg4F0Co0ePlrlz57qmAd27d5cpU6bIPffcI0lJSa6pV6QrQqIu0kQ5HwQgAIEEJcAAlgEsA1i9/HiDN3ij94ZEHYk6q15Doo5EnZ1PFRLcJLjt9BOeNzxveN5oTKEsBCAQLwTy8vIkPz/fdc256667ZNGiRZKZmem6ukWiQiTqIkGRc0AAAhCAgJBwIOFAwkH/QYA3eIM3em+YOGXilIlTvHFOgOcOzx197+H7Gt7gjd4bIiAAAe8ScGuizk9006ZN0qVLF+8CDlFzEnVxd0tpEAQgAIHYEGAAywCWAazePbzBG7zRe0OijkQdiTq8cU6A5w7PHX3v4fsa3uCN3hsiIAAB7xJwe6LOkN27d6/ceuut3oUcpOYk6uLqdtIYCEAAArEjwACWASwDWL1/eIM3eKP3hkQdiToSdXjjnADPHZ47+t7D9zW8wRu9N0RAAALeJeCFRF16erqUlpZKSkqKd0FfUnMSdXFzK2kIBCAAgdgSYADLAJYBrN5BvMEbvNF7Q6KORB2JOrxxToDnDs8dfe/h+xre4I3eGyIgAAHvEvBCos7Qffnll2X8+PHeBU2iLm7uHQ2BAAQg4CoCDGAZwDKA1SuJN3iDN3pvSNSRqCNRhzfOCfDc4bmj7z18X8MbvNF7QwQEIOBdAgMHDpTly5e7vgGpqam+LTCbNWvm+rraqSAr6uxQogwEIAABCIQlwACWASwD2LCaXFYAb/AGb/TekKgjUUeiDm+cE+C5w3NH33v4voY3eKP3hggIQMC7BN5//305evSoTJgwQQ4ePOjqhsycOVPGjRvn6jrarRyJOrukKAcBCEAAApYEGMAygGUAq/+QwBu8wRu9NyTqSNSRqMMb5wR47vDc0fcevq/hDd7ovSECAhDwNoHPPvtMOnToEDRRZ1aybdiwQW6++WZVIysrK+UXv/iFLFiwIGjcrFmzZPDgwWKu/c4778gTTzwR9vwZGRm+VXXJyclhy7q9AIk6t98h6gcBCEDAIwQYwDKAZQCrlxVv8AZv9N6QqCNRR6IOb5wT4LnDc0ffe/i+hjd4o/eGCAhAwLsEzp07J126dJGioqKgjdizZ4+0atXKUQMvXLgg/fr1k9WrV18W36RJEyktLZXGjRv7/nby5Enfqr5QiT1TxiQNTcxNN93kqD5uCiJR56a7QV0gAAEIeJgAA1gGsAxg9QLjDd7gjd4bfwT+4A/+6P3BG7zBG7zRE8AbvHHaa4iDAAS8SGDp0qUyaNCgoFWfP3++DBs2rEbNMttqNm3aNOg5xo4dK7Nnz67+W1VVlTz11FNitrgMdaxYsUL69+9fozq5IZhEnRvuAnWAAAQgEAcEmPhhAMsAVi8y3uAN3ui98UfgD/7gj94fvMEbvMEbPQG8wRunvYY4CEDAawTMireuXbvK5s2bL6u6Wb328ccfyw033FDjZo0ePVrmzp0b9BqXrpA7ceJE9Sq7YBeeM2eOmPN5/SBR5/U7SP0hAAEIuIQAEz8MYBnA6mXEG7zBG703/gj8wR/80fuDN3iDN3ijJ4A3eOO01xAHAQh4jYB5P1zr1q2loqLisqp36tRJNm3aFJH3wZlVcAMGDAiK54033pCBAwcG/O2VV16R8ePHBy1Pos5rvYz6QgACEIBAVAkw8cMAlgGsXjG8wRu80XtDoi6QWc/cTN8/HB4xwjnMOIpsXlAQR62JfFN47vDc4bmj9wpv8AZv9N4QAQEIeJPA/v37JTPzm/HFpUdOTo4sW7ZM6tSpU+PGWSXqxowZ49v+Mikpqfo6VuVffvnlkEm8Gle0Fk/AirpahM2lIAABCMQzAQawDGAZwOoNxxu8wRu9N/4I/MEf/NH7gzd4gzd4oyeAN3jjtNcQBwEIeI2AVULMvFdu79690rBhwxo3q6CgQEaOHBn0PL1795bCwkKpW7du9d8/+ugjadWqle3yNa5gDE5Aoi4G0LkkBCAAgXgkwMQPA1gGsHqz8QZv8EbvjT8Cf/AHf/T+4A3e4A3e6AngDd447TXEQQACXiNglagzbTHvqMvIyKhRs6qqqnzbXr711lshE2+rVq0KWLn3l7/8RW6++eag5SdOnCgvvPBCwAq8GlUwRsEk6mIEnstCAAIQiDcCTPwwgGUAq7cab/AGb/Te+CPwB3/wR+8P3uAN3uCNngDe4I3TXkMcBCDgNQJLly6VQYMGhax2JN5Tt379eunZs2fIawTbYnPDhg3y4x//OGjM/PnzZdiwYV5DfVl9SdR5/hbSAAi4m8Cnn34qZWVlUlJSIn/961/l9OnT1RVu3LixtGzZ0ve/Fi1aSP369d3dGGpnSYCJHwawDGD1HxJ4gzd4o/fGH4E/+IM/en/wBm/wBm/0BPAGb5z2GvfHff3112JW6ph5K7Ol35EjR8T8mznM+7HMVn933HGHb97qu9/9rudX7Lj/jlDDWBMoLi6Wdu3aWVZj7NixMnPmTElOTlZX9/3335f27dtbxgXb+nLGjBkyadKkoHFz5syR0aNHq+vitgASdW67I9QHAnFA4OzZs7J27Vp55plnfF927B5TpkyR4cOHS1pamt0QyrmIABM/DGAZwOqFxBu8wRu9N/4I/MEf/NH7gzd4gzd4oyeAN3jjtNe4N+7EiRNiVg798pe/lIqKClsVTU1NlenTp0tubq40atTIVgyFIOA1AocOHbI1L9ukSRMxK9m6desmKSkpYZtpkuD//d//7duiMtxxaeKtsrJSsrOzfYtAgh3vvvuu3HvvveFO6/q/k6hz/S2ighDwFgHzcs8+ffrIwYMHHVfc/CojLy8v4KWhjk9GYK0RYOKHASwDWL1ueIM3eKP3xh+BP/iDP3p/8AZv8AZv9ATwBm+c9hp3xhUWFkq/fv1qVLnf//73llv31ejkBEMghgTCJcWCVc3M4d53332+VacNGzb0FTl37px8+eWXvpWq5r13q1evtt2qnTt3Sps2barLm/fV9e3bN2i8SbK6erUAACAASURBVBiWlpaK2bXN6weJOq/fQeoPARcRWLdunfTq1SsiNTL7Ef/2t7+VK6+8MiLn4yTRJ8DEDwNYBrB6z/AGb/BG740/An/wB3/0/uAN3uAN3ugJ4A3eOO017oqrqqqS559/Xp5++umIVMz8yHzcuHERORcngYCbCJhVb2bXs1gc6enpvsSbf5XeyZMnJSsrK+SCkGDbZMai3pG4Jom6SFDkHBCAgGzcuNG33DmSh0nWLVmyxNGex5GsB+eyR4CJHwawDGDtuXJxKbzBG7zRe+OPwB/8wR+9P3iDN3iDN3oCeIM3TnuNu+Kee+65iCXp/C2Ll3djuetOUZtYEzh69Kjv/YyxOMx2msOGDfNd+sKFC/Loo4/K4sWLQ1ZlzZo1YpJ18XCQqIuHu0gbIBBjAvv375fMzMyo1GLq1Kkybdq0qJybk0aWABM/DGAZwOqdwhu8wRu9N/4I/MEf/NH7gzd4gzd4oyeAN3jjtNe4J+7NN98U82PwaBwbNmyQHj16ROPUnBMCMSOwcOFCeeyxx2r1+h06dJDNmzdXL9h44oknZPbs2SHrcOnqu1qtbBQuRqIuClA5JQQSiYD5dUPXrl19H6TROnbv3i2tW7eO1uk5b4QIMPHDAJYBrF4mvMEbvNF744/AH/zBH70/eIM3eIM3egJ4gzdOe4074k6cOCG33XabVFRURKVCZuVRWVmZpKamRuX8nBQCsSBgtoodMGCAvPXWW7VyefOuOTP/e8MNN1Rfb9++fb5XLB08eDBoHUzdavq+yVppnM2LkKizCYpiEIBAcALFxcXSrl07W3jMi0AHDx4sV111lXz44Ycyb948W3G5ubm+LTDr1KljqzyFYkOAiR8GsAxg9e7hDd7gjd4bfwT+4A/+6P3BG7zBG7zRE8AbvHHaa9wRZ+aeRo0aZasy/fv3l/vvv1/OnTsnf/zjH2X16tW24hYtWiSPPPKIrbIUgoBXCJw5c0b+9V//Vcyq0WgeJklXVFQkN99882WXMXUw75V89dVXA/5mtrtcuXJlXL0uiURdNHsZ54ZAnBMwv64YM2aMzJ0717Kl5ldFb7/9ttx9990B5cwLQSdNmiRm/+Fwh/n1RFpaWrhi/D2GBJj4YQDLAFYvIN7gDd7ovfFH4A/+4I/eH7zBG7zBGz0BvMEbp70m9nGnT5/2/bjcrHizOtq3by9vvPGGNG/ePKBYeXm59OnTJ2x8RkaGlJaWSr169WLfaGoAgQgSMHO/Zt7XzP9G4zCr9n71q1/JNddcY3n6devW+VbXmSPY6rto1K22z0mirraJcz0IxBGB48ePS8uWLcNuH7Bjxw5p27Zt0JabrTPNMuVwv1LiBb3u7zhM/DCAZQCr9xRv8AZv9N74I/AHf/BH7w/e4A3e4I2eAN7gjdNeE/u4rVu3innvldVhtq4sKSmRRo0aBS322Wef+V7HEm7rTLPjVFZWVuwbTQ0gEAUCZgHF5MmTxbzvMRKHSbaZ3dPuu+8+26c7cuSITJ8+XX7605/K9773PdtxXilIos4rd4p6QsCFBNavXy89e/a0rNnUqVNl2rRplmUOHToUdrUcv05yYQe4pEpM/DCAZQCr9xRv8AZv9N74I/AHf/BH7w/e4A3e4I2eAN7gjdNeE/s4k1gwE/tWh9nWr0ePHpZl1qxZIw888ECN579iT4QaQKBmBEzCzvjw/PPPh01eB7tSXl6emFccZWdn84qjSwCRqKtZ3yQaAglNYOLEifLiiy9aMjAvAjW/PLI67Lyg1GyfuXfvXmnWrFlCM3dz45n4YQDLAFZvKN7gDd7ovfFH4A/+4I/eH7zBG7zBGz0BvMEbp70mtnGVlZW+ZIBZLRfqMKvpzFxTw4YNLSv7xRdfSJs2bcQkKUIdZuXee++9x/aXsb3tXL0WCfz973+Xw4cP+/539OhR+fzzz+WKK64Q4545rr76amncuLFvLtdsK3v99dfH1TvlIo2aRF2kiXI+CCQIAfNi3S5duvhe9hnqSE9Plz179kiDBg3CUlm4cKE89thjluW2bdsmZt9wDncSYOKHASwDWL2beIM3eKP3xh+BP/iDP3p/8AZv8AZv9ATwBm+c9prYxplt8sL92Hvo0KEyf/58SUpKsqys+YH5kCFDxMxdhTrMVn4m6XfdddfFtuFcHQIQ8CQBEnWevG1UGgKxJ2Dnhbw5OTmybNkyW0uZ9+3bJ7feeqtlw8yXp2HDhsW+8dQgKAEmfhjAMoDVfzjgDd7gjd4bfwT+4A/+6P3BG7zBG7zRE8AbvHHaa2IbZ2eeac6cOTJ69GhbFV26dKkMGjTIsuzOnTt9K+84IOBlAi+88ILUr1/ft91rWlqal5viqbqTqPPU7aKyEHAPgfLycjHvjbM6NF949u/fL5mZmZbn++Uvfyn/8R//4R4I1CSAABM/DGAZwOo/FPAGb/BG740/An/wB3/0/uAN3uAN3ugJ4A3eOO01sY1bsWKFDBgwwLIS27dv922Paed48803xfwg3ep499135d5777VzOspAwLUETPJ67ty5vvq1atVKRo0aJffffz9JuyjfMRJ1UQbM6SEQrwQinaj77LPPfO+yq6ioCImsd+/eUlhYKHXr1o1XrJ5uFxM/DGAZwOoVxhu8wRu9N/4I/MEf/NH7gzd4gzd4oyeAN3jjtNfENs5Ooq64uFiysrJsVXTLli3SuXNny7KaH6zbuiiFIBADAnl5eZKfn3/Zlc1q0bFjx0rXrl3Dbisbg2p7/pIk6jx/C2kABGJDINKJOjsv+dVspRkbKol9VSZ+GMAygNV/BuAN3uCN3ht/BP7gD/7o/cEbvMEbvNETwBu8cdprYhsX6UTdgQMHpEWLFiTqYntbuXotEAiVqLv40iTtIn8jSNRFnilnhEBCECgtLZXbb789Yl9Q7CTqzIq6VatW2XrnXULcBJc1kokfBrAMYPVS4g3e4I3eGxJ1gcx65n6zdfjhESOcw4yjyOYFBXHUmsg3hecOzx2eO3qv8AZv8EbvjRsiFi5cKI899phlVTQr6iL9g3U3MKIOEAhGwE6i7uI4k7R78sknpVOnTqy0q0GXIlFXA3iEQiCRCdh5ia5myT+JOu/3JgawDGAZwOo9xhu8wRu9N/4I/MEf/NH7gzd4gzd4oyeAN3jjtNfENu7i92yFqgmJutjeI67uTgLaRN3Frbjrrrtk3Lhxvm1ib7jhBnc20KW1IlHn0htDtSDgdgJ2thAgUef2uxjZ+jHxwwCWAazeKbzBG7zRe0OiLpAZK+oCebCiztopnjs8d3ju6J87eIM3eKP3xg0RdpINJOrccKeog9sI2HHHTp27desmw4cP9620u/766+2EJHQZEnUJfftpPAScEyBR55xdvEYygGUAywBWbzfe4A3e6L0hUUeizqrXkKgjUWfnU4UENwluO/2E5w3PG543GlPcV9ZOsoFEnfvuGzWKPQE77mhraZJ2jz/+uG+l3XXXXacNT4jyJOoS4jbTSAhEngCJusgz9foZSTiQcCDhoLcYb/AGb/TeMHHKxCkTp3jjnADPHZ47+t7D9zW8wRu9N26IsJNsIFHnhjtFHdxGYNiwYbJgwYKoVetHP/qRL2nXsWNHknYXUSZRF7Uux4khEN8ESNTF9/110joGsAxgGcDqzcEbvMEbvTck6kjUkajDG+cEeO7w3NH3Hr6v4Q3e6L1xQwSJOjfcBergRQKrVq2S1157TdatWxf16vfv318eeeQR6dChg1x77bVRv56bL0Cizs13h7pBwMUESNS5+ObEqGoMYBnAMoDVy4c3eIM3em9I1JGoI1GHN84J8NzhuaPvPXxfwxu80XvjhggSdW64C9TBywROnTole/fulffee09mzZolFRUVUW2OSdoNHjxY7rvvPklJSYnqtdx4chJ1brwr1AkCHiCQqIm6rKwsD9yd2FRx2lOLY3Nhl131mZce9tXorbZtXVaz2FSn/86dsbmwR66KN9/cKLwJ7LB4Y09g/MGfYD0Ff6z9wRu8wRt7z5iLS+EN3uCN3hsTsWPHDmeBEYoiURchkJwGAv+PwJEjR2Tnzp1SWFgoixYtihqXbdu2Sfv27aN2freemESdW+8M9YKAywmQqHP5DYpB9Z4amR+Dq7rvki/9aqyvUq+1auW+ysWgRsNKSmJwVe9cEm++uVd4E9hn8caew/iDP8F6Cv5Y+4M3eIM39p4xF5fCG7zBG703JoJEnTNuREHACwTOnj0rBw4ckP/5n/+R119/XYqKiiJWbc27IyN2UReciESdC24CVYCAFwksXbpUBg0aZFn1OXPmyOjRo201r7KyUrKzs6XEYlK/d+/eYvZJrlOnjq1zUggCEIAABCAAAQhAAAIQgAAEIAABCEAgsQhUVVXJ8OHDZcGCBZYN1yQEysvLJSMjI2LzYIl1R2htvBM4efKk7NmzRzZs2CAzZsyoUXM1XtboQi4LJlHnshtCdSDgFQK7du2SNm3aROwLCok6r9x56gkBCEAAAhCAAAQgAAEIQAACEIAABNxNYOHChfLYY4+RqHP3baJ2cUjg66+/lqNHj8qHH34of/7zn+Xll19WtZJEnQoXhSEAgUQnEOlfEtlJ1OXk5MiyZctYUZfonY/2QwACEIAABCAAAQhAAAIQgAAEIAABCwJ2XtmiSQiYbf5atGhhyVyzsxQ3DwLxTMBsjXno0CHZtGmTjBo1StVUjZeqE7u8MCvqXH6DqB4E3Eog0ok68+GdlpZm2Vyz9aV5YWndunXdioV6QQACEIAABCAAAQhAAAIQgAAEIAABCMSYQKQTdWvWrJEHHniARF2M7yuXdycB/yq6999/X4wr5r11Tg8SdU7JEQcBCCQkATuJNbO0efz48bb42En8ac5n66IUggAEIAABCEAAAhCAAAQgAAEIQAACEIg7AnYSa3/605+kU6dOttpuJ/GnOZ+ti1IIAi4mYN5LV1JSIu+++64UFBRIRUVFRGpLoi4iGDkJBCCQKATMVpVt27aVsrKykE02K+BWrlwpycnJYbHYeefdokWL5JFHHgl7LgpAAAIQgAAEIAABCEAAAhCAAAQgAAEIJC4BOz8InzlzpowbN84WJJOIGDlypGXZ0tJSue2222ydj0IQ8BoBs53lX/7yFzEJabNirqioKCpN2LZtm7Rv3z4q53bzSdn60s13h7pBwMUEqqqqpG/fvrJ69eqQtWzSpImYLymNGzcO25JXXnkl7Oq7RP1FRVh4FIAABCAAAQhAAAIQgAAEIAABCEAAAhCoJmBW+2RlZcnBgwdDUrH7ipULFy5I165dZfPmzZZzYPv375dGjRpxFyAQNwQ+/fRTMfOx77zzjsybNy+q7UpNTZUJEyb43ml37bXXRvVabjw5iTo33hXqBAGPEHjhhRdkypQplrU1y5/vvfdeyzLmC88999xj+UsMTdLPI/ioJgQgAAEIQAACEIAABCAAAQhAAAIQgEAUCJw/f146d+4cdq5pz549cv3111vW4NixY3LjjTdaljFbaG7atMnWrlJRaC6nhEDECJjtLH//+9/LrFmzIradZajKmeTcU089JX369JFbb701of0hURexLsyJIJB4BLZu3SodOnSwbLidXyfZ2fbSznkS7w7QYghAAAIQgAAEIAABCEAAAhCAAAQgAIFgBOzs3jRnzhwZPXq0JUA7217m5+fLmDFjuBEQ8DQBs4Nabm6uLF++PKrteOaZZ3w7tZmtYu28MimqlXHJyUnUueRGUA0IeJHA6dOnpV27dpbvqTPtWrhwoQwePDhoE0+dOuV7ca/5tYbVsWzZMt+DggMCEIAABCAAAQhAAAIQgAAEIAABCEAAAuEImK0oMzMzwxWTnTt3Sps2bYKW27dvn2+lT7jj448/loyMjHDF+DsEXE8gLy9PTOI50ofZla1///7SunVrknNB4JKoi3SP43wQSDACM2bMkEmTJoVttXlB76OPPhqwV3dZWZk8+OCDYZN0bHsZFi8FIAABCEAAAhCAAAQgAAEIQAACEIAABC4iYOfdcqa42X7P/EDcvIeufv36vjN89dVX8uc//9n3b+EOtr0MR4i/e4lAJBN1kydPrk7O1atXz0sYar2uJOpqHTkXhEB8ETh06JCkpaXZblT37t19LwTduHGj7X2OzYtETUKQAwIQgAAEIAABCEAAAhCAAAQgAAEIQAACdgmsX79eevbsabe45OTk+Mpqtv5bs2aNmFe2cEAgHgjUNFE3ceJE37aWd9xxR3XiOx64RLsNJOqiTZjzQyABCDz77LMybdq0qLTU/KrJvNhXkwyMSkU4KQQgAAEIQAACEIAABCAAAQhAAAIQgICnCJw7d046dOggxcXFUam32e6ytLRUWC30/7V3L/BbjPn/x6/ORSgkSsgSoSgdkENySA7bOqSsDnRwqmz50Yl1/KH4lRRZKY/KqRyKIouNsEg/UShlSbaWFbaf2kIH/o/37H++j/nOPdfcM/c99/d7H17X4+Gxv1/fmWuu6zkz98xcn+uQE14yrQSBTAJ12qd79+7OFLLuqNRKKHpBH5JAXUGfPgqPQH4IaJ25Y489Nu1adZmUdvr06aZ3796Z7Mo+CCCAAAIIIIAAAggggAACCCCAAAIlLqBAWosWLXKioM7lLVu2zEneZIpAZQhEDdRpuwsuuMC0adPG1KlTpzKKWlTHJFBXVKeTyiBQeQLr1q0zRx99dOTpLKOU9I477jBaaJSEAAIIIIAAAggggAACCCCAAAIIIIBApgILFy40J598cqa7B+730ksvmdNPPz3RPMkMgcoWCAvUDRo0yJketlWrVqZu3bqVXdSiOj6BuqI6nVQGgcoVULDupJNOMqtXr866IGPHjjVDhw41VapUyTovMkAAAQQQQAABBBBAAAEEEEAAAQQQKG2BJIN1BOlK+1oq5tr7A3X9+vUzv//97027du1yHpzTrG1aBqkU24MJ1BXzXUXdEKgEgS1btpgbbrjB3HPPPRkdXT/GzzzzjDnttNMy2p+dEEAAAQQQQAABBBBAAAEEEEAAAQQQCBL44osvTN++fY2Cdpmktm3bmkceecQccsghmezOPgjkvYACdRqMMXDgQCc4p7baXKatW7ea999/37mvJk2a5Kwnqek0Sy0RqCu1M059EaggAb34PPnkk2bcuHGRpsM8//zzjXpodOzYkXmNK+gccRgEEEAAAQQQQAABBBBAAAEEEECgFAXee+89M3PmTKMZnaIkBS969erlLPtSiqN9ohixDQJxBDQj29y5c50Z1byJQF0cRbZFAAEEYgh89dVXTk8M/e9PP/3k7KmXmnr16pn99tvPNGnSJOdDp2MUl00RQAABBBBAAAEEEEAAAQQQQAABBEpAQKN51Ga1du1a8/333xv9/0o1a9Y09evXd9qs9F+tWrVKQIMqIpBbgQ0bNpgFCxaY8ePHm7feeivwYATqcnsOyB0BBBBAAAEEEEAAAQQQQAABBBBAAAEEEEAAAQQQQKBEBBT81gjWyZMnm+nTp6etNYG6tERsgAACCCCAAAIIIIAAAggggAACCCCAAAIIIIAAAggggIBd4G9/+5uZPXu2GTFiRCwmAnWxuNgYAQQQQAABBHIhsHHjRjNv3jxTrVq1ctlryo3OnTsHHnLHjh1m+/btzj7Vq1fPRbHIEwEEEEAgRwKa8kVTLXnTtm3bnN/8vfbaK0dHJVsEKl7AfV/RkStz+rCff/7ZqXxllqHi9TkiAggggAACCCCQe4F//etfztSWN998s1mxYkVGByRQlxEbOyGAAAIIIIBAkgIrV640zZs3T8nyhBNOMK+99lpKAG/KlClmwIABZdvfdNNNZtSoUc58+iQEEEAAgfwXuPTSS820adNSCvrOO++YY445Jv8rQAkRiCDwwgsvmL59+5r169c7Ww8ePNjcdtttZrfddouwdzKbvPnmm+aSSy4xq1evdjK88MILzcSJEwmIJ8NLLpUssGnTJvPtt98adfr79ddfndLUrl3b7L777qZhw4ZZl06Bdq3dpWO463cpU3UmbNCggdl5552zPgYZIIAAAggUpkDcqS3T1ZJAXToh/o4AAgggUPIC8+fPN2eddVZkh1122cUceuih5qijjjKdOnUyHTp0cBZhJtkFNDVAs2bNUjY455xzzLPPPmuqVq1a9rfHH3/cXHzxxSnb3njjjeaWW26BGQEEEECgAASuvvpqJ1jgT6X6gVoAp4wixhRYvHixad++feC7zZw5c1I6IcXMPtLmn3zyiTnssMNSttU71/Lly5mRIJIiG+WbwIYNG8yLL75o9E2gYLgt6ZvshhtuMN26dTNNmzaNVY0lS5Y43yD//d//Hbqf8lYwXt98YR0Gbd+TPXr0MI899li5b51YBWVjBBBAAIEKF8h0ast0BS3V76Aqv7pdbdIJ8XcEEEAAgZIXePrpp50PvGySPuCuv/56c+CBB2aTTdHuGydQZ2vcVUB04cKFNDoV7VVCxRBAoJgECNQV09mkLkECDz/8sOnXr1/KnzS1q2YS0IicXCfbO6zK8MEHH5hGjRrlugjkj0CiAv5ZNaJmPmjQIDNmzBiz0047he6yZs0a07VrV/Phhx9GzdrZTkFBBQ/1PRKUbPdiUKfEWAdmYwQQQACBChFIYmrLdAUlUJdOiL8jgAACCJS8QBKBOhdx5syZpnv37iVv6geIE6jTgrz60PYnBUE//vhjU6dOHXwRQAABBPJcgEBdnp8gipe1QD4E6ubOnesEHYLSqlWrAmczyLriARm8/vrrRgGJ448/vuyv33zzjRk6dKjp2bNnLg5JnkUmoHWpNXXsn/70p4xrpm+FZcuWmbp16wbm8f7775ujjz464/y14zPPPGPOO++8lDwI1GXFys4IIIBApQgkPbVlWCXUiUpreB900EGVUtfKPCgj6ipTn2MjgAACBSaQZKBOVddUKq1bty4whdwWN06gTkE6Bev8SR/vEyZMyG1ByR0BBBBAIBEBAnWJMJJJHgtodM2ZZ56ZUkKtv/vqq69WyAwACpB17NgxpQwV3bnpqaeectbG86f77rvPDBw4MI/PIkXLFwFNca/1HbNNChjPnj075f7TSLq402PayvLGG28Y3efeRKAu2zPH/ggggEDFCeRqakt/DdQuqHasU045paSXyyFQV3HXNkdCAAEECl4g6UCd1gVZunQpI788V0acQN3PP//sNOpMnTq1LIe2bduaJ5980hxwwAEFf71RAQQQQKAUBAjUlcJZLu06arUNrW+lAIOb1Fv6z3/+s2nVqlWF4dx///1G0/65Kd0UfbkomO1dmkBdLrSLL0/bWovemrZs2dJZE/Krr74KXbdO+2htu4suuqhsd92rWqZg2rRpoXgKNu+2227mueeeM+vXr7duGxQIJ1BXfNclNUIAgeIS+Pbbb52lVG6++WazYsWKnFWO4FwqLYG6nF1uZIwAAggUn4Dtw+qYY45xFv/Wx53+q1GjhvO/Cjo98MADZs6cOVYMBeqOPPLI4sPKsEZxAnXuIfQhvnHjRifgud9++5kqVapkeHR2QwABBBCoaAECdRUtzvEqS0ANP99//73znrj//vtXyEg6f103bNjgBBaqVatm9t13X1O7du0K5SBQV6HcRXcwNZrecsstgfVSgE1/b9KkSdnfdb1Pnjw5cAYObaROk5ouX/ek0j/+8Q/nvghKCmw/8cQTzmgH733z3nvvOcsZrF69OnA/jag944wzyv5GoK7oLksqhAACRSCgqS0XLVpkNF359OnTc1ojrVt80003lfTIORswgbqcXnpkjgACCBSXgO3DSr0q9eFWtWrVwAo/+uijplevXoF/i7tIrF4gFATU+gxqZMm2gWXHjh3mp59+cvLS/12rVq1EGo6Ul8qo/5Si5ptJoC6pq8y1cPPbeeeds85ao/6Ur85Z9erVHQdS5Qno/tm2bVtZAaJel1FK7OYd5zzr+oh7j6Qri7+O+o3Q/Z1N2rJli3MNKyXxu5NNWdg3dwL+38CKOtdJBep0P+k6VT2SKnsunpHe+0lnM4lnTe6uCnLOJwH9vuuZ4f4eV/a1s3nz5tjPU9taeQ899JDp379/PnFTljwT0HXfrVs3Z+03f9K3mEbH2d531HHyqquuCqyRt9OkvsvatWsXuJ0acDVSLyh99913zt+CgnU9evRwOnS634kE6vLswqI4CCBQ0gJap1fTII8aNarCHHjnsVMTqKuwy5ADIYAAAoUvkOmHlQIDHTp0MPr486d0U/24i9ZqahVNw+KfXkXD5S+77DJnsfIGDRpEQlaeCxYscD5oFUT0py5dujiBRfX+rF+/fqQ8tZHy1VoryveRRx5J2U+NsZdeeqk56qijrHnGCdR98MEHRufEG6xUGU499VRz0kknlR3j66+/NpMmTTI1a9Ys+7cffvjBXHnlleY3v/mNWbt2rdF0UFrzzpvUc/auu+4yffr0iTU9qXrWag2WoPN1/vnnG/Wg6ty5szWwGxmcDSMJqGFH16UaaWyNOwMGDDCdOnWynpOga03XkKZeVc/t0aNHmz/+8Y9l5fE3yrh/UAPrO++840zPqv/897OuD917uge912u6iqrHuH4jpkyZ4iw87U/qZa6pnXRfuL3G0+Wp63jmzJlm7NixKZtqWinl+dvf/jaxdVzSlYe/507gww8/NPpg1PPIn3Rf6FxrLZ9dd901J4XIJlCn6WjU8H/PPfck8nx0n2VJPyO/+OILM2vWrMBy6lmj3xL9bjDCPieXWKVnqkb8iRMnpnSE2nvvvZ3gVNhMAJo1YN68eU5D/5tvvpnynnLttdc6145GBoWlqGVQwFvvQ94y6d1Kzw+9X23atMl5z9M0nv5n2PDhw43u50aNGpUrivsM1TulnsVBwQxNXX7BBRcYHV/Hu+KKK0zjxo0r/dxRgPwRUGBYQbSgacj0bqUZTmxJ++rdJeja83aa1LV98cUXp2SjLlfknAAAIABJREFUZ6BmSAnr+KT3fn3n+JN/30y/J/PnTFASBBBAoLAFNMPBK6+84ny/20ZD57KG6doAc3nsfM+bQF2+nyHKhwACCOSRQDYfViNGjEgJBKlqYQ9pBRfUuB629oGXZ9y4cc4CtBrRY0tx81QA6/LLL087Iuf55593GnKjpEsuucSMHz/eWdvBn+IE6mwf037TlStXmubNm6ccS427CpwoyBmWtI7MX//6V3PwwQeHbvfRRx85jWVR5jHXtDovv/xyYLmiGLJNNIHPPvvMdO3aNfI5mT9/vmnRokVK5rZrTesLqdFRQTJvCmrQiXPv6ZpTo6waRcOSgpAKzilYHyUpXwXnTzvtNOvmugfVWKrgTZSk9Y401dQee+wRZXO2ySMBNbgPHTq03DqfYcVTI+Xvfve7xGuQSaBO16mCW/rIjpLUWUPPMtvIdzePOPep9kn3jNS0zGoEmDBhQpRiGgUrZsyYYQ499NBI27NRYQjY3kPCGv/VAUMBM38nIluN9VusdfCC3q20T9Qy2IIhuo7VmeT0009P+16qd8KzzjqrrKi2Z2jY2Ys740RhXAmUMhuBsECdfjdts5fomJo95MQTT3QCwd7vJD1LFOQ7/PDDnaLZvvW01pxG3qljhS25o0XVidJN69atc6bF1HcPI+qyOfvsiwACCGQvsHjxYqfjVFBn9exzN0a//3ofO/roo53vbVs7HoE6uzaBuiSuRPJAAAEESkQg00DdL7/84qxnoAVp/cm/boH796lTp2Y0BZAaRp599tnAYF3YtC9hp1CjAf/yl79Yp9m84447zPXXXx/rKrAFv+IE6qKuc2LLM06BVV41ctlGGKqxWI1XcZO/MSvu/mxvF1AgVCMX4yaNuvMHb23Xmi1vNb7qPnQbZTK99zR3vUYtBAUXFGTWSKeg0avp6qx7duTIkSmb6ePFNq1TWJ66PzQlVNOmTdMdmr/niYB+F48//vi0De7+4g4bNszceeedaQNecaoZN1D37rvvho6csB1bz0cFwG2BjEzvU9szUr11NcIjk566L730UkbPlDjubFtxAnHebVSqTK8d/RbrXTOoc1LUMiigoedA1M4aNkVvoC3uM1R5EqiruOuzUI6kzkl679HINX9SAO311183rVq1yqo6Wq8uqMOWMr3uuuuM3p/COkRGOXim35NR8mYbBBBAAIFgAT1D1Klas9okmfTupbVT1e7gfgune5ciUGc/AwTqkrw6yQsBBBAocoFM16gLC+KoAc/fuK2gWNiIl3TMQQ/+t99+25l+M9OkYEHQ4u2a4lHrQmSSNKpMDUHe4FfUhiQdryIDdTqebS5xWy/1qCZLlixxel+RkhPQ9I8KQmSaNFe9dxqxuI2M3kBdtvfz7bffHjhnvqb6u+aaazKtovF3ElDD8BFHHBE7cOMWQL8vaiDOtgEr4wqxY2SBf/7zn84Ui1FHa/sz1pqs+tBNKsUJ1Gl0gqabzTSdcMIJzlS4/us06WekOujoOa5jZZLU6Lx8+fKs6prJcdknNwJx3m00XfrJJ58cOI1xlNKpwUgjf/bZZ59ym0ctQ7rGpShl0DbeKaDjPkO1P4G6qNKltZ1teklXQR2cNHraf/1HVdIoaAX7bB0sdH+pkVfPknQjtG3HJFAX9WywHQIIIJCsgO2bI+5RgoJz3jzSvUsRqLOLE6iLezWyPQIIIFDCArYPK/XS10ebd92CHTt2GK2NpkBW0MgVMWqtMgV/vOuAuFOzBK1np320iLqmw1Oj4vTp0wPPhl4c1CPUXbNOvYfOPffclOn53J01HYvWbdDUjX/4wx+sZ9gfvMi2wVQH0nSdmnrNTVEbkrR9RQfqNO2NXOvUqVNW3mwb1JSRgjpawJgARzI/LulejKMcxb/GXNxGRgWvFczQOnaawi7TgIhb1mXLljn3qJs0JZotX93/uq/USKWpOe++++7AKvuv57DRRBpFpRGjWuNIC23bGrDkpKnRSPktkO1HalAni2xqHDVQl+5ZFrUMenb27t27bPN0+WbyjNQzXGspBSU9j7WOkRp5NXpeU4oGJU2doykzw9Yvi1pntqtcgTjvNpmO7PTWMGid1KhlSOIZ6pbl008/daYN17TS3qkwo5wN/3Mvyj5sU/wCeg/RNJXp3qv0jaXlAzT9WL169WLB3HvvvWbIkCGh+7iNtJox5aCDDor1O02gLtbpYGMEEEAgMYFsvoHc3319E+s7Oiyle5ciUGfXI1CX2OVORggggEDxC8RtrA8TUUPnBx98YPbcc89ym4WNzlLPfPWydtNrr71mOnXqFHgYb09k25oOetnQaC6VxU0KvumjNugD2L9QuxrvbUEABQrUEKmglvLSaDw1SPqTjq013dw1H6I2JCmfJAJ1Oq7WlHBHX6lRSR/2QVM+BU1/qekN1egalLQWn0ZDae2uLVu2OFMU2gKh6v2uES6k7AU0UuzMM88MzEjTFilwrlGca9eudYJOtjnqNZrlsMMOc/KJe++rp7XuT90ftkC9GuE1UlUBdfXgVoO81gAKSv51jGy/Ewrka52W2rVrl2VjG9HnDegrUDFgwIDAe9T/u6P1XRSMe+GFF1KK6g+8Z382ySFpgbAOFpqmUVND6uNT1+TkyZOdqb6CUpKj6qIG6jStWceOHQPLozLrmlQAW9eo/m9b0Nj/W56LZ6RtTa6ge2T06NGBvxNh65clfV2QX24For7baLSrbSSQ3lf0LNJ7n4K3em9QpxBbxwn/iLSoZUjXuKR3Ob0n6f3uq6++ctbQs63BGDQqLur6wrk9I+ReyAIave/9HkpXF70bacpMBdVq1KiRbnNn/WqNiA5asiBoZ92ben/T+r5RpgAnUJf2FLABAgggkBOBuIE6zXqkfbTGaZTfd7fQ6d6lCNTZTy+Bupxc+mSKAAIIFKdA3MZ6m4KmiNPaZEE9PG0N8Gr41wejd5qVsLUa5s2bZ84++2ynCLY8NbWfgmTekYDaXsEFBeH8yftCETaiJ2iNL5W1T58+getpeUfhRG1IUtmyDdSpsVZTJKonrDfZGsr0Ia7ApnqHK4WNwpCfGl/9IyFsPeUZOZHMb0bYCMegcxJ2DqOur9O2bVszadIkZ9pIBci2bt1qVA4ljajRPeZPtusjbG1K74hW25Szaii69dZbyx1OdVTDblCDk1tHW6BCGX3//fdm9913L5engvbHHXdcSr38a/Mlc1bJJUmBm2++OXAaYwXpFJT1jhjWcW2/WUl+YEYN1A0cONC51/xJZdcU03Xr1i33p7BRbTNnzjTdu3fP2TPSVlbdhyeddFK5cup56r/HtEG6tVGTvC7IK7cCUd9tbL/tev/Q2oz+tec0ZbGC10HPGf97RdQyhDUued8tXTFN86oGLL1P+VOcNV+T/E3J7dkk93wQCOsoZyuf7iN1ZuratWvaEXDqrKIZTGwznNiOoYDgbbfdZho1amRlIlCXD1cQZUAAgVIUiBuo03e+Opzrm16dr6MmAnVRpVK3I1CXuR17IoAAAiUnkFSgTj3/NYpLU7f4k6bMVMO4gmcK8rgN/goA7LbbbinbRwlW2UZQ6INVo4/8a9ep0VBT9nmDTCqXenm7jbi2kQ0K/ml6yKAeq5pa0zt9n1sZb+NM1IYk7Rul7trOlqetUSgsAOoN3oQF9GxrC9nWviDAkczPia7dNm3apIwwCFvvSSNbg9YI9F4ftmtN97Km5/IHCFQbW77+qWm9Ndf9rvsxqGFIvxm6TpRso+QUsFBZGzduXA5U0/AqgOhNus7333//st8Z25pIU6ZMcXqie38PlJd+V/xBfjnE+YhJ5qyTS1QBnXONLFDjuT/51yx0/65ngX7X/aOsvb9ZcRpM3WlhvZ1OogTqbPe2yukf7e2tm0a0qtOEPylYrpFASrl4RuqjXkFRfxo8eLBTnp122qncn7788suUbTUdsv9ejnqu2S6/BKK824R1aAobrWwbRa77VqPu3Pe2KGWQmq1xKew9RSPTe/XqlYIe9J4V9d0tv84gpclHgffff9+57oIC1WHl7dKli9Fad3ofC0sana1pMIcPHx67+rNmzbKu4U2gLjYnOyCAAAKJCMQN1HkPqpHWl112mTMT09577x1aHgJ1mZ8uAnWZ27EnAgggUHICSQXqXDiNqou6Zod6Ta9Zs8aosdJNCoapgTRoyiFv44ga/xW8CJrOUXl17tzZXHXVVaZFixZOMM47bZ7tJNtGWWhNiIkTJ6YEBdTgqACeAgn+pOn/1KipFLUhSdtGbeyJG6hT3lEajhcvXmzat2+fUh8Fb/Q3nR81vLlJQQ0F6jQ60j9VlYIzCr5EsS+5Gy9GhcNGpGq0UNA6gGqk1xpU3kC4ghMabaNedGHXmtaY7N+/f2AJbdN7pRs9+eCDD5orrrgiJU/vPa3fgrDpN3QMTcmqhlp9SERZ/3DEiBFlgQv/wdWYpaCGrnf1Eg/qNBDjNLFpJQmETfGogHPQR6caKt2Alhus/fHHH53nhaa/C7s/gqoZ1Ngf5ffWdm8HrR3qPa5tVJ13WslcPCMVWNeoDVtSsE7TsB1wwAEpU2BX0uXBYXMoEOXdJmxks3cqZn8xbUFs/4jMKGVQ3rbGpaAgu1uWqO9jcd7dcng6yLqIBPSe/fLLL5trrrkmVsBOHbj++te/BnYg9POos5Omgg7qfBFGqamj77zzzpROTQTqiugCpCoIIFBQAtkE6rwVTRe0I1CX+WVBoC5zO/ZEAAEESk7A9mHlNmJ7RwgIR6NOFIx77rnnrFbpGl80DZKms0u3aLr/AP5ezLbG/6CCaV2fHj16ONNzaf0sfwpbzyqTi8LbYBq1ISlOY0+uAnW2QEwmBkxxlola6j6ff/55ylSm2irbEYtxGiHdUtlGGYUF97Tv22+/nTLKVf+ue1Lrh+l3JmxkVJCkRvEoaKDpKv1TG7rb20YABuWnEYha006BBncq2GTOILnkUsD20Zjt70+cTiyZBups93ZY8ECW6uSiaWn9z1Ctj6rOK1qvUinJZ6TyCxsB6D/HajC+9tprnY47rVq1KjfFdS6vB/KuOIEo7za2+1PXqt4Vd91118ACa+rJ8847L/Bd07v+bZQy6ACZjKiL84yMs23FnSGOVAwCuk/03eR2/ktXJz37tI9/vXDbfvpdX7BggbO2cdi3nXf/OKNKs31XTVdf/o4AAgiUuoA62GqpiSSTgnb6LlZnbLfTI4G6zIUJ1GVux54IIIBAyQnYGhfUgK6gjX89MhdI63ZoiHxQso2ueeSRR0zv3r0zNvZ/GKoh55JLLglcIy7sIGrg11oL/hE0SfVG0rG9H6ZRG5K0X9TGnlwF6uI0Tqc7kdk2lKfLv1T+bpuSVSM9FSCz3aPpfKJea958NGJG0+75U7p1eD777LPA4Je/AUcBCI1Q9Y/OTFeX+++/31x++eUpPby1n6a51IdGnKQRuZoa6pBDDomzG9tWgoCm6z3yyCNTglYalaYGfQWMMklxfgsznfrSdm+nC9RFDU4m/YyUY9gaeTZnPQvUCKyPflLxCER5t9GonaOOOirl/ozyfhBlVGqUMkicQF3xXHelWhN1lNQobH2buSPCbRbeWT3ieOkdTM8lTYsZ9h6m56pGrHtnQWBEXRxptkUAAQSSE9AIbK3nHrSubhJHcYN2ep8744wzrM+HdO0BSZSlUPMgUFeoZ45yI4AAApUgkM2HlW30VVADzMMPP2wUWMgmBT38t2/f7kzxp6lY4iT15laDo3datCQDdd6G1qgNSSp/1OAJgbo4Z7uwt50/f37gdLKZNsS4GlGvNa+ebY2qdC/mce6B7777ziiYPnPmzFgnTvecRucFTYkZZ70x70HD1gmLVTg2zpmAbcpUTb372muvBa4tGqUwcQJ1mY6os63LqN6rCxcutI5CixqoUz2TfEa6blqb9Xe/+13sgPqkSZPMlVdeGYWfbQpAIMrvum2tRAJ1BXCCKWLeCiigpjUeg9YqVaGj3F/pKqep1TUVtG32E/8ak9l8T6YrC39HAAEEEEgvoA4WmqZ+6NCh6TfOwRbp2gNycMiCyZJAXcGcKgqKAAIIVL5ANh9WtlEy/g/EdGtP3XTTTc50c/Xq1XMa2VUmBSH8Kezhr17bmhrm9ttvjzylphpDvWt8JRmoU95qJNYablEas9y6Rg2eEKir/HunokoQNvXlnDlzAkeRRSlb1GvNm1emU1/apqAMGzm0YsUKM336dHPXXXdFqY6zje7/UaNGBW6/ZcsWo6CnAvtRexzqt8y2zlnkQrFhTgXiBK3iFkRr2UVJ+p33B4ijjAbKdOrLqOt3ecuexDPSb/HGG284o3o1Wi5q0miNE088MermbJfHAlHebcKmvvRO0+qvpqZC7tOnT+CMCepkpTWKlaKUQdsxoi6PL6QSL9r7779v/vGPf5SbHUEdLDRaTaPFw1JYJ0j3Ptm0aZPzraPnlDfpGF26dDG1atWyHkLPGs2eovcxf/K/v2XzPVnilwDVRwABBBIV0AhsPVs0m5U6yVVUSrcURkWVIx+PQ6AuH88KZUIAAQTyVCCbDyv1qm/ZsmVKzfyBugceeMBcddVVKdtpajKtXdWwYcNyf1NPIK095U9Reuns2LHDfPXVV2bVqlXOgurp1nRYtGiRad++vXOogQMHBr7MaCpPLbauhp6oqXbt2maPPfZwNo/akKRtowZPKjpQp3P15ptvOuuIRU2akrFRo0ZRN2c7i4CmOmrevHnKX7Nd9yPqteY9sG0U7dixY80111xjPYe2/aLc0wqWKNj/ySefGE3tod8TW4q6Not6o+seUgBRvcLDpniaOHGi0W8AKT8FNm/ebNq1a5fSkJjEiIJsahwlUGe7t7Wum4LiQaNDVaaw34R0wftsnpE2j40bN5ovvvjC6J1Avyth6xx512/Nxpd9K18gyrtN2P358ccfB64ZrJpFva+jlEH5Eair/OuFEgQLdO/e3Tz55JMpf4zyfqTr+vDDDw98h3EDdbbnhZ6Run9s60S6BbK9v/nfQbP5nuTaQAABBBDIjYDe0TVLhzq+Ru2ommlJ9L2szvYNGjTINIui3Y9AXdGeWiqGAAIIJC+QzYfV4sWLy4Jc3pJ5G0gV2NH6UEEL3Grx8k6dOqVUKkoAQdPj/fvf/y7XA1XH2n///VN6pWp6MfUaDUreD2Hbx2i6RlM3X60HVLVq1ZTDRG1I0o5R6q7tchWoU8NZixYtUuoQdWSRzSD5K7d0crStwRUWiFBgS+us/eY3vymDUs9oBa5PP/1059+iXmteads9r0CuAmk1a9ZMOTFhIyO899/atWuNrh9vUqCicePG5f5NHxwzZsxwpscMSm7jlEbQyc7bi1xBin322cfUqVOn3K4a2dGrVy+j//UnAgv5fa9pVIDWTtBHqD95R954/7Zt27bAziAa6TVixIhEKhwlUKfnmDqKBAWKNdpO91VQmjZtmrn00ktDr9Wkn5G6dzTqw99Zo27dumWdUtwCqbOMfmsmT54c+CxRw3H9+vUTcSaTyhOI8m6j6+Xcc88NDN7Onj3b+VtQ0vqSrVq1Snv9RCmDMqmsQB29yyvv+iyUI9s6Cfbt29cZsRz0XeHW7YcffnBmIwl7F7IF6rSPZgwI6nDpze/uu+82w4YNSzkEI+oK5QqjnAgggMB/BPStrQ59cWagysRO32X6TunYsaPz3U0yhkAdVwECCCCAQGQBW2N92JR0ylwjUvTwDZoORY2LamTRYuNKtgZLbRM0rcs999wTODrH26gf1ANVx/vyyy8DGwDVIHT++eenuHjztAWptNOUKVNC19jTSB819L/33numSZMm5Y4TtSFJO0UNnuQqUGfrxa6y6ZpQMNM/fY5bWZVJU+RomgU3GBT5QmRDq4AaGI8++ujAe03XS9B1rREtWkPKn7yNhlGvNW8eYdPYPvPMM+a8885LOaZt2kttqKnzNE2srjs1FvkDFvo37R/UUJUuEKL16nr27JlSHtu6c7apfNP9FnLpVr6A7VpQz06NiPSnTKecjFPTdNen8rIFD/Q3NYyOGTMm5ZAKVB977LGBvwfeka1JPyNtjb3/8z//Y/7rv/4rpZwKhmrRef87QmWPdIxzDtk2XCDqu42C30HXcrNmzZx3RX/HCQX3FKRQQNqf/FOWRy1DZQXqtDaznruaYYCEQJCApg7W90NQeumll0Lfp8O+W9yOKmHPjHRruepevPbaa52ZB/zJ34kp0+9JrgoEEEAAgYoVUOc7vX/NmjXLqDNGLhNBu//oEqjL5VVG3ggggECRCdg+rI455hgzc+bMlNqqsUNrr1155ZVWCX/DhK23qBoyFZTzNsI///zzRh9/QckbVLPlqXm4g8pmW8fBm6dGZij4aJsW4I477nCmx/ROE6MPYE3F547CUJBSwTrvaIGoDUmqc9TgSa4CdSrDrbfearRuYFDq1q2bc868o5zkpulKvQEjGSi4REpG4MEHHzRXXHFFpIYcTVFqWwPKGxyPeq35D2q797TdvHnzzNlnn122i+bHt10H3kbasGBkUGAtbJSeO51tWKORgnj+aQVtAUVG1CVzDecyl7BgsIJXQ4YMKXvOaIpGBbGDRk8mOfolSqBOJlpbVcHgoKQer8OHDy/rHKF15jQttBpg/UkdVTQ6QusaKSX9jLQ9c/bdd18nmL7nnnuWK5KejRoR5Q++E6jL5Z1QsXlHfbcJG9GjGQu0Fqk7VbimOtY6o0GBAdVO7xred8SoZch1oE4zN6gxyp/0Tvjuu++m3B8Ve6Y4Wj4L6Hc9bJp43QsK5Hl/Y/XerY5OF110UeC63HoeLF++vKzj4J133mldv7dt27bm/vvvd36vve9FGhmtjhh65w9Kmt7Mu7xA3O/JsHMijxo1auTzaaNsCCCAQFEI6H1d60frWRM0O0mSldTz5oknnig340+S+edzXgTq8vnsUDYEEEAgzwRsH1bZFPPFF180Z5xxRlkWGhlg662jaY/c9ejUezrsBcEbVNMLhYJqQUlT4imooQ89vXxodJEaTYOSv6xh+br7aypPBRnUABm0XpZ6qKoX7M477+zsErUhSdtGDZ7kMlCXrtFA5VRQTlO2/d///Z8z2nD9+vXleNUYqzUCDz744GwuJfb9/wKaxk7rkPidXSCdj1q1ajkjSm2BZjUYqve1O3oh6rXmPwlhPbi1rRorTz31VGe9KvUUtyX/CLzRo0ebkSNHBm6ue/+3v/2tEyTX9Ht/+tOfAkdKeRunwq5jTQuqRqZDDjnEqFehgoGXXXZZoK+/MYqLMv8ENGXqKaecYn1+tG7d2gkY6/dKgTFb+vTTTxP7zYoaqAsb7aBy6rdUa7xqijNbg6m203NvwoQJZVVL+hkZ1pFFZdQ0l+rgo8ZVBWbUYSYoGKrno57ztvX38u/qokQ2gajvNmEj5Ny8FZDWtaPryPac8z/D4rxf5TpQZxuR7dZPwXh1YNK7cNDIc66y0hbQOtjp1tTWUgFHHHGE0fugZrcIS/4ORnpvUqeKsKT3J12n+l91eNJ/YcnfiSrJ70nbzAelfZVQewQQQCC3AuqgoU63+va1vYtlWwLbsgTZ5pvv+xOoy/czRPkQQACBPBJI8sNK1erRo4fRaBXvKLkowa8oJP7Rb7Z1iaLkpW0UbFPQwdtrM2xNvaj5ajvvS0jUxiztFzV4kstAncoRNhVPVAfv+Yq6D9vZBcJG1UVx849EiHqtBeVtm8osSjm0jX/6Mv2b1pPLdh57f1AtLPgXpaxqsNJvxH777Rdlc7apRIGwUXVRinXdddc5C60nlaIG6nS8+fPnG40syjQFrSEatnZf1OP4n5FJPMv9nWOiloXt8k8gzrtN2LTJUWum688/WjxqGXIdqFu3bl3KtOdB9eK9KOrZLq3tNFWwpoxPajRD0KwWtlGfmUgHTYWf5PdkqTbkZnIu2AcBBBBIWkCdWDUqW216SX4bqZyl+vtOoC7pq5T8EEAAgSIWSPLDSg2Nmi6zbt265cSSCn75g4BaJ089+P1Ta0U9Xe4Uef7tNfVS//79Q0cDhR3DP31a1IYk5Rk1eJLrQJ3KomlENX1aJkkf8UHTC2aSF/v8R0D3kUYdZDKXfNCosKjXWpC/ggBaQ0jrEcZNGhWxePHisqnOvPvr5b1du3Zxs3S2V7BCHxXe6aE00uqSSy7JqJzKk0bVjE5Fpe0UNo1kWKE0yuuVV15JWSsrm4rECdRl83urYLIadzVq0J9y8YzUCGqNKs8kMY1sJmr5u0+cdxvVQqO9tY5tJmnGjBmB63hFLUOuA3V6PmtNTL03hSWeKZmc/dLYZ8uWLeaCCy4w6syQTdK0YvpeCkovvPBCuenJMzmO3uGWLFli6tWrV273JL8nS7UhN5PzwT4IIIBALgX0bHr77bed95s5c+ZkfahS/X0nUJf1pUMGCCCAQOkIJPFh5U57panpqlSpEoinh/zll1+ecfBLmQaNGtAUML///e+dRtaoSflodJGmbgxLCkL07t07arbOdnqB0fpH3hTWkKTtq1WrVrZ51OBJJoE625pFYS9MWltF5zXO9AeawueGG24oV69YiGyc6HWptUk0/ax3lKsOEPVasxVGDZNqtNeUkVGTyqE1EDVNpy1pZJSmzo1zzWnqz3vvvbfc2olu/goqas1FrTEZJ2lUqX5bbL9pcfJi24oTUBBYAaGo14/W3dQapv4OJtmWOJPfW63/qunNoiZ1VNEUsmHrG+XiGanF520Nwbay6x7U/b/TTjtFrR7b5blA1CCZtxoaWafpzoOmRQ2qrt7XNA2TrQNH1PerXAfqVHaNqtMUu2G/PQTq8vyiruTi6X1FU3trKuO4SVNbzp4922gNoLD0ySefONMpZzJ6T7MUqBOKO4W69zhJfE+6+ZVqQ27cc872CCCAQEUKaFkJLe+ijsNRv7P85SvV33cCdRV5pXIsBBBAoMAFMp0KRWs8HXfccc5ULWr+6/xIAAAf7klEQVRA8QcBbCwvv/yys3ZN0Cg4d0FzNXSoAVIPcn9SL86gkQMaHaeP2+nTp1vPiMr8hz/8weh/o5ZXIxLUiKup/mxJ5Rk6dKgzdVn9+vVTNrNN+RQ0TahtCjQFRPr161eWt209FP9oPm9hbNMVLlu2zLRs2dJaP40w1Me/gm+20Ysa1aG/q9G7adOmBX5X5H/x9aKswNSYMWOshdV6bxpNpunrgpKC1e76kN6/6x6KE6Beu3ats15c2Eg/jbAcNWqUOfLIIyPh6prTh4Cm27CtuaeMNLJHDU5HHXVU2nzVoKtRnmHrwKhRWKZaQ0jr4ZEKU0AdQxRoVecQW9Lvqf479thjc1JJjWK97bbbUvJeunRp6H2gNet0D9rWVVWGeuYo7y5dukQOJCf9jNSzUc+FsHUs9Fy4/vrrnYB3kyZNcuJMppUnkEmgTqVVJ4/nn3/eDBkyJPSdQr//ffr0CR3pGvX9yhaoC3oPc0UzeUZu2LDB6Ywyfvz4wBPjf5ervLPHkfNZYNOmTU4g7cknn0zbwVGzG7jPsjgdi1atWuV0LtTap2ENrnovUkcLvd83aNDAypbp92RQhumek/l87igbAgggUAoCK1asMOq4p3eeOIlAXRwttkUAAQQQQKACBbRYrT4M1WCjtPvuu5v9998/6xKogVYNiGrsVM9UJfX83HvvvVOmaYlzsK1btxoFR1RmNT7qY1hl1wesyl4qSQbffPONM1pOIyN+/PFH58NdDnEaCErFK9f11PX+97//3fzwww+mZs2aznqLuj4bN25sqlevnuvDl8tfZVHQTmVROXT/1a5d22mg90+RFKdgupd1T6vhyv29UB3Ve1z5x02ad1/38b/+9S+j+1pJ5dV13LBhw7jZsX0eC+hcf/nll+b777937gf95z4Pkh5BlzSDv+zKX9e/Rs/peZZpysUzUven7ifl7SbdTypnRf8OZerCfvEFMg3UeY/kvgtqmmK9Q2itLr1P6Pe9kK8dBez0bFa93N8d3RO77bZbfGj2KGkBdVzSM0zXlPvOIhC9V+le2XnnnbP20e+38td7lpLuQz0reS/KmpYMEEAAgaIW0Lu/OgNqakzN8pEuEahLJ8TfEUAAAQQQQAABBBBAAAEEEEAAgRgCK1euNM2bN0/ZQyOotU5W1JkLYhySTRFAAAEEEEAAAQTyUEAd97QczR//+EfrjAkE6vLwxFEkBBBAAAEEEEAAAQQQQAABBBAoTAGN7rz22mvNuHHjUiqgNSL96+8WZi0pNQIIIIAAAggggEBcAU2vrCnytfSFNxGoiyvJ9ggggAACCCCAAAIIIIAAAggggIBHQOuFav1ErXv67LPPWtcP1bqFYWuBgooAAggggAACCCBQ/AKasvndd981U6dOdd4hCdQV/zmnhggggAACCCCAAAIIIIAAAgggkEOBp556ymhay3Tp7bffNscee2y6zfg7AggggAACCCCAQIkIaC1Ura+qNYlLLVX5VXNRkBBAAAEEEEAAAQQQQAABBBBAAIEsBZ5++mnTrVu30FyY9jJLZHZHAAEEEEAAAQQQKCoBAnVFdTqpDAIIIIAAAggggAACCCCAAAKVJ5AuULfvvvuaRYsWmcaNG1deITkyAggggAACCCCAAAJ5JECgLo9OBkVBAAEEEEAAAQQQQAABBBBAoJAFHnvsMdOzZ8/AKowePdoMHjzY7LTTToVcRcqOAAIIIIAAAggggECiAgTqEuUkMwQQQAABBBBAAAEEEEAAAQRKV2Djxo1m1apVZv369UYrbWzdutU0aNDAHHHEEaZ+/fqlC0PNEUAAAQQQQAABBBCwCBCo49JAAAEEEEAAAQQQQAABBBBAAAEEEEAAAQQQQAABBBBAoBIECNRVAjqHRAABBBBAAAEEEEAAAQQQQAABBBBAAAEEEEAAAQQQQIBAHdcAAggggAACCCCAAAIIIIAAAggggAACCCCAAAIIIIAAApUgQKCuEtA5JAIIIIAAAggggAACCCCAAAIIIIAAAggggAACCCCAAAIE6rgGEEAAAQQQQAABBGILvP766+acc84xxx9/fNm+33zzjRk6dKjp2bNn7PzYAQEEEEAAAQQQQAABBBBAAAEEEChFAQJ1pXjWqTMCCCCAAAIIIJClwFNPPWUuvPDClFzuu+8+M3DgwCxzZ3cEEEAAAQQQQAABBBBAAAEEEECgNAQI1JXGeaaWCCCAAAIIIIBAogJPP/206datG4G6RFXJDAEEEEAAAQQQQAABBBBAAAEESk2AQF2pnXHqiwACCCCAAAIIJCBAoC4BRLJAAAEEEEAAAQQQQAABBBBAAIGSFyBQV/KXAAAIIIAAAgggkO8CW7duNb/++qvZvn27qVatmqldu3aiRd6yZYuTv1LU/OfOnWu6du2aUo6HHnrI9O/fP+Pybd682dm3Vq1apnr16mnz2bFjh+Oi/5RkozokmdwyqTwqFwkBBBBAAAEEEEAAAQQQQAABBBBISoBAXVKS5IMAAggggAACCCQo8MUXX5jnnnvOzJo1yyxatKhczq1btzaDBw825513ntl1112tR3300UfN6tWrTZUqVcq2qVevnhk0aJDz/z///PNmzJgx5q233iqXh6a0vP76682RRx5Z7t8/+OADo5F09evXNw888ICTtz+1bdvWXHDBBebnn382CjBeccUVpnHjxk4gbfz48ebHH38st4vKo7q8//77plevXmbFihVlf1+6dGlKGfTHTZs2mVdffdU888wz5pFHHkkpg/K76KKLzDHHHFOu7v4N3fp4A58q87Bhw0zNmjXNE088YYYPH27Wr19ftmvLli1N3759HfsmTZqUy1J1HDdunFN3b1KeXbp0Mccdd1zguVqzZo2ZPHmyqVOnTsp+Q4YMMXvssUeCVxZZIYAAAggggAACCCCAAAIIIIBAPgkQqMuns0FZEEAAAQQQQKDkBb799lszcuRIM3Xq1EgWCradddZZgdtqZJs/nw4dOpgZM2aY3r17pwTo/JnceeedTtCqatWqzp8ef/xxc/HFF0cql7vR//7v/5o2bdoYjUpr165duUCctnGDXmeffXZKvu6+7h806m/KlCnmsssui1QGBQ1V5oMOOihwe1t9xo4da2bOnGl0/LCkIGHPnj3LNlGgTsG4oP0GDBhgHnzwwcDAof5dAU1/2muvvczKlSudwCgJAQQQQAABBBBAAAEEEEAAAQSKU4BAXXGeV2qFAAIIIIAAAgUooFF0GgXmHcEVpRq33367E9zzjpzTfldffbWZOHFilCys29x3331m4MCBzt9t69KFHcANtv3000+mffv25sMPP4xcHm+gTkEwBfWCRtCly3D27Nnm3HPPTdksk/r4M5k+fboT9HTTtGnTzKWXXppyrH333dcsX748ZQTkL7/8Yk455RSzcOHClH2uu+46c9ddd6WrHn9HAAEEEEAAAQQQQAABBBBAAIECFiBQV8Anj6IjgAACCCCAQPEIaMSZRmPFCWR5ax+0NlwSgTpvgCmTwFZSgbqbb77Z3HLLLRmf8AULFphOnTqV2z+T+gQVYNmyZUZTYiqtW7cuZUpMdx9NYapgpTd9/fXXplGjRoH1euedd5zALQkBBBBAAAEEEEAAAQQQQAABBIpXgEBd8Z5baoYAAggggAACBSSQbSBK0yR+/PHHpkGDBmW1TiJQp8y0FpzWZJs/f751mk0btRvEymZE3eLFi1MCXHFPrQKOWv9ul112Kds1qUBdv379jAKlGtGo6Tk1ek/rC/qTRj6OGjWq3D/PnTvXdO3aNWXbAw880Dmf/nXr4tab7RFAAAEEEEAAAQQQQAABBBBAIL8FCNTl9/mhdAgggAACCCBQAgKff/65dR01BZgUIGvWrJnR9I+vvfaaOeeccwJV/KPqwgJ1mlZR/ymwt3HjRjNr1izr2m/e6S/dA9vWdwvaVvtkEqjTiDKta2ebGlL53n///c7Uk3Xr1jVr16511tTT+nJByV+2sEBd586dzZgxY8whhxxiqlevbjQi74wzzgjMV8E/TWvZpEkT5++2fHUOFXyrUaOGs52CeoMGDTKTJk1KyffGG2/MagRhCdw2VBEBBBBAAAEEEEAAAQQQQACBohAgUFcUp5FKIIAAAggggEAhC9x7771myJAhKVXQtIevvvpqyqgqTSepAJY/+Udh2QJ1N910k9F//jXtbr31Vuff/UnBr9GjR5fb3haMyjRQp4CbRqJpZKDSzz//bGrWrGk+++wz07x588DT64708/5Ra75dcsklgWvZ+X1sdYjrruPPmDHD9OrVyynKP//5T7PPPvsElnnVqlVO0FVJAdJWrVqZ1atXp2y7ZMkS07p160K+rCk7AggggAACCCCAAAIIIIAAAghEECBQFwGJTRBAAAEEEEAAgVwJKLBkGzGmaRGDRs9pJFbfvn3NtGnTyhVLQa6VK1ea+vXrO/8eFKjzb+PNQKO9WrRokVJVlWHOnDmmWrVqZX9LMlCn0XwXXnhhIPHDDz9sNLWkPwWVyd3Gtk6cRr4tXbrUKGCnZKtD0Hp/bt624KeCmRqBp2Q7P/rb9OnTnRGASrYpPZn2Mld3G/kigAACCCCAAAIIIIAAAgggkH8CBOry75xQIgQQQAABBBAoIYHvvvvOHH744Wb9+vUptVZQ6eCDDzbbtm0r9zdNxdinTx9n7ThvUiBKa8I1bdrU+ee4gbq//e1vZaO9vPkqKPbss8+aqlWrlv1zUoE6BQ513F133TWl/gp4DRgwwEydOjXlb0888YTp0aNH4JUStk6cRiO2adPG2S9uHbTP66+/bjp27JhyXH/g0Laen3c7jVIcOXJkSl7jxo0zQ4cOLaG7gKoigAACCCCAAAIIIIAAAgggULoCBOpK99xTcwQQQAABBBDIAwGNgLNN7ZhJ8byBqEIJ1HlHAfrrbBvBpiDmkUceaSUaP358YLDLO1ouk0DdmjVrygKh3oP7g5kbNmwwhx56aEoAVoFJBVP32GMP06FDB6Pz5U9a7+6www7L5PSzDwIIIIAAAggggAACCCCAAAIIFJgAgboCO2EUFwEEEEAAAQSKS8A2ii3TWhZToG779u3mtNNOMwsXLkzh8NYzyCpKEC7KNv6833vvPdO2bduUQwaNOhw4cKCZNGlSyrYLFixwRi42adIk5W8K3qm+GjVJQgABBBBAAAEEEEAAAQQQQACB4hcgUFf855gaIoAAAggggEAeCxCoK7+unvdUacrPk08+2bz11lspZ7CyAnUfffSRadmyZaRAnW2azBtuuMGZ7vSiiy5Kyee+++4zCvCREEAAAQQQQAABBBBAAAEEEECgNAQI1JXGeaaWCCCAAAIIIJCnAkkH6hYvXlw24quYp75csmSJad26tfWsPvjgg+aKK64IDYRlMqLu888/NwcddFCkQN3GjRtNq1atzOrVqyNffcr/wAMPjLw9GyKAAAIIIIAAAggggAACCCCAQGELEKgr7PNH6RFAAAEEEECgwAXC1qjTOmwNGjQwv/76a+RaNmzYsGzaxEIP1KneAwYMMFOnTk2p/xtvvGFOOOGEQBft17dvXzNt2rSUv3tH4mUSqFMgtH379oGBujlz5phq1aqV+9uIESPMmDFjIp0/1efVV19l2stIWmyEAAIIIIAAAggggAACCCCAQHEIEKgrjvNILRBAAAEEEECgQAU2b95s2rVrZ1asWJFSA61l1qlTp4xrVhmBuoceesj0798/pcw//fSTE+D68MMPy/1tr73sU19qwwceeMBcddVVKfkNHjzYTJgwIdAmbCRblECdrQ462OjRo83IkSNTjtuvXz8zefJkU7Vq1XJ/swX2ggo+Y8YM06tXr4zPNzsigAACCCCAAAIIIIAAAggggEDhCRCoK7xzRokRQAABBBBAoIgEwkZ/7bvvvuaDDz4we+65Z2CNt2zZYk4//XRz5plnmlGjRqVsUxmBOgWsFOiqUqVKufJkGqibO3eu6dq1a0rddtllF6PpLw8++OCUvz388MNG5fAnBQU//vhjZ5Sikm1Ena0O3333nRNsDJrK0ra2XFgg1ls+1Wf58uWmSZMmRXR1UxUEEEAAAQQQQAABBBBAAAEEEEgnQKAunRB/RwABBBBAAAEEcizwl7/8xZx22mmBR1Fw6c9//rOz1pk3KUh14YUXlgWNNM1jnz59ym2Ty0CdrcxaX+3dd99NCS5mGqgLC3TJRuVo0aJFWb1nzZplevToEWg5bNiwctNQ2gJ12nns2LFGo/Zq1Kjh5LVhwwbTuXNnoxF5QWnVqlWmWbNmgX+zjcLzbnzOOeeYoKkzc3zpkT0CCCCAAAIIIIAAAggggAACCFSyAIG6Sj4BHB4BBBBAAAEEENi+fbvp2LGjeeutt6wYrVu3LhtZ9uKLL5pFixalbDtv3jxz9tlnl/17LgN1n332WeBoNvfgCiK+99575u677zbnnXeeyTRQp/weffTR0CkhtR6dAoSPP/544BSibpk+//xzZzs3hQXq3G1kWLduXXPHHXdYz026INtHH31kWrZsGXqhqyznn38+NwMCCCCAAAIIIIAAAggggAACCJSYAIG6EjvhVBcBBBBAAAEE8lNAUzJ6R4ZlUkoF+7SunbtOWi4DdevWrYs0TaM7JWQ2gTrte+KJJ1pHs0WxuvPOO82IESPKbRolUBcl7zfeeMOccMIJ1k3TlV8jA5ctW2b23nvvKIdjGwQQQAABBBBAAAEEEEAAAQQQKCIBAnVFdDKpCgIIIIAAAggUtsDChQvNySefnFEltJ6dRrA1bNiwbP9cBuq0tt6gQYPMpEmTQsubRKBOB/j666/NqaeeGjpizlYQTWF5zz33mGrVqpXbJIlAnUbajRw5Mu05u/fee82QIUMCt9NUnY899lhZgDVtZmyAAAIIIIAAAggggAACCCCAAAJFI0CgrmhOJRVBAAEEEEAAgWIQ0Eg1TeX4yiuvRK7OWWedZWbMmGF23333cvskGagLWj9NZT366KPN+vXrrWX1Buq07YoVK8ptq9FkK1euNPXr109b3y1btjjBroceeijttu4GjzzyiOnZs2fg9tkG6jRKb/jw4aZKlSppy6M6Nm/ePHC7uXPnGk2fSUIAAQQQQAABBBBAAAEEEEAAgdITIFBXeuecGiOAAAIIIIBAAQhoOsVx48aZ5557zlpaBeJ69epl2rRpE7jNsGHDnDXivEkj7z788MPAwNiaNWtM06ZNU/Lq16+fmTx5cuCIrw0bNphbb73VjB8/PrAMU6ZMMdrfNv2j1oxbunSp2WWXXSKflSVLlpjbb7/dKHhoSwqgyadRo0bWbWyBuunTpzsjG1XuoICpgouzZ882HTp0iFxm2zqEcQKVkQ/GhggggAACCCCAAAIIIIAAAgggUDACBOoK5lRRUAQQQAABBBAoRQEFwr766iuj0WQNGjQw//73v50g25577mlq1aqVNyQq59///nfzyy+/mOrVq5s6deo45d1tt91yVkbXZvPmzaZGjRpm69atzvEOOOAAU7t27bTHtQXq3FGAykD233zzjZPXtm3bzB577GEUXIwyis5bAJVVAdXVq1eXK5emD50wYULs/NJWjg0QQAABBBBAAAEEEEAAAQQQQKAgBAjUFcRpopAIIIAAAggggAACSQtECdQldczHH3/cXHzxxSnZLViwwHTq1Cmpw5APAggggAACCCCAAAIIIIAAAggUmACBugI7YRQXAQQQQAABBBBAIBmBigrUffLJJ6Zjx44pa/lpGtLly5ebXXfdNZkKkQsCCCCAAAIIIIAAAggggAACCBScAIG6gjtlFBgBBBBAAAEEEEAgCYFcBupeeOEFJwj30UcfmUcffTSwuDfeeKO55ZZbkqgKeSCAAAIIIIAAAggggAACCCCAQIEKEKgr0BNHsRFAAAEEEEAAAQSyE8hloK5///5m6tSpoQVctWqVadasWXaVYG8EEEAAAQQQQAABBBBAAAEEEChoAQJ1BX36KDwCCCCAAAIIIIBApgK5DNRdffXVZuLEidaiMZou07PGfggggAACCCCAAAIIIIAAAggUlwCBuuI6n9QGAQQQQAABBBBAIKJAZQXqNIpu6dKlpk6dOhFLymYIIIAAAggggAACCCCAAAIIIFCsAgTqivXMUi8EEEAAAQQQQACBUIFcBuq6d+9unnzyyZTjjx492gwZMsTUqlWLs4MAAggggAACCCCAAAIIIIAAAggYAnVcBAgggAACCCCAAAIlKbBjxw7z008/pdRdQbTq1atnZfL111+bTz/91GzatMn8+uuvpkGDBubQQw819erVyypfdkY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AIG6AjlRFBMBBBBAAAEEEEAAAQQQQAABBBBAAAEEEEAAAQQQQKC4BAjUFdf5pDYIIIAAAggggAACCCCAAAIIIIAAAggggAACCCCAAAIFIkCgrkBOFMVEAAEEEEAAAQQQQAABBBBAAAEEEEAAAQQQQAABBBAoLgECdcV1PqkNAggggAACCCCAAAIIIIAAAggggAACCCCAAAIIIIBAgQgQqCuQE0UxEUAAAQQQQAABBBBAAAEEEEAAAQQQQAABBBBAAAEEikuAQF1xnU9qgwACCCCAAAIIIIAAAggggAACCCCAAAIIIIAAAgggUCACBOoK5ERRTAQQQAABBBBAAAEEEEAAAQQQQAABBBBAAAEEEEAAgeISIFBXXOeT2iCAAAIIIIAAAggggAACCCCAAAIIIIAAAggggAACCBSIwP8DAReyE3M8xHAAAAAASUVORK5CYII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10148078" y="4242006"/>
            <a:ext cx="734028" cy="288981"/>
          </a:xfrm>
          <a:prstGeom prst="rightArrow">
            <a:avLst/>
          </a:prstGeom>
          <a:solidFill>
            <a:srgbClr val="DF3244">
              <a:alpha val="92157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2172760" y="4190320"/>
            <a:ext cx="746166" cy="281000"/>
          </a:xfrm>
          <a:prstGeom prst="rightArrow">
            <a:avLst/>
          </a:prstGeom>
          <a:solidFill>
            <a:srgbClr val="B4A7D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92D050"/>
              </a:solidFill>
            </a:endParaRPr>
          </a:p>
        </p:txBody>
      </p:sp>
      <p:sp>
        <p:nvSpPr>
          <p:cNvPr id="24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Comparison of losses (on 1% </a:t>
            </a:r>
            <a:r>
              <a:rPr lang="en-US" altLang="ko-KR" dirty="0" smtClean="0"/>
              <a:t>training</a:t>
            </a:r>
            <a:r>
              <a:rPr lang="en-US" dirty="0" smtClean="0"/>
              <a:t>)</a:t>
            </a:r>
            <a:endParaRPr lang="en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457200"/>
            <a:ext cx="4357689" cy="15696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Learning from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extra data really helps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02553" y="2026860"/>
            <a:ext cx="1325879" cy="2298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122445" y="2026860"/>
            <a:ext cx="692371" cy="2865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25482" y="4903259"/>
            <a:ext cx="5331759" cy="6724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4" y="371321"/>
            <a:ext cx="11328400" cy="6108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23665" y="632212"/>
            <a:ext cx="309383" cy="495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96320" y="5963920"/>
            <a:ext cx="375920" cy="375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66"/>
          <p:cNvSpPr txBox="1">
            <a:spLocks/>
          </p:cNvSpPr>
          <p:nvPr/>
        </p:nvSpPr>
        <p:spPr>
          <a:xfrm>
            <a:off x="599440" y="287898"/>
            <a:ext cx="109728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lang="en-US" altLang="ko-KR" sz="3600" dirty="0">
              <a:sym typeface="Verdana"/>
            </a:endParaRPr>
          </a:p>
        </p:txBody>
      </p:sp>
      <p:sp>
        <p:nvSpPr>
          <p:cNvPr id="9" name="Shape 61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Q) Is inference with constraint still useful?</a:t>
            </a:r>
            <a:endParaRPr lang="en-US" altLang="ko-KR" dirty="0">
              <a:sym typeface="Verdan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897" y="6284263"/>
            <a:ext cx="293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Plain supervised learning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8184" y="6295355"/>
            <a:ext cx="293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with constraint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49635" y="6280460"/>
            <a:ext cx="293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Plain supervised learning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88922" y="6291552"/>
            <a:ext cx="293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with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Conclusions on Learning with Constraints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Constraint information enabled training with unlabeled data.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SSL with constraint is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Especially on lower-resource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Also significant in high-resource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Complementary with GBI as well.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 dirty="0"/>
          </a:p>
        </p:txBody>
      </p:sp>
      <p:sp>
        <p:nvSpPr>
          <p:cNvPr id="22" name="Oval 21"/>
          <p:cNvSpPr/>
          <p:nvPr/>
        </p:nvSpPr>
        <p:spPr>
          <a:xfrm>
            <a:off x="7683083" y="3138598"/>
            <a:ext cx="2409942" cy="129739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946087" y="3171667"/>
            <a:ext cx="1804010" cy="7468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loud 23"/>
          <p:cNvSpPr/>
          <p:nvPr/>
        </p:nvSpPr>
        <p:spPr>
          <a:xfrm>
            <a:off x="10463704" y="3582372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10123243" y="3812435"/>
            <a:ext cx="346953" cy="2121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872801" y="4724814"/>
            <a:ext cx="5921191" cy="17552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2800" b="1" dirty="0" smtClean="0">
                <a:sym typeface="Verdana"/>
              </a:rPr>
              <a:t>Thesis goals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Provide </a:t>
            </a:r>
            <a:r>
              <a:rPr lang="en-US" altLang="ko-KR" sz="2400" dirty="0" smtClean="0">
                <a:sym typeface="Verdana"/>
              </a:rPr>
              <a:t>more logical output,</a:t>
            </a:r>
            <a:endParaRPr lang="en-US" altLang="ko-KR" sz="2400" b="1" dirty="0" smtClean="0">
              <a:sym typeface="Verdana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Improve</a:t>
            </a:r>
            <a:r>
              <a:rPr lang="en-US" altLang="ko-KR" sz="2400" dirty="0" smtClean="0">
                <a:sym typeface="Verdana"/>
              </a:rPr>
              <a:t> the model performance,</a:t>
            </a:r>
            <a:endParaRPr lang="en-US" altLang="ko-KR" sz="2400" b="1" dirty="0" smtClean="0">
              <a:sym typeface="Verdana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Overcome</a:t>
            </a:r>
            <a:r>
              <a:rPr lang="en-US" altLang="ko-KR" sz="2400" dirty="0" smtClean="0">
                <a:sym typeface="Verdana"/>
              </a:rPr>
              <a:t> the data </a:t>
            </a:r>
            <a:r>
              <a:rPr lang="en-US" altLang="ko-KR" sz="2400" b="1" dirty="0" smtClean="0">
                <a:sym typeface="Verdana"/>
              </a:rPr>
              <a:t>deficiency</a:t>
            </a:r>
            <a:r>
              <a:rPr lang="en-US" altLang="ko-KR" sz="2400" dirty="0" smtClean="0">
                <a:sym typeface="Verdana"/>
              </a:rPr>
              <a:t> problem.</a:t>
            </a:r>
          </a:p>
          <a:p>
            <a:pPr lvl="1"/>
            <a:endParaRPr lang="en-US" altLang="ko-KR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54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Related work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Modeling SRL with syntactic information.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Multi-task learning.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Swabha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Guiding attention with dependency parse tree.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Strubell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Model-agnostic approach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Differentiable constraint function using soft logic.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Dual decomposition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Nandwani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2019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[3]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sz="2400" dirty="0" smtClean="0">
                <a:solidFill>
                  <a:schemeClr val="tx1"/>
                </a:solidFill>
              </a:rPr>
              <a:t>showed similar gains in SRL.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Regularizing the models away from inconsistency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(Li et al., 2019</a:t>
            </a: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sz="2400" dirty="0"/>
              <a:t>Structured Tuning for Semantic Role </a:t>
            </a:r>
            <a:r>
              <a:rPr lang="en-US" sz="2400" dirty="0" smtClean="0"/>
              <a:t>Labeling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(Li et al.,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2019</a:t>
            </a:r>
            <a:r>
              <a:rPr lang="en-US" sz="2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[5]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sz="24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2081451" y="5616410"/>
            <a:ext cx="10175358" cy="1300366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Swayamdipta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et al., Syntactic Scaffolds for Semantic Structures, EMNLP 18</a:t>
            </a: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</a:rPr>
              <a:t>Strubell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et al., Linguistically-Informed Self-Attention for Semantic Role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Labeling, EMNLP18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[3] </a:t>
            </a: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</a:rPr>
              <a:t>Nandwani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al., A Primal-Dual Formulation for Deep Learning with Constraints, </a:t>
            </a: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 2019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[4] Li et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al.,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 Logic-Driven Framework for Consistency of Neural Models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, EMNLP 2019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[5] Li et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al., Structured Tuning for Semantic Role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Labeling, ACL 2020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 smtClean="0"/>
              <a:t>Goal of this thesis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057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Verdana"/>
              </a:rPr>
              <a:t>Enforcing output constraint to</a:t>
            </a:r>
            <a:endParaRPr lang="en-US" altLang="ko-KR" b="1" dirty="0" smtClean="0">
              <a:sym typeface="Verdana"/>
            </a:endParaRPr>
          </a:p>
          <a:p>
            <a:endParaRPr lang="en-US" altLang="ko-KR" b="1" dirty="0" smtClean="0">
              <a:sym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 smtClean="0">
                <a:sym typeface="Verdana"/>
              </a:rPr>
              <a:t>Provide </a:t>
            </a:r>
            <a:r>
              <a:rPr lang="en-US" altLang="ko-KR" dirty="0" smtClean="0">
                <a:sym typeface="Verdana"/>
              </a:rPr>
              <a:t>more logical output,</a:t>
            </a:r>
          </a:p>
          <a:p>
            <a:pPr marL="514350" indent="-514350">
              <a:buFont typeface="+mj-lt"/>
              <a:buAutoNum type="arabicPeriod"/>
            </a:pPr>
            <a:endParaRPr lang="en-US" altLang="ko-KR" b="1" dirty="0" smtClean="0">
              <a:sym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 smtClean="0">
                <a:sym typeface="Verdana"/>
              </a:rPr>
              <a:t>Improve</a:t>
            </a:r>
            <a:r>
              <a:rPr lang="en-US" altLang="ko-KR" dirty="0" smtClean="0">
                <a:sym typeface="Verdana"/>
              </a:rPr>
              <a:t> the model performance,</a:t>
            </a:r>
            <a:endParaRPr lang="en-US" altLang="ko-KR" dirty="0">
              <a:sym typeface="Verdan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b="1" dirty="0" smtClean="0">
              <a:sym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 smtClean="0">
                <a:sym typeface="Verdana"/>
              </a:rPr>
              <a:t>Overcome</a:t>
            </a:r>
            <a:r>
              <a:rPr lang="en-US" altLang="ko-KR" dirty="0" smtClean="0">
                <a:sym typeface="Verdana"/>
              </a:rPr>
              <a:t> </a:t>
            </a:r>
            <a:r>
              <a:rPr lang="en-US" altLang="ko-KR" dirty="0">
                <a:sym typeface="Verdana"/>
              </a:rPr>
              <a:t>the data </a:t>
            </a:r>
            <a:r>
              <a:rPr lang="en-US" altLang="ko-KR" b="1" dirty="0">
                <a:sym typeface="Verdana"/>
              </a:rPr>
              <a:t>deficiency</a:t>
            </a:r>
            <a:r>
              <a:rPr lang="en-US" altLang="ko-KR" dirty="0">
                <a:sym typeface="Verdana"/>
              </a:rPr>
              <a:t> problem</a:t>
            </a:r>
            <a:r>
              <a:rPr lang="en-US" altLang="ko-KR" dirty="0" smtClean="0">
                <a:sym typeface="Verdana"/>
              </a:rPr>
              <a:t>.</a:t>
            </a:r>
          </a:p>
          <a:p>
            <a:pPr lvl="1"/>
            <a:endParaRPr lang="en-US" altLang="ko-KR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29" name="TextBox 28"/>
          <p:cNvSpPr txBox="1"/>
          <p:nvPr/>
        </p:nvSpPr>
        <p:spPr>
          <a:xfrm>
            <a:off x="10252061" y="49127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y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9041" y="595066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>
                <a:solidFill>
                  <a:srgbClr val="000000"/>
                </a:solidFill>
              </a:rPr>
              <a:t>x</a:t>
            </a:r>
            <a:r>
              <a:rPr lang="en-US" sz="2400" b="1" smtClean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(Input )</a:t>
            </a: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6200000">
            <a:off x="10657221" y="5384686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10508045" y="1197785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796695" y="1356967"/>
            <a:ext cx="2231514" cy="4013477"/>
          </a:xfrm>
          <a:prstGeom prst="rect">
            <a:avLst/>
          </a:prstGeom>
          <a:solidFill>
            <a:srgbClr val="000000">
              <a:alpha val="67059"/>
            </a:srgbClr>
          </a:solidFill>
          <a:ln w="19050">
            <a:noFill/>
            <a:miter lim="800000"/>
          </a:ln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model</a:t>
            </a:r>
          </a:p>
          <a:p>
            <a:pPr algn="ctr">
              <a:lnSpc>
                <a:spcPct val="90000"/>
              </a:lnSpc>
            </a:pPr>
            <a:r>
              <a:rPr lang="en-US" sz="3600" b="1" dirty="0" smtClean="0"/>
              <a:t>(</a:t>
            </a:r>
            <a:r>
              <a:rPr lang="en-US" sz="3600" b="1" i="1" dirty="0" smtClean="0"/>
              <a:t>W</a:t>
            </a:r>
            <a:r>
              <a:rPr lang="en-US" sz="3600" b="1" dirty="0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  <a:p>
            <a:pPr algn="ctr">
              <a:lnSpc>
                <a:spcPct val="90000"/>
              </a:lnSpc>
            </a:pPr>
            <a:endParaRPr lang="en-US" sz="36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 rot="16200000">
            <a:off x="9696105" y="3321007"/>
            <a:ext cx="2432693" cy="1579494"/>
          </a:xfrm>
          <a:prstGeom prst="rect">
            <a:avLst/>
          </a:prstGeom>
        </p:spPr>
      </p:pic>
      <p:sp>
        <p:nvSpPr>
          <p:cNvPr id="13" name="Curved Right Arrow 12"/>
          <p:cNvSpPr/>
          <p:nvPr/>
        </p:nvSpPr>
        <p:spPr>
          <a:xfrm rot="16716978">
            <a:off x="8494597" y="994899"/>
            <a:ext cx="906409" cy="2317742"/>
          </a:xfrm>
          <a:prstGeom prst="curvedRightArrow">
            <a:avLst>
              <a:gd name="adj1" fmla="val 25000"/>
              <a:gd name="adj2" fmla="val 45307"/>
              <a:gd name="adj3" fmla="val 27874"/>
            </a:avLst>
          </a:prstGeom>
          <a:solidFill>
            <a:srgbClr val="ABD2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7023100" y="1173470"/>
            <a:ext cx="2447127" cy="1602008"/>
          </a:xfrm>
          <a:prstGeom prst="cloud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rgbClr val="A8C8FB"/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Rules/ Constraint</a:t>
            </a:r>
            <a:endParaRPr 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19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 smtClean="0"/>
              <a:t>Roadmap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2182800" cy="5553615"/>
          </a:xfrm>
        </p:spPr>
        <p:txBody>
          <a:bodyPr/>
          <a:lstStyle/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Introduction.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 with constraints.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(Ch.3)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[Lee, Mehta, Wick, Tristan,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AAAI19]</a:t>
            </a:r>
          </a:p>
          <a:p>
            <a:endParaRPr lang="en-US" dirty="0" smtClean="0"/>
          </a:p>
          <a:p>
            <a:r>
              <a:rPr lang="en-US" dirty="0"/>
              <a:t>☑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Learning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constraints. 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(Ch.4)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[Mehta*, Lee*,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EMNLP18]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r>
              <a:rPr lang="en-US" sz="3200" dirty="0" smtClean="0"/>
              <a:t>Agreement as constraint.  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(Ch.5)</a:t>
            </a:r>
            <a:r>
              <a:rPr lang="en-US" sz="3200" dirty="0" smtClean="0"/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[Lim*, Lee*,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Carbonell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Poibeau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AAAI20]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sp>
        <p:nvSpPr>
          <p:cNvPr id="6" name="Left Bracket 5"/>
          <p:cNvSpPr/>
          <p:nvPr/>
        </p:nvSpPr>
        <p:spPr>
          <a:xfrm>
            <a:off x="344694" y="5353409"/>
            <a:ext cx="322729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flipH="1">
            <a:off x="11406605" y="5353409"/>
            <a:ext cx="369795" cy="827488"/>
          </a:xfrm>
          <a:prstGeom prst="leftBracket">
            <a:avLst/>
          </a:prstGeom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ways of using SSL with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the classic semi-supervised learning methods that used unlabeled dataset.</a:t>
            </a:r>
          </a:p>
          <a:p>
            <a:endParaRPr lang="en-US" dirty="0"/>
          </a:p>
          <a:p>
            <a:r>
              <a:rPr lang="en-US" dirty="0" smtClean="0"/>
              <a:t>Many work have used </a:t>
            </a:r>
            <a:r>
              <a:rPr lang="en-US" i="1" dirty="0" smtClean="0"/>
              <a:t>multi-view learning </a:t>
            </a:r>
            <a:r>
              <a:rPr lang="en-US" dirty="0" smtClean="0"/>
              <a:t>to use unlabeled dataset.</a:t>
            </a:r>
          </a:p>
          <a:p>
            <a:pPr lvl="1"/>
            <a:r>
              <a:rPr lang="en-US" dirty="0"/>
              <a:t>Co-training</a:t>
            </a:r>
            <a:r>
              <a:rPr lang="en-US" baseline="30000" dirty="0"/>
              <a:t>[1]</a:t>
            </a:r>
            <a:r>
              <a:rPr lang="en-US" dirty="0"/>
              <a:t>, co-regularization</a:t>
            </a:r>
            <a:r>
              <a:rPr lang="en-US" baseline="30000" dirty="0"/>
              <a:t>[2</a:t>
            </a:r>
            <a:r>
              <a:rPr lang="en-US" baseline="30000" dirty="0" smtClean="0"/>
              <a:t>]</a:t>
            </a:r>
            <a:r>
              <a:rPr lang="en-US" dirty="0" smtClean="0"/>
              <a:t> and many others</a:t>
            </a:r>
            <a:r>
              <a:rPr lang="en-US" baseline="30000" dirty="0" smtClean="0"/>
              <a:t>[3] [4]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sp>
        <p:nvSpPr>
          <p:cNvPr id="26" name="Rectangle 25"/>
          <p:cNvSpPr/>
          <p:nvPr/>
        </p:nvSpPr>
        <p:spPr>
          <a:xfrm>
            <a:off x="1121250" y="5852148"/>
            <a:ext cx="10175358" cy="105414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Blum and Mitchell,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Combining labeled and un- labeled data with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co-training,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COLT 1998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Sindhwani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and Belkin,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co-regularization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approach to semi-supervised learning with multiple views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In ICML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2005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[3]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Muslea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Active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+ semi-supervised learning= robust multi-view learning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ICML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2002.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[4] Yu et al., </a:t>
            </a: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</a:rPr>
              <a:t>Bayesian </a:t>
            </a:r>
            <a:r>
              <a:rPr lang="en-US" altLang="ko-KR" sz="1600" i="1" dirty="0" smtClean="0">
                <a:solidFill>
                  <a:schemeClr val="bg1">
                    <a:lumMod val="50000"/>
                  </a:schemeClr>
                </a:solidFill>
              </a:rPr>
              <a:t>Co-Training,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JMLR 2011</a:t>
            </a:r>
          </a:p>
        </p:txBody>
      </p:sp>
    </p:spTree>
    <p:extLst>
      <p:ext uri="{BB962C8B-B14F-4D97-AF65-F5344CB8AC3E}">
        <p14:creationId xmlns:p14="http://schemas.microsoft.com/office/powerpoint/2010/main" val="15851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Multi-view learning?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0104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Multi-view means different representation (view) of the same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enhance multi-view models by </a:t>
            </a:r>
            <a:r>
              <a:rPr lang="en-US" b="1" i="1" dirty="0" smtClean="0"/>
              <a:t>promoting agreement</a:t>
            </a:r>
            <a:r>
              <a:rPr lang="en-US" i="1" dirty="0" smtClean="0"/>
              <a:t> </a:t>
            </a:r>
            <a:r>
              <a:rPr lang="en-US" dirty="0" smtClean="0"/>
              <a:t>on the </a:t>
            </a:r>
            <a:r>
              <a:rPr lang="en-US" b="1" dirty="0" smtClean="0"/>
              <a:t>unlabeled data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2816563" y="2570816"/>
            <a:ext cx="1911096" cy="1783080"/>
          </a:xfrm>
          <a:prstGeom prst="ellipse">
            <a:avLst/>
          </a:prstGeom>
          <a:solidFill>
            <a:srgbClr val="3848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Data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34688" y="2823036"/>
            <a:ext cx="979444" cy="603555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34688" y="3426591"/>
            <a:ext cx="979444" cy="0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34688" y="3426591"/>
            <a:ext cx="979444" cy="603555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4131" y="2570816"/>
            <a:ext cx="10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8290"/>
                </a:solidFill>
              </a:rPr>
              <a:t>View1</a:t>
            </a:r>
            <a:endParaRPr lang="en-US" sz="2400" dirty="0">
              <a:solidFill>
                <a:srgbClr val="6682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8190" y="3854137"/>
            <a:ext cx="10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8290"/>
                </a:solidFill>
              </a:rPr>
              <a:t>View3</a:t>
            </a:r>
            <a:endParaRPr lang="en-US" sz="2400" dirty="0">
              <a:solidFill>
                <a:srgbClr val="6682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132" y="3188922"/>
            <a:ext cx="10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668290"/>
                </a:solidFill>
              </a:rPr>
              <a:t>View2</a:t>
            </a:r>
            <a:endParaRPr lang="en-US" sz="2400" dirty="0">
              <a:solidFill>
                <a:srgbClr val="668290"/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8307141" y="2848444"/>
            <a:ext cx="630936" cy="1283673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521061">
            <a:off x="8340244" y="2730163"/>
            <a:ext cx="694601" cy="845066"/>
          </a:xfrm>
          <a:prstGeom prst="curv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5572" y="2596561"/>
            <a:ext cx="10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ord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43060" y="3178367"/>
            <a:ext cx="169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Character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743060" y="3850118"/>
            <a:ext cx="194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ELMo</a:t>
            </a:r>
            <a:r>
              <a:rPr lang="en-US" sz="2400" dirty="0" smtClean="0"/>
              <a:t>, BERT ..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2304288" y="2505456"/>
            <a:ext cx="2473415" cy="1874185"/>
          </a:xfrm>
          <a:prstGeom prst="ellipse">
            <a:avLst/>
          </a:prstGeom>
          <a:solidFill>
            <a:srgbClr val="3848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Data</a:t>
            </a:r>
          </a:p>
          <a:p>
            <a:pPr algn="ctr"/>
            <a:r>
              <a:rPr lang="en-US" sz="2800" dirty="0" smtClean="0"/>
              <a:t>(sentence)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0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7" grpId="0"/>
      <p:bldP spid="18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4000" dirty="0" smtClean="0"/>
              <a:t>Overview for “Agreement as constraints”</a:t>
            </a:r>
            <a:endParaRPr lang="en" sz="4000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Can we enhance multi-view models by </a:t>
            </a:r>
            <a:r>
              <a:rPr lang="en-US" b="1" i="1" dirty="0"/>
              <a:t>promoting agreement</a:t>
            </a:r>
            <a:r>
              <a:rPr lang="en-US" b="1" dirty="0"/>
              <a:t> </a:t>
            </a:r>
            <a:r>
              <a:rPr lang="en-US" b="1" i="1" dirty="0"/>
              <a:t>on the</a:t>
            </a:r>
            <a:r>
              <a:rPr lang="en-US" b="1" dirty="0"/>
              <a:t> </a:t>
            </a:r>
            <a:r>
              <a:rPr lang="en-US" b="1" i="1" dirty="0"/>
              <a:t>unlabeled data</a:t>
            </a:r>
            <a:r>
              <a:rPr lang="en-US" b="1" dirty="0"/>
              <a:t>?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1"/>
            <a:endParaRPr lang="en-US" sz="2400" b="1" dirty="0">
              <a:solidFill>
                <a:schemeClr val="tx1"/>
              </a:solidFill>
            </a:endParaRPr>
          </a:p>
          <a:p>
            <a:pPr lvl="1"/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Proposed method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Applying previous SSL method with </a:t>
            </a:r>
            <a:r>
              <a:rPr lang="en-US" sz="2400" i="1" dirty="0" smtClean="0">
                <a:solidFill>
                  <a:schemeClr val="tx1"/>
                </a:solidFill>
              </a:rPr>
              <a:t>agreement score </a:t>
            </a:r>
            <a:r>
              <a:rPr lang="en-US" sz="2400" dirty="0" smtClean="0">
                <a:solidFill>
                  <a:schemeClr val="tx1"/>
                </a:solidFill>
              </a:rPr>
              <a:t>across the views. </a:t>
            </a:r>
            <a:endParaRPr lang="en-US" sz="2400" i="1" dirty="0" smtClean="0">
              <a:solidFill>
                <a:schemeClr val="tx1"/>
              </a:solidFill>
            </a:endParaRP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Take away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SSL significantly improves extremely low-resource setting.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SSL makes views to agree more on unlabeled data.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694948" y="2564450"/>
            <a:ext cx="993502" cy="368366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94948" y="2932815"/>
            <a:ext cx="979444" cy="0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94948" y="2932815"/>
            <a:ext cx="1023817" cy="296181"/>
          </a:xfrm>
          <a:prstGeom prst="line">
            <a:avLst/>
          </a:prstGeom>
          <a:ln>
            <a:solidFill>
              <a:srgbClr val="4A8A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rved Right Arrow 21"/>
          <p:cNvSpPr/>
          <p:nvPr/>
        </p:nvSpPr>
        <p:spPr>
          <a:xfrm rot="10800000">
            <a:off x="10634191" y="2813555"/>
            <a:ext cx="641435" cy="632033"/>
          </a:xfrm>
          <a:prstGeom prst="curvedRightArrow">
            <a:avLst>
              <a:gd name="adj1" fmla="val 22061"/>
              <a:gd name="adj2" fmla="val 50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91108" y="2319436"/>
            <a:ext cx="106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ord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8743536" y="2729935"/>
            <a:ext cx="169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Character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8791108" y="3100912"/>
            <a:ext cx="194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ELMo</a:t>
            </a:r>
            <a:r>
              <a:rPr lang="en-US" sz="2400" dirty="0" smtClean="0"/>
              <a:t>, BERT ..</a:t>
            </a:r>
            <a:endParaRPr lang="en-US" sz="2400" dirty="0"/>
          </a:p>
        </p:txBody>
      </p:sp>
      <p:sp>
        <p:nvSpPr>
          <p:cNvPr id="27" name="Oval 26"/>
          <p:cNvSpPr/>
          <p:nvPr/>
        </p:nvSpPr>
        <p:spPr>
          <a:xfrm>
            <a:off x="5319412" y="2337456"/>
            <a:ext cx="2473415" cy="1190719"/>
          </a:xfrm>
          <a:prstGeom prst="ellipse">
            <a:avLst/>
          </a:prstGeom>
          <a:solidFill>
            <a:srgbClr val="3848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Data</a:t>
            </a:r>
          </a:p>
          <a:p>
            <a:pPr algn="ctr"/>
            <a:r>
              <a:rPr lang="en-US" sz="2800" dirty="0" smtClean="0"/>
              <a:t>(sentence)</a:t>
            </a:r>
            <a:endParaRPr lang="en-US" sz="2800" dirty="0"/>
          </a:p>
        </p:txBody>
      </p:sp>
      <p:sp>
        <p:nvSpPr>
          <p:cNvPr id="21" name="Curved Left Arrow 20"/>
          <p:cNvSpPr/>
          <p:nvPr/>
        </p:nvSpPr>
        <p:spPr>
          <a:xfrm rot="20249061">
            <a:off x="10407881" y="2207023"/>
            <a:ext cx="630936" cy="1283673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2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000" dirty="0">
                <a:solidFill>
                  <a:schemeClr val="dk1"/>
                </a:solidFill>
              </a:rPr>
              <a:t>Single-view vs. Multi-view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53" name="Google Shape;153;p28"/>
          <p:cNvSpPr/>
          <p:nvPr/>
        </p:nvSpPr>
        <p:spPr>
          <a:xfrm>
            <a:off x="845211" y="3276601"/>
            <a:ext cx="28096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word, char, POS</a:t>
            </a:r>
            <a:endParaRPr sz="2400"/>
          </a:p>
        </p:txBody>
      </p:sp>
      <p:sp>
        <p:nvSpPr>
          <p:cNvPr id="154" name="Google Shape;154;p28"/>
          <p:cNvSpPr/>
          <p:nvPr/>
        </p:nvSpPr>
        <p:spPr>
          <a:xfrm>
            <a:off x="1697701" y="2408788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5" name="Google Shape;155;p28"/>
          <p:cNvCxnSpPr>
            <a:stCxn id="154" idx="3"/>
            <a:endCxn id="153" idx="0"/>
          </p:cNvCxnSpPr>
          <p:nvPr/>
        </p:nvCxnSpPr>
        <p:spPr>
          <a:xfrm>
            <a:off x="2239205" y="3070292"/>
            <a:ext cx="10800" cy="20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56" name="Google Shape;156;p28"/>
          <p:cNvSpPr/>
          <p:nvPr/>
        </p:nvSpPr>
        <p:spPr>
          <a:xfrm>
            <a:off x="1342295" y="3974313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+ MLP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" name="Google Shape;157;p28"/>
          <p:cNvCxnSpPr>
            <a:stCxn id="153" idx="2"/>
            <a:endCxn id="156" idx="0"/>
          </p:cNvCxnSpPr>
          <p:nvPr/>
        </p:nvCxnSpPr>
        <p:spPr>
          <a:xfrm flipH="1">
            <a:off x="2249211" y="3585401"/>
            <a:ext cx="800" cy="38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58" name="Google Shape;158;p28"/>
          <p:cNvCxnSpPr>
            <a:stCxn id="156" idx="2"/>
            <a:endCxn id="159" idx="0"/>
          </p:cNvCxnSpPr>
          <p:nvPr/>
        </p:nvCxnSpPr>
        <p:spPr>
          <a:xfrm>
            <a:off x="2249295" y="4349913"/>
            <a:ext cx="9600" cy="43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59" name="Google Shape;159;p28"/>
          <p:cNvSpPr/>
          <p:nvPr/>
        </p:nvSpPr>
        <p:spPr>
          <a:xfrm>
            <a:off x="1646632" y="4788903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Parser</a:t>
            </a:r>
            <a:endParaRPr sz="1600"/>
          </a:p>
        </p:txBody>
      </p:sp>
      <p:sp>
        <p:nvSpPr>
          <p:cNvPr id="160" name="Google Shape;160;p28"/>
          <p:cNvSpPr/>
          <p:nvPr/>
        </p:nvSpPr>
        <p:spPr>
          <a:xfrm rot="-5400000">
            <a:off x="2046651" y="544348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8"/>
          <p:cNvCxnSpPr>
            <a:stCxn id="159" idx="2"/>
            <a:endCxn id="160" idx="6"/>
          </p:cNvCxnSpPr>
          <p:nvPr/>
        </p:nvCxnSpPr>
        <p:spPr>
          <a:xfrm>
            <a:off x="2258832" y="5097703"/>
            <a:ext cx="2800" cy="37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62" name="Google Shape;162;p28"/>
          <p:cNvSpPr/>
          <p:nvPr/>
        </p:nvSpPr>
        <p:spPr>
          <a:xfrm>
            <a:off x="1968717" y="5519491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634236" y="2446532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Labeled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818400" y="3276584"/>
            <a:ext cx="1020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165" name="Google Shape;165;p28"/>
          <p:cNvSpPr/>
          <p:nvPr/>
        </p:nvSpPr>
        <p:spPr>
          <a:xfrm>
            <a:off x="7774968" y="2413737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6" name="Google Shape;166;p28"/>
          <p:cNvCxnSpPr>
            <a:stCxn id="165" idx="3"/>
            <a:endCxn id="164" idx="0"/>
          </p:cNvCxnSpPr>
          <p:nvPr/>
        </p:nvCxnSpPr>
        <p:spPr>
          <a:xfrm flipH="1">
            <a:off x="7328472" y="3075243"/>
            <a:ext cx="988000" cy="20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67" name="Google Shape;167;p28"/>
          <p:cNvSpPr/>
          <p:nvPr/>
        </p:nvSpPr>
        <p:spPr>
          <a:xfrm>
            <a:off x="6423793" y="3979263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r>
              <a:rPr lang="en" sz="1733" dirty="0">
                <a:latin typeface="Times New Roman"/>
                <a:ea typeface="Times New Roman"/>
                <a:cs typeface="Times New Roman"/>
                <a:sym typeface="Times New Roman"/>
              </a:rPr>
              <a:t> + MLP</a:t>
            </a:r>
            <a:endParaRPr sz="173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8" name="Google Shape;168;p28"/>
          <p:cNvCxnSpPr>
            <a:stCxn id="164" idx="2"/>
            <a:endCxn id="167" idx="0"/>
          </p:cNvCxnSpPr>
          <p:nvPr/>
        </p:nvCxnSpPr>
        <p:spPr>
          <a:xfrm>
            <a:off x="7328400" y="3585384"/>
            <a:ext cx="2400" cy="39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69" name="Google Shape;169;p28"/>
          <p:cNvCxnSpPr>
            <a:stCxn id="167" idx="2"/>
            <a:endCxn id="170" idx="0"/>
          </p:cNvCxnSpPr>
          <p:nvPr/>
        </p:nvCxnSpPr>
        <p:spPr>
          <a:xfrm>
            <a:off x="7330793" y="4354863"/>
            <a:ext cx="9600" cy="43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70" name="Google Shape;170;p28"/>
          <p:cNvSpPr/>
          <p:nvPr/>
        </p:nvSpPr>
        <p:spPr>
          <a:xfrm>
            <a:off x="6728131" y="4793852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endParaRPr sz="1600"/>
          </a:p>
        </p:txBody>
      </p:sp>
      <p:sp>
        <p:nvSpPr>
          <p:cNvPr id="171" name="Google Shape;171;p28"/>
          <p:cNvSpPr/>
          <p:nvPr/>
        </p:nvSpPr>
        <p:spPr>
          <a:xfrm rot="-5400000">
            <a:off x="7141269" y="5448440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8"/>
          <p:cNvCxnSpPr>
            <a:stCxn id="170" idx="2"/>
            <a:endCxn id="171" idx="6"/>
          </p:cNvCxnSpPr>
          <p:nvPr/>
        </p:nvCxnSpPr>
        <p:spPr>
          <a:xfrm>
            <a:off x="7340331" y="5102652"/>
            <a:ext cx="15600" cy="37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73" name="Google Shape;173;p28"/>
          <p:cNvSpPr/>
          <p:nvPr/>
        </p:nvSpPr>
        <p:spPr>
          <a:xfrm>
            <a:off x="7063336" y="5524441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711503" y="2553081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sentences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8975367" y="3276651"/>
            <a:ext cx="10832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sp>
        <p:nvSpPr>
          <p:cNvPr id="176" name="Google Shape;176;p28"/>
          <p:cNvSpPr/>
          <p:nvPr/>
        </p:nvSpPr>
        <p:spPr>
          <a:xfrm>
            <a:off x="8610361" y="3974347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+ MLP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7" name="Google Shape;177;p28"/>
          <p:cNvCxnSpPr>
            <a:stCxn id="175" idx="2"/>
            <a:endCxn id="176" idx="0"/>
          </p:cNvCxnSpPr>
          <p:nvPr/>
        </p:nvCxnSpPr>
        <p:spPr>
          <a:xfrm>
            <a:off x="9516967" y="3585451"/>
            <a:ext cx="400" cy="38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78" name="Google Shape;178;p28"/>
          <p:cNvCxnSpPr>
            <a:stCxn id="176" idx="2"/>
            <a:endCxn id="179" idx="0"/>
          </p:cNvCxnSpPr>
          <p:nvPr/>
        </p:nvCxnSpPr>
        <p:spPr>
          <a:xfrm>
            <a:off x="9517361" y="4349947"/>
            <a:ext cx="9600" cy="43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79" name="Google Shape;179;p28"/>
          <p:cNvSpPr/>
          <p:nvPr/>
        </p:nvSpPr>
        <p:spPr>
          <a:xfrm>
            <a:off x="8914699" y="4788936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endParaRPr sz="1600"/>
          </a:p>
        </p:txBody>
      </p:sp>
      <p:sp>
        <p:nvSpPr>
          <p:cNvPr id="180" name="Google Shape;180;p28"/>
          <p:cNvSpPr/>
          <p:nvPr/>
        </p:nvSpPr>
        <p:spPr>
          <a:xfrm rot="-5400000">
            <a:off x="9327836" y="5443523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8"/>
          <p:cNvCxnSpPr>
            <a:stCxn id="179" idx="2"/>
            <a:endCxn id="180" idx="6"/>
          </p:cNvCxnSpPr>
          <p:nvPr/>
        </p:nvCxnSpPr>
        <p:spPr>
          <a:xfrm>
            <a:off x="9526899" y="5097736"/>
            <a:ext cx="15600" cy="37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82" name="Google Shape;182;p28"/>
          <p:cNvSpPr/>
          <p:nvPr/>
        </p:nvSpPr>
        <p:spPr>
          <a:xfrm>
            <a:off x="9249903" y="5519524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" name="Google Shape;183;p28"/>
          <p:cNvCxnSpPr>
            <a:stCxn id="165" idx="3"/>
            <a:endCxn id="175" idx="0"/>
          </p:cNvCxnSpPr>
          <p:nvPr/>
        </p:nvCxnSpPr>
        <p:spPr>
          <a:xfrm>
            <a:off x="8316472" y="3075243"/>
            <a:ext cx="1200400" cy="2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sp>
        <p:nvSpPr>
          <p:cNvPr id="36" name="Rectangle 35"/>
          <p:cNvSpPr/>
          <p:nvPr/>
        </p:nvSpPr>
        <p:spPr>
          <a:xfrm>
            <a:off x="415600" y="6077275"/>
            <a:ext cx="11076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9 out of top 10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results in </a:t>
            </a:r>
            <a:r>
              <a:rPr lang="en-US" err="1" smtClean="0">
                <a:solidFill>
                  <a:schemeClr val="bg1">
                    <a:lumMod val="50000"/>
                  </a:schemeClr>
                </a:solidFill>
              </a:rPr>
              <a:t>CoNLL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 2018  challenge uses concatenated feature representation with single view.</a:t>
            </a:r>
          </a:p>
          <a:p>
            <a:r>
              <a:rPr lang="en-US" err="1" smtClean="0">
                <a:solidFill>
                  <a:schemeClr val="bg1">
                    <a:lumMod val="50000"/>
                  </a:schemeClr>
                </a:solidFill>
              </a:rPr>
              <a:t>Zeman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i="1" err="1" smtClean="0">
                <a:solidFill>
                  <a:schemeClr val="bg1">
                    <a:lumMod val="50000"/>
                  </a:schemeClr>
                </a:solidFill>
              </a:rPr>
              <a:t>CoNLL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 2018 Shared Task: Multilingual Parsing from Raw Text to Universal Dependencies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err="1" smtClean="0">
                <a:solidFill>
                  <a:schemeClr val="bg1">
                    <a:lumMod val="50000"/>
                  </a:schemeClr>
                </a:solidFill>
              </a:rPr>
              <a:t>CoNLL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67" grpId="0" animBg="1"/>
      <p:bldP spid="170" grpId="0" animBg="1"/>
      <p:bldP spid="171" grpId="0" animBg="1"/>
      <p:bldP spid="173" grpId="0"/>
      <p:bldP spid="174" grpId="0"/>
      <p:bldP spid="175" grpId="0" animBg="1"/>
      <p:bldP spid="176" grpId="0" animBg="1"/>
      <p:bldP spid="179" grpId="0" animBg="1"/>
      <p:bldP spid="180" grpId="0" animBg="1"/>
      <p:bldP spid="18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sp>
        <p:nvSpPr>
          <p:cNvPr id="51" name="Rectangle 50"/>
          <p:cNvSpPr/>
          <p:nvPr/>
        </p:nvSpPr>
        <p:spPr>
          <a:xfrm>
            <a:off x="5690234" y="729585"/>
            <a:ext cx="11076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Bohnet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Morphosyntactic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tagging with a meta-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bilstm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model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over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context sensitive token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encodings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ACL18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Google Shape;15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sz="4000" dirty="0"/>
              <a:t>Meta</a:t>
            </a:r>
            <a:r>
              <a:rPr lang="en-US" sz="4000" dirty="0"/>
              <a:t>-</a:t>
            </a:r>
            <a:r>
              <a:rPr lang="en-US" sz="4000" dirty="0" err="1"/>
              <a:t>BiLSTM</a:t>
            </a:r>
            <a:r>
              <a:rPr lang="en-US" sz="4000" dirty="0"/>
              <a:t> </a:t>
            </a:r>
            <a:r>
              <a:rPr lang="en-US" sz="4000" dirty="0" smtClean="0"/>
              <a:t>model</a:t>
            </a:r>
            <a:endParaRPr lang="en" sz="4000" dirty="0"/>
          </a:p>
        </p:txBody>
      </p:sp>
      <p:sp>
        <p:nvSpPr>
          <p:cNvPr id="53" name="Google Shape;239;p30"/>
          <p:cNvSpPr/>
          <p:nvPr/>
        </p:nvSpPr>
        <p:spPr>
          <a:xfrm>
            <a:off x="3998335" y="3387045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54" name="Google Shape;240;p30"/>
          <p:cNvSpPr/>
          <p:nvPr/>
        </p:nvSpPr>
        <p:spPr>
          <a:xfrm>
            <a:off x="5690234" y="2348249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5" name="Google Shape;241;p30"/>
          <p:cNvCxnSpPr/>
          <p:nvPr/>
        </p:nvCxnSpPr>
        <p:spPr>
          <a:xfrm flipH="1">
            <a:off x="5047339" y="3009755"/>
            <a:ext cx="118440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56" name="Google Shape;242;p30"/>
          <p:cNvSpPr/>
          <p:nvPr/>
        </p:nvSpPr>
        <p:spPr>
          <a:xfrm>
            <a:off x="3896719" y="4276257"/>
            <a:ext cx="17164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" name="Google Shape;243;p30"/>
          <p:cNvCxnSpPr/>
          <p:nvPr/>
        </p:nvCxnSpPr>
        <p:spPr>
          <a:xfrm flipH="1">
            <a:off x="4754735" y="3695845"/>
            <a:ext cx="292800" cy="58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58" name="Google Shape;244;p30"/>
          <p:cNvSpPr/>
          <p:nvPr/>
        </p:nvSpPr>
        <p:spPr>
          <a:xfrm>
            <a:off x="6856741" y="4278733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" name="Google Shape;245;p30"/>
          <p:cNvCxnSpPr/>
          <p:nvPr/>
        </p:nvCxnSpPr>
        <p:spPr>
          <a:xfrm>
            <a:off x="7428235" y="3667496"/>
            <a:ext cx="132400" cy="6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0" name="Google Shape;246;p30"/>
          <p:cNvCxnSpPr/>
          <p:nvPr/>
        </p:nvCxnSpPr>
        <p:spPr>
          <a:xfrm flipH="1">
            <a:off x="4715319" y="4651857"/>
            <a:ext cx="39600" cy="48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61" name="Google Shape;247;p30"/>
          <p:cNvSpPr/>
          <p:nvPr/>
        </p:nvSpPr>
        <p:spPr>
          <a:xfrm>
            <a:off x="4064801" y="5141603"/>
            <a:ext cx="13008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Tagger1</a:t>
            </a:r>
            <a:endParaRPr sz="1600"/>
          </a:p>
        </p:txBody>
      </p:sp>
      <p:cxnSp>
        <p:nvCxnSpPr>
          <p:cNvPr id="62" name="Google Shape;248;p30"/>
          <p:cNvCxnSpPr/>
          <p:nvPr/>
        </p:nvCxnSpPr>
        <p:spPr>
          <a:xfrm rot="10800000">
            <a:off x="6371141" y="4458133"/>
            <a:ext cx="4856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3" name="Google Shape;250;p30"/>
          <p:cNvCxnSpPr/>
          <p:nvPr/>
        </p:nvCxnSpPr>
        <p:spPr>
          <a:xfrm flipH="1">
            <a:off x="7748141" y="4654333"/>
            <a:ext cx="15600" cy="47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64" name="Google Shape;251;p30"/>
          <p:cNvSpPr/>
          <p:nvPr/>
        </p:nvSpPr>
        <p:spPr>
          <a:xfrm>
            <a:off x="7135896" y="5131088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Tagger2</a:t>
            </a:r>
            <a:endParaRPr sz="1600"/>
          </a:p>
        </p:txBody>
      </p:sp>
      <p:sp>
        <p:nvSpPr>
          <p:cNvPr id="65" name="Google Shape;252;p30"/>
          <p:cNvSpPr/>
          <p:nvPr/>
        </p:nvSpPr>
        <p:spPr>
          <a:xfrm rot="-5400000">
            <a:off x="7544139" y="6053044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253;p30"/>
          <p:cNvSpPr/>
          <p:nvPr/>
        </p:nvSpPr>
        <p:spPr>
          <a:xfrm rot="-5400000">
            <a:off x="4487484" y="6051520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254;p30"/>
          <p:cNvCxnSpPr/>
          <p:nvPr/>
        </p:nvCxnSpPr>
        <p:spPr>
          <a:xfrm flipH="1">
            <a:off x="4702401" y="5450403"/>
            <a:ext cx="12800" cy="63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8" name="Google Shape;255;p30"/>
          <p:cNvCxnSpPr/>
          <p:nvPr/>
        </p:nvCxnSpPr>
        <p:spPr>
          <a:xfrm>
            <a:off x="7748096" y="5439888"/>
            <a:ext cx="108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69" name="Google Shape;256;p30"/>
          <p:cNvSpPr/>
          <p:nvPr/>
        </p:nvSpPr>
        <p:spPr>
          <a:xfrm>
            <a:off x="7466205" y="6129045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257;p30"/>
          <p:cNvSpPr/>
          <p:nvPr/>
        </p:nvSpPr>
        <p:spPr>
          <a:xfrm>
            <a:off x="4379559" y="6127521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" name="Google Shape;258;p30"/>
          <p:cNvCxnSpPr/>
          <p:nvPr/>
        </p:nvCxnSpPr>
        <p:spPr>
          <a:xfrm rot="10800000" flipH="1">
            <a:off x="5613119" y="4458057"/>
            <a:ext cx="4868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2" name="Google Shape;259;p30"/>
          <p:cNvSpPr/>
          <p:nvPr/>
        </p:nvSpPr>
        <p:spPr>
          <a:xfrm>
            <a:off x="5719972" y="5549403"/>
            <a:ext cx="1052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Tagger3</a:t>
            </a:r>
            <a:endParaRPr sz="1600"/>
          </a:p>
        </p:txBody>
      </p:sp>
      <p:sp>
        <p:nvSpPr>
          <p:cNvPr id="73" name="Google Shape;263;p30"/>
          <p:cNvSpPr txBox="1"/>
          <p:nvPr/>
        </p:nvSpPr>
        <p:spPr>
          <a:xfrm>
            <a:off x="5626769" y="2385993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74" name="Google Shape;264;p30"/>
          <p:cNvGrpSpPr/>
          <p:nvPr/>
        </p:nvGrpSpPr>
        <p:grpSpPr>
          <a:xfrm>
            <a:off x="6050892" y="4243443"/>
            <a:ext cx="369045" cy="429621"/>
            <a:chOff x="1245975" y="3588550"/>
            <a:chExt cx="693000" cy="664500"/>
          </a:xfrm>
        </p:grpSpPr>
        <p:sp>
          <p:nvSpPr>
            <p:cNvPr id="75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77" name="Google Shape;266;p30"/>
          <p:cNvCxnSpPr/>
          <p:nvPr/>
        </p:nvCxnSpPr>
        <p:spPr>
          <a:xfrm>
            <a:off x="6235415" y="4616117"/>
            <a:ext cx="10400" cy="9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8" name="Google Shape;267;p30"/>
          <p:cNvSpPr/>
          <p:nvPr/>
        </p:nvSpPr>
        <p:spPr>
          <a:xfrm>
            <a:off x="6582235" y="3358696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cxnSp>
        <p:nvCxnSpPr>
          <p:cNvPr id="79" name="Google Shape;268;p30"/>
          <p:cNvCxnSpPr/>
          <p:nvPr/>
        </p:nvCxnSpPr>
        <p:spPr>
          <a:xfrm>
            <a:off x="6238969" y="2954793"/>
            <a:ext cx="1392400" cy="4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0" name="Google Shape;269;p30"/>
          <p:cNvSpPr/>
          <p:nvPr/>
        </p:nvSpPr>
        <p:spPr>
          <a:xfrm>
            <a:off x="5352341" y="4912816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(Meta) BiLSTM</a:t>
            </a:r>
            <a:endParaRPr sz="173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270;p30"/>
          <p:cNvSpPr txBox="1"/>
          <p:nvPr/>
        </p:nvSpPr>
        <p:spPr>
          <a:xfrm>
            <a:off x="1662367" y="2653779"/>
            <a:ext cx="4594400" cy="1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>
              <a:lnSpc>
                <a:spcPct val="115000"/>
              </a:lnSpc>
              <a:spcAft>
                <a:spcPts val="2133"/>
              </a:spcAft>
            </a:pPr>
            <a:endParaRPr sz="2267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271;p30"/>
          <p:cNvSpPr/>
          <p:nvPr/>
        </p:nvSpPr>
        <p:spPr>
          <a:xfrm>
            <a:off x="854777" y="3865031"/>
            <a:ext cx="28096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word, char, POS</a:t>
            </a:r>
            <a:endParaRPr sz="2400"/>
          </a:p>
        </p:txBody>
      </p:sp>
      <p:sp>
        <p:nvSpPr>
          <p:cNvPr id="83" name="Google Shape;272;p30"/>
          <p:cNvSpPr/>
          <p:nvPr/>
        </p:nvSpPr>
        <p:spPr>
          <a:xfrm>
            <a:off x="1707268" y="2997216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4" name="Google Shape;273;p30"/>
          <p:cNvCxnSpPr/>
          <p:nvPr/>
        </p:nvCxnSpPr>
        <p:spPr>
          <a:xfrm>
            <a:off x="2248772" y="3658721"/>
            <a:ext cx="10800" cy="20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5" name="Google Shape;274;p30"/>
          <p:cNvSpPr/>
          <p:nvPr/>
        </p:nvSpPr>
        <p:spPr>
          <a:xfrm>
            <a:off x="1351861" y="4562741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+ MLP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6" name="Google Shape;275;p30"/>
          <p:cNvCxnSpPr/>
          <p:nvPr/>
        </p:nvCxnSpPr>
        <p:spPr>
          <a:xfrm flipH="1">
            <a:off x="2258777" y="4173831"/>
            <a:ext cx="800" cy="38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87" name="Google Shape;276;p30"/>
          <p:cNvCxnSpPr/>
          <p:nvPr/>
        </p:nvCxnSpPr>
        <p:spPr>
          <a:xfrm>
            <a:off x="2258861" y="4938341"/>
            <a:ext cx="9600" cy="43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8" name="Google Shape;277;p30"/>
          <p:cNvSpPr/>
          <p:nvPr/>
        </p:nvSpPr>
        <p:spPr>
          <a:xfrm>
            <a:off x="1656199" y="5377331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endParaRPr sz="1600"/>
          </a:p>
        </p:txBody>
      </p:sp>
      <p:sp>
        <p:nvSpPr>
          <p:cNvPr id="89" name="Google Shape;278;p30"/>
          <p:cNvSpPr/>
          <p:nvPr/>
        </p:nvSpPr>
        <p:spPr>
          <a:xfrm rot="-5400000">
            <a:off x="2056217" y="603191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279;p30"/>
          <p:cNvCxnSpPr/>
          <p:nvPr/>
        </p:nvCxnSpPr>
        <p:spPr>
          <a:xfrm>
            <a:off x="2268399" y="5686131"/>
            <a:ext cx="2800" cy="37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1" name="Google Shape;280;p30"/>
          <p:cNvSpPr/>
          <p:nvPr/>
        </p:nvSpPr>
        <p:spPr>
          <a:xfrm>
            <a:off x="1978284" y="6107920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281;p30"/>
          <p:cNvSpPr txBox="1"/>
          <p:nvPr/>
        </p:nvSpPr>
        <p:spPr>
          <a:xfrm>
            <a:off x="1643803" y="3034960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291;p30"/>
          <p:cNvSpPr txBox="1"/>
          <p:nvPr/>
        </p:nvSpPr>
        <p:spPr>
          <a:xfrm>
            <a:off x="5208400" y="1575412"/>
            <a:ext cx="1895200" cy="70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Meta-base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5" name="Google Shape;293;p30"/>
          <p:cNvSpPr txBox="1"/>
          <p:nvPr/>
        </p:nvSpPr>
        <p:spPr>
          <a:xfrm>
            <a:off x="965600" y="1575412"/>
            <a:ext cx="2809600" cy="70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Most of the model</a:t>
            </a:r>
            <a:endParaRPr sz="2400"/>
          </a:p>
        </p:txBody>
      </p:sp>
      <p:sp>
        <p:nvSpPr>
          <p:cNvPr id="96" name="Google Shape;210;p29"/>
          <p:cNvSpPr/>
          <p:nvPr/>
        </p:nvSpPr>
        <p:spPr>
          <a:xfrm rot="-5400000">
            <a:off x="6033119" y="634687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211;p29"/>
          <p:cNvCxnSpPr/>
          <p:nvPr/>
        </p:nvCxnSpPr>
        <p:spPr>
          <a:xfrm>
            <a:off x="6245972" y="5858203"/>
            <a:ext cx="1947" cy="52107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8" name="Google Shape;212;p29"/>
          <p:cNvSpPr/>
          <p:nvPr/>
        </p:nvSpPr>
        <p:spPr>
          <a:xfrm>
            <a:off x="5941710" y="6419094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535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3998335" y="3387045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240" name="Google Shape;240;p30"/>
          <p:cNvSpPr/>
          <p:nvPr/>
        </p:nvSpPr>
        <p:spPr>
          <a:xfrm>
            <a:off x="5690234" y="2348249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1" name="Google Shape;241;p30"/>
          <p:cNvCxnSpPr>
            <a:stCxn id="240" idx="3"/>
            <a:endCxn id="239" idx="0"/>
          </p:cNvCxnSpPr>
          <p:nvPr/>
        </p:nvCxnSpPr>
        <p:spPr>
          <a:xfrm flipH="1">
            <a:off x="5047339" y="3009755"/>
            <a:ext cx="118440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2" name="Google Shape;242;p30"/>
          <p:cNvSpPr/>
          <p:nvPr/>
        </p:nvSpPr>
        <p:spPr>
          <a:xfrm>
            <a:off x="3896719" y="4276257"/>
            <a:ext cx="17164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30"/>
          <p:cNvCxnSpPr>
            <a:stCxn id="239" idx="2"/>
            <a:endCxn id="242" idx="0"/>
          </p:cNvCxnSpPr>
          <p:nvPr/>
        </p:nvCxnSpPr>
        <p:spPr>
          <a:xfrm flipH="1">
            <a:off x="4754735" y="3695845"/>
            <a:ext cx="292800" cy="58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4" name="Google Shape;244;p30"/>
          <p:cNvSpPr/>
          <p:nvPr/>
        </p:nvSpPr>
        <p:spPr>
          <a:xfrm>
            <a:off x="6856741" y="4278733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30"/>
          <p:cNvCxnSpPr/>
          <p:nvPr/>
        </p:nvCxnSpPr>
        <p:spPr>
          <a:xfrm>
            <a:off x="7428235" y="3667496"/>
            <a:ext cx="132400" cy="6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46" name="Google Shape;246;p30"/>
          <p:cNvCxnSpPr>
            <a:stCxn id="242" idx="2"/>
            <a:endCxn id="247" idx="0"/>
          </p:cNvCxnSpPr>
          <p:nvPr/>
        </p:nvCxnSpPr>
        <p:spPr>
          <a:xfrm flipH="1">
            <a:off x="4715319" y="4651857"/>
            <a:ext cx="39600" cy="48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7" name="Google Shape;247;p30"/>
          <p:cNvSpPr/>
          <p:nvPr/>
        </p:nvSpPr>
        <p:spPr>
          <a:xfrm>
            <a:off x="4064801" y="5141603"/>
            <a:ext cx="13008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Tagger1</a:t>
            </a:r>
            <a:endParaRPr sz="1600"/>
          </a:p>
        </p:txBody>
      </p:sp>
      <p:cxnSp>
        <p:nvCxnSpPr>
          <p:cNvPr id="248" name="Google Shape;248;p30"/>
          <p:cNvCxnSpPr>
            <a:stCxn id="244" idx="1"/>
            <a:endCxn id="249" idx="0"/>
          </p:cNvCxnSpPr>
          <p:nvPr/>
        </p:nvCxnSpPr>
        <p:spPr>
          <a:xfrm rot="10800000">
            <a:off x="6371141" y="4458133"/>
            <a:ext cx="4856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0" name="Google Shape;250;p30"/>
          <p:cNvCxnSpPr>
            <a:stCxn id="244" idx="2"/>
            <a:endCxn id="251" idx="0"/>
          </p:cNvCxnSpPr>
          <p:nvPr/>
        </p:nvCxnSpPr>
        <p:spPr>
          <a:xfrm flipH="1">
            <a:off x="7748141" y="4654333"/>
            <a:ext cx="15600" cy="47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1" name="Google Shape;251;p30"/>
          <p:cNvSpPr/>
          <p:nvPr/>
        </p:nvSpPr>
        <p:spPr>
          <a:xfrm>
            <a:off x="7135896" y="5131088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Tagger2</a:t>
            </a:r>
            <a:endParaRPr sz="1600"/>
          </a:p>
        </p:txBody>
      </p:sp>
      <p:sp>
        <p:nvSpPr>
          <p:cNvPr id="253" name="Google Shape;253;p30"/>
          <p:cNvSpPr/>
          <p:nvPr/>
        </p:nvSpPr>
        <p:spPr>
          <a:xfrm rot="-5400000">
            <a:off x="4387509" y="5890065"/>
            <a:ext cx="650292" cy="1038002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0"/>
          <p:cNvCxnSpPr>
            <a:stCxn id="247" idx="2"/>
            <a:endCxn id="253" idx="6"/>
          </p:cNvCxnSpPr>
          <p:nvPr/>
        </p:nvCxnSpPr>
        <p:spPr>
          <a:xfrm flipH="1">
            <a:off x="4712655" y="5450403"/>
            <a:ext cx="2546" cy="6335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5" name="Google Shape;255;p30"/>
          <p:cNvCxnSpPr>
            <a:stCxn id="251" idx="2"/>
          </p:cNvCxnSpPr>
          <p:nvPr/>
        </p:nvCxnSpPr>
        <p:spPr>
          <a:xfrm>
            <a:off x="7748096" y="5439888"/>
            <a:ext cx="108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7" name="Google Shape;257;p30"/>
          <p:cNvSpPr/>
          <p:nvPr/>
        </p:nvSpPr>
        <p:spPr>
          <a:xfrm>
            <a:off x="4074779" y="6137917"/>
            <a:ext cx="1310675" cy="7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-US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</a:p>
          <a:p>
            <a:pPr algn="ctr">
              <a:buClr>
                <a:srgbClr val="000000"/>
              </a:buClr>
              <a:buSzPts val="600"/>
            </a:pPr>
            <a:r>
              <a:rPr lang="en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8" name="Google Shape;258;p30"/>
          <p:cNvCxnSpPr>
            <a:stCxn id="242" idx="3"/>
            <a:endCxn id="249" idx="2"/>
          </p:cNvCxnSpPr>
          <p:nvPr/>
        </p:nvCxnSpPr>
        <p:spPr>
          <a:xfrm rot="10800000" flipH="1">
            <a:off x="5613119" y="4458057"/>
            <a:ext cx="4868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9" name="Google Shape;259;p30"/>
          <p:cNvSpPr/>
          <p:nvPr/>
        </p:nvSpPr>
        <p:spPr>
          <a:xfrm>
            <a:off x="5719972" y="5549403"/>
            <a:ext cx="1052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Tagger3</a:t>
            </a:r>
            <a:endParaRPr sz="1600"/>
          </a:p>
        </p:txBody>
      </p:sp>
      <p:sp>
        <p:nvSpPr>
          <p:cNvPr id="263" name="Google Shape;263;p30"/>
          <p:cNvSpPr txBox="1"/>
          <p:nvPr/>
        </p:nvSpPr>
        <p:spPr>
          <a:xfrm>
            <a:off x="5626769" y="2385993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264" name="Google Shape;264;p30"/>
          <p:cNvGrpSpPr/>
          <p:nvPr/>
        </p:nvGrpSpPr>
        <p:grpSpPr>
          <a:xfrm>
            <a:off x="6050892" y="4243443"/>
            <a:ext cx="369045" cy="429621"/>
            <a:chOff x="1245975" y="3588550"/>
            <a:chExt cx="693000" cy="664500"/>
          </a:xfrm>
        </p:grpSpPr>
        <p:sp>
          <p:nvSpPr>
            <p:cNvPr id="265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66" name="Google Shape;266;p30"/>
          <p:cNvCxnSpPr>
            <a:stCxn id="249" idx="1"/>
            <a:endCxn id="259" idx="0"/>
          </p:cNvCxnSpPr>
          <p:nvPr/>
        </p:nvCxnSpPr>
        <p:spPr>
          <a:xfrm>
            <a:off x="6235415" y="4616117"/>
            <a:ext cx="10400" cy="9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67" name="Google Shape;267;p30"/>
          <p:cNvSpPr/>
          <p:nvPr/>
        </p:nvSpPr>
        <p:spPr>
          <a:xfrm>
            <a:off x="6582235" y="3358696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cxnSp>
        <p:nvCxnSpPr>
          <p:cNvPr id="268" name="Google Shape;268;p30"/>
          <p:cNvCxnSpPr>
            <a:stCxn id="263" idx="2"/>
            <a:endCxn id="267" idx="0"/>
          </p:cNvCxnSpPr>
          <p:nvPr/>
        </p:nvCxnSpPr>
        <p:spPr>
          <a:xfrm>
            <a:off x="6238969" y="2954793"/>
            <a:ext cx="1392400" cy="4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69" name="Google Shape;269;p30"/>
          <p:cNvSpPr/>
          <p:nvPr/>
        </p:nvSpPr>
        <p:spPr>
          <a:xfrm>
            <a:off x="5352341" y="4912816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(Meta) BiLSTM</a:t>
            </a:r>
            <a:endParaRPr sz="173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662367" y="2653779"/>
            <a:ext cx="4594400" cy="1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>
              <a:lnSpc>
                <a:spcPct val="115000"/>
              </a:lnSpc>
              <a:spcAft>
                <a:spcPts val="2133"/>
              </a:spcAft>
            </a:pPr>
            <a:endParaRPr sz="2267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854777" y="3865031"/>
            <a:ext cx="28096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word, char, POS</a:t>
            </a:r>
            <a:endParaRPr sz="2400"/>
          </a:p>
        </p:txBody>
      </p:sp>
      <p:sp>
        <p:nvSpPr>
          <p:cNvPr id="272" name="Google Shape;272;p30"/>
          <p:cNvSpPr/>
          <p:nvPr/>
        </p:nvSpPr>
        <p:spPr>
          <a:xfrm>
            <a:off x="1707268" y="2997216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73" name="Google Shape;273;p30"/>
          <p:cNvCxnSpPr>
            <a:stCxn id="272" idx="3"/>
            <a:endCxn id="271" idx="0"/>
          </p:cNvCxnSpPr>
          <p:nvPr/>
        </p:nvCxnSpPr>
        <p:spPr>
          <a:xfrm>
            <a:off x="2248772" y="3658721"/>
            <a:ext cx="10800" cy="20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74" name="Google Shape;274;p30"/>
          <p:cNvSpPr/>
          <p:nvPr/>
        </p:nvSpPr>
        <p:spPr>
          <a:xfrm>
            <a:off x="1351861" y="4562741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r>
              <a:rPr lang="en" sz="1733">
                <a:latin typeface="Times New Roman"/>
                <a:ea typeface="Times New Roman"/>
                <a:cs typeface="Times New Roman"/>
                <a:sym typeface="Times New Roman"/>
              </a:rPr>
              <a:t> + MLP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5" name="Google Shape;275;p30"/>
          <p:cNvCxnSpPr>
            <a:stCxn id="271" idx="2"/>
            <a:endCxn id="274" idx="0"/>
          </p:cNvCxnSpPr>
          <p:nvPr/>
        </p:nvCxnSpPr>
        <p:spPr>
          <a:xfrm flipH="1">
            <a:off x="2258777" y="4173831"/>
            <a:ext cx="800" cy="38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76" name="Google Shape;276;p30"/>
          <p:cNvCxnSpPr>
            <a:stCxn id="274" idx="2"/>
            <a:endCxn id="277" idx="0"/>
          </p:cNvCxnSpPr>
          <p:nvPr/>
        </p:nvCxnSpPr>
        <p:spPr>
          <a:xfrm>
            <a:off x="2258861" y="4938341"/>
            <a:ext cx="9600" cy="43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77" name="Google Shape;277;p30"/>
          <p:cNvSpPr/>
          <p:nvPr/>
        </p:nvSpPr>
        <p:spPr>
          <a:xfrm>
            <a:off x="1656199" y="5377331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  <a:endParaRPr sz="1600"/>
          </a:p>
        </p:txBody>
      </p:sp>
      <p:sp>
        <p:nvSpPr>
          <p:cNvPr id="278" name="Google Shape;278;p30"/>
          <p:cNvSpPr/>
          <p:nvPr/>
        </p:nvSpPr>
        <p:spPr>
          <a:xfrm rot="-5400000">
            <a:off x="2056217" y="603191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30"/>
          <p:cNvCxnSpPr>
            <a:stCxn id="277" idx="2"/>
            <a:endCxn id="278" idx="6"/>
          </p:cNvCxnSpPr>
          <p:nvPr/>
        </p:nvCxnSpPr>
        <p:spPr>
          <a:xfrm>
            <a:off x="2268399" y="5686131"/>
            <a:ext cx="2800" cy="37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978284" y="6107920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1643803" y="3034960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9109929" y="6425412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score</a:t>
            </a:r>
            <a:endParaRPr sz="1600"/>
          </a:p>
        </p:txBody>
      </p:sp>
      <p:cxnSp>
        <p:nvCxnSpPr>
          <p:cNvPr id="283" name="Google Shape;283;p30"/>
          <p:cNvCxnSpPr>
            <a:endCxn id="282" idx="0"/>
          </p:cNvCxnSpPr>
          <p:nvPr/>
        </p:nvCxnSpPr>
        <p:spPr>
          <a:xfrm>
            <a:off x="6256767" y="5881902"/>
            <a:ext cx="4042162" cy="54351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84" name="Google Shape;284;p30"/>
          <p:cNvCxnSpPr>
            <a:stCxn id="251" idx="2"/>
            <a:endCxn id="282" idx="0"/>
          </p:cNvCxnSpPr>
          <p:nvPr/>
        </p:nvCxnSpPr>
        <p:spPr>
          <a:xfrm>
            <a:off x="7748096" y="5439888"/>
            <a:ext cx="2550833" cy="98552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85" name="Google Shape;285;p30"/>
          <p:cNvCxnSpPr>
            <a:stCxn id="257" idx="0"/>
            <a:endCxn id="282" idx="1"/>
          </p:cNvCxnSpPr>
          <p:nvPr/>
        </p:nvCxnSpPr>
        <p:spPr>
          <a:xfrm>
            <a:off x="4730117" y="6137917"/>
            <a:ext cx="4379812" cy="44189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286" name="Google Shape;286;p30"/>
          <p:cNvSpPr/>
          <p:nvPr/>
        </p:nvSpPr>
        <p:spPr>
          <a:xfrm>
            <a:off x="9534467" y="2399844"/>
            <a:ext cx="1716400" cy="120391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67"/>
          </a:p>
        </p:txBody>
      </p:sp>
      <p:sp>
        <p:nvSpPr>
          <p:cNvPr id="287" name="Google Shape;287;p30"/>
          <p:cNvSpPr/>
          <p:nvPr/>
        </p:nvSpPr>
        <p:spPr>
          <a:xfrm>
            <a:off x="9526567" y="2730845"/>
            <a:ext cx="1716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24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24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7997867" y="2321079"/>
            <a:ext cx="610000" cy="633600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89" name="Google Shape;289;p30"/>
          <p:cNvCxnSpPr>
            <a:endCxn id="267" idx="0"/>
          </p:cNvCxnSpPr>
          <p:nvPr/>
        </p:nvCxnSpPr>
        <p:spPr>
          <a:xfrm flipH="1">
            <a:off x="7631435" y="2978696"/>
            <a:ext cx="1895200" cy="380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90" name="Google Shape;290;p30"/>
          <p:cNvCxnSpPr>
            <a:stCxn id="287" idx="1"/>
          </p:cNvCxnSpPr>
          <p:nvPr/>
        </p:nvCxnSpPr>
        <p:spPr>
          <a:xfrm flipH="1">
            <a:off x="5254567" y="2919845"/>
            <a:ext cx="4272000" cy="431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291" name="Google Shape;291;p30"/>
          <p:cNvSpPr txBox="1"/>
          <p:nvPr/>
        </p:nvSpPr>
        <p:spPr>
          <a:xfrm>
            <a:off x="5208400" y="1575412"/>
            <a:ext cx="1895200" cy="70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FF0000"/>
                </a:solidFill>
              </a:rPr>
              <a:t>Meta-base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9526567" y="1575412"/>
            <a:ext cx="1716400" cy="708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smtClean="0">
                <a:solidFill>
                  <a:srgbClr val="0000FF"/>
                </a:solidFill>
              </a:rPr>
              <a:t>Co-meta</a:t>
            </a:r>
            <a:endParaRPr lang="en-US" sz="2400" b="1" smtClean="0">
              <a:solidFill>
                <a:srgbClr val="0000FF"/>
              </a:solidFill>
            </a:endParaRPr>
          </a:p>
          <a:p>
            <a:endParaRPr sz="2400" b="1">
              <a:solidFill>
                <a:srgbClr val="0000FF"/>
              </a:solidFill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965600" y="1575412"/>
            <a:ext cx="2809600" cy="70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Most of the model</a:t>
            </a:r>
            <a:endParaRPr sz="2400"/>
          </a:p>
        </p:txBody>
      </p:sp>
      <p:cxnSp>
        <p:nvCxnSpPr>
          <p:cNvPr id="59" name="Google Shape;211;p29"/>
          <p:cNvCxnSpPr/>
          <p:nvPr/>
        </p:nvCxnSpPr>
        <p:spPr>
          <a:xfrm>
            <a:off x="6245973" y="5858203"/>
            <a:ext cx="10794" cy="24971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61" name="Google Shape;151;p28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sz="4000" dirty="0"/>
              <a:t>Meta</a:t>
            </a:r>
            <a:r>
              <a:rPr lang="en-US" sz="4000" dirty="0"/>
              <a:t>-</a:t>
            </a:r>
            <a:r>
              <a:rPr lang="en-US" sz="4000" dirty="0" err="1"/>
              <a:t>BiLSTM</a:t>
            </a:r>
            <a:r>
              <a:rPr lang="en-US" sz="4000" dirty="0"/>
              <a:t> </a:t>
            </a:r>
            <a:r>
              <a:rPr lang="en" sz="4000" dirty="0"/>
              <a:t>+ Semi-supervised model</a:t>
            </a:r>
          </a:p>
        </p:txBody>
      </p:sp>
      <p:sp>
        <p:nvSpPr>
          <p:cNvPr id="67" name="Google Shape;253;p30"/>
          <p:cNvSpPr/>
          <p:nvPr/>
        </p:nvSpPr>
        <p:spPr>
          <a:xfrm rot="-5400000">
            <a:off x="5881535" y="5931546"/>
            <a:ext cx="650292" cy="1038002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257;p30"/>
          <p:cNvSpPr/>
          <p:nvPr/>
        </p:nvSpPr>
        <p:spPr>
          <a:xfrm>
            <a:off x="5568805" y="6179398"/>
            <a:ext cx="1310675" cy="7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-US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</a:p>
          <a:p>
            <a:pPr algn="ctr">
              <a:buClr>
                <a:srgbClr val="000000"/>
              </a:buClr>
              <a:buSzPts val="600"/>
            </a:pPr>
            <a:r>
              <a:rPr lang="en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253;p30"/>
          <p:cNvSpPr/>
          <p:nvPr/>
        </p:nvSpPr>
        <p:spPr>
          <a:xfrm rot="-5400000">
            <a:off x="7433750" y="5906411"/>
            <a:ext cx="650292" cy="1038002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57;p30"/>
          <p:cNvSpPr/>
          <p:nvPr/>
        </p:nvSpPr>
        <p:spPr>
          <a:xfrm>
            <a:off x="7121020" y="6154263"/>
            <a:ext cx="1310675" cy="7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-US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</a:p>
          <a:p>
            <a:pPr algn="ctr">
              <a:buClr>
                <a:srgbClr val="000000"/>
              </a:buClr>
              <a:buSzPts val="600"/>
            </a:pPr>
            <a:r>
              <a:rPr lang="en" sz="1467" dirty="0" smtClean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10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/>
          <p:nvPr/>
        </p:nvSpPr>
        <p:spPr>
          <a:xfrm>
            <a:off x="414875" y="3076416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240" name="Google Shape;240;p30"/>
          <p:cNvSpPr/>
          <p:nvPr/>
        </p:nvSpPr>
        <p:spPr>
          <a:xfrm>
            <a:off x="2106774" y="2037620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1" name="Google Shape;241;p30"/>
          <p:cNvCxnSpPr>
            <a:stCxn id="240" idx="3"/>
            <a:endCxn id="239" idx="0"/>
          </p:cNvCxnSpPr>
          <p:nvPr/>
        </p:nvCxnSpPr>
        <p:spPr>
          <a:xfrm flipH="1">
            <a:off x="1463879" y="2699126"/>
            <a:ext cx="118440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2" name="Google Shape;242;p30"/>
          <p:cNvSpPr/>
          <p:nvPr/>
        </p:nvSpPr>
        <p:spPr>
          <a:xfrm>
            <a:off x="313259" y="3965628"/>
            <a:ext cx="17164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30"/>
          <p:cNvCxnSpPr>
            <a:stCxn id="239" idx="2"/>
            <a:endCxn id="242" idx="0"/>
          </p:cNvCxnSpPr>
          <p:nvPr/>
        </p:nvCxnSpPr>
        <p:spPr>
          <a:xfrm flipH="1">
            <a:off x="1171275" y="3385216"/>
            <a:ext cx="292800" cy="58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4" name="Google Shape;244;p30"/>
          <p:cNvSpPr/>
          <p:nvPr/>
        </p:nvSpPr>
        <p:spPr>
          <a:xfrm>
            <a:off x="3273281" y="3968104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30"/>
          <p:cNvCxnSpPr/>
          <p:nvPr/>
        </p:nvCxnSpPr>
        <p:spPr>
          <a:xfrm>
            <a:off x="3844775" y="3356867"/>
            <a:ext cx="132400" cy="6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46" name="Google Shape;246;p30"/>
          <p:cNvCxnSpPr>
            <a:stCxn id="242" idx="2"/>
            <a:endCxn id="247" idx="0"/>
          </p:cNvCxnSpPr>
          <p:nvPr/>
        </p:nvCxnSpPr>
        <p:spPr>
          <a:xfrm flipH="1">
            <a:off x="1131859" y="4341228"/>
            <a:ext cx="39600" cy="48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47" name="Google Shape;247;p30"/>
          <p:cNvSpPr/>
          <p:nvPr/>
        </p:nvSpPr>
        <p:spPr>
          <a:xfrm>
            <a:off x="481341" y="4830974"/>
            <a:ext cx="13008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Tagger1</a:t>
            </a:r>
            <a:endParaRPr sz="1600"/>
          </a:p>
        </p:txBody>
      </p:sp>
      <p:cxnSp>
        <p:nvCxnSpPr>
          <p:cNvPr id="248" name="Google Shape;248;p30"/>
          <p:cNvCxnSpPr>
            <a:stCxn id="244" idx="1"/>
            <a:endCxn id="249" idx="0"/>
          </p:cNvCxnSpPr>
          <p:nvPr/>
        </p:nvCxnSpPr>
        <p:spPr>
          <a:xfrm rot="10800000">
            <a:off x="2787681" y="4147504"/>
            <a:ext cx="4856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0" name="Google Shape;250;p30"/>
          <p:cNvCxnSpPr>
            <a:stCxn id="244" idx="2"/>
            <a:endCxn id="251" idx="0"/>
          </p:cNvCxnSpPr>
          <p:nvPr/>
        </p:nvCxnSpPr>
        <p:spPr>
          <a:xfrm flipH="1">
            <a:off x="4164681" y="4343704"/>
            <a:ext cx="15600" cy="47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1" name="Google Shape;251;p30"/>
          <p:cNvSpPr/>
          <p:nvPr/>
        </p:nvSpPr>
        <p:spPr>
          <a:xfrm>
            <a:off x="3552436" y="4820459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Tagger2</a:t>
            </a:r>
            <a:endParaRPr sz="1600"/>
          </a:p>
        </p:txBody>
      </p:sp>
      <p:sp>
        <p:nvSpPr>
          <p:cNvPr id="252" name="Google Shape;252;p30"/>
          <p:cNvSpPr/>
          <p:nvPr/>
        </p:nvSpPr>
        <p:spPr>
          <a:xfrm rot="-5400000">
            <a:off x="3960679" y="5742415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 rot="-5400000">
            <a:off x="904024" y="5740891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0"/>
          <p:cNvCxnSpPr>
            <a:stCxn id="247" idx="2"/>
            <a:endCxn id="253" idx="6"/>
          </p:cNvCxnSpPr>
          <p:nvPr/>
        </p:nvCxnSpPr>
        <p:spPr>
          <a:xfrm flipH="1">
            <a:off x="1118941" y="5139774"/>
            <a:ext cx="12800" cy="63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55" name="Google Shape;255;p30"/>
          <p:cNvCxnSpPr>
            <a:stCxn id="251" idx="2"/>
            <a:endCxn id="252" idx="6"/>
          </p:cNvCxnSpPr>
          <p:nvPr/>
        </p:nvCxnSpPr>
        <p:spPr>
          <a:xfrm>
            <a:off x="4164636" y="5129259"/>
            <a:ext cx="108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6" name="Google Shape;256;p30"/>
          <p:cNvSpPr/>
          <p:nvPr/>
        </p:nvSpPr>
        <p:spPr>
          <a:xfrm>
            <a:off x="3882745" y="5818416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796099" y="5816892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8" name="Google Shape;258;p30"/>
          <p:cNvCxnSpPr>
            <a:stCxn id="242" idx="3"/>
            <a:endCxn id="249" idx="2"/>
          </p:cNvCxnSpPr>
          <p:nvPr/>
        </p:nvCxnSpPr>
        <p:spPr>
          <a:xfrm rot="10800000" flipH="1">
            <a:off x="2029659" y="4147428"/>
            <a:ext cx="4868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9" name="Google Shape;259;p30"/>
          <p:cNvSpPr/>
          <p:nvPr/>
        </p:nvSpPr>
        <p:spPr>
          <a:xfrm>
            <a:off x="2136512" y="5238774"/>
            <a:ext cx="1052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Tagger3</a:t>
            </a:r>
            <a:endParaRPr sz="1600"/>
          </a:p>
        </p:txBody>
      </p:sp>
      <p:sp>
        <p:nvSpPr>
          <p:cNvPr id="263" name="Google Shape;263;p30"/>
          <p:cNvSpPr txBox="1"/>
          <p:nvPr/>
        </p:nvSpPr>
        <p:spPr>
          <a:xfrm>
            <a:off x="2043309" y="2075364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 dirty="0">
              <a:solidFill>
                <a:srgbClr val="000000"/>
              </a:solidFill>
            </a:endParaRPr>
          </a:p>
        </p:txBody>
      </p:sp>
      <p:grpSp>
        <p:nvGrpSpPr>
          <p:cNvPr id="264" name="Google Shape;264;p30"/>
          <p:cNvGrpSpPr/>
          <p:nvPr/>
        </p:nvGrpSpPr>
        <p:grpSpPr>
          <a:xfrm>
            <a:off x="2467432" y="3932814"/>
            <a:ext cx="369045" cy="429621"/>
            <a:chOff x="1245975" y="3588550"/>
            <a:chExt cx="693000" cy="664500"/>
          </a:xfrm>
        </p:grpSpPr>
        <p:sp>
          <p:nvSpPr>
            <p:cNvPr id="265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66" name="Google Shape;266;p30"/>
          <p:cNvCxnSpPr>
            <a:stCxn id="249" idx="1"/>
            <a:endCxn id="259" idx="0"/>
          </p:cNvCxnSpPr>
          <p:nvPr/>
        </p:nvCxnSpPr>
        <p:spPr>
          <a:xfrm>
            <a:off x="2651955" y="4305488"/>
            <a:ext cx="10400" cy="9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67" name="Google Shape;267;p30"/>
          <p:cNvSpPr/>
          <p:nvPr/>
        </p:nvSpPr>
        <p:spPr>
          <a:xfrm>
            <a:off x="2998775" y="3048067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cxnSp>
        <p:nvCxnSpPr>
          <p:cNvPr id="268" name="Google Shape;268;p30"/>
          <p:cNvCxnSpPr>
            <a:stCxn id="263" idx="2"/>
            <a:endCxn id="267" idx="0"/>
          </p:cNvCxnSpPr>
          <p:nvPr/>
        </p:nvCxnSpPr>
        <p:spPr>
          <a:xfrm>
            <a:off x="2655509" y="2644164"/>
            <a:ext cx="1392400" cy="4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69" name="Google Shape;269;p30"/>
          <p:cNvSpPr/>
          <p:nvPr/>
        </p:nvSpPr>
        <p:spPr>
          <a:xfrm>
            <a:off x="1768881" y="4602187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(Meta) BiLSTM</a:t>
            </a:r>
            <a:endParaRPr sz="173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1662367" y="2668067"/>
            <a:ext cx="4594400" cy="1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>
              <a:lnSpc>
                <a:spcPct val="115000"/>
              </a:lnSpc>
              <a:spcAft>
                <a:spcPts val="2133"/>
              </a:spcAft>
            </a:pPr>
            <a:endParaRPr sz="2267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4262426" y="6192709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constraint</a:t>
            </a:r>
            <a:endParaRPr sz="1600"/>
          </a:p>
        </p:txBody>
      </p:sp>
      <p:cxnSp>
        <p:nvCxnSpPr>
          <p:cNvPr id="283" name="Google Shape;283;p30"/>
          <p:cNvCxnSpPr>
            <a:stCxn id="259" idx="2"/>
            <a:endCxn id="282" idx="0"/>
          </p:cNvCxnSpPr>
          <p:nvPr/>
        </p:nvCxnSpPr>
        <p:spPr>
          <a:xfrm>
            <a:off x="2662512" y="5547574"/>
            <a:ext cx="2788914" cy="64513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84" name="Google Shape;284;p30"/>
          <p:cNvCxnSpPr>
            <a:stCxn id="251" idx="2"/>
            <a:endCxn id="282" idx="3"/>
          </p:cNvCxnSpPr>
          <p:nvPr/>
        </p:nvCxnSpPr>
        <p:spPr>
          <a:xfrm>
            <a:off x="4164636" y="5129259"/>
            <a:ext cx="2475790" cy="121785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85" name="Google Shape;285;p30"/>
          <p:cNvCxnSpPr>
            <a:stCxn id="257" idx="0"/>
            <a:endCxn id="282" idx="1"/>
          </p:cNvCxnSpPr>
          <p:nvPr/>
        </p:nvCxnSpPr>
        <p:spPr>
          <a:xfrm>
            <a:off x="1101099" y="5816892"/>
            <a:ext cx="3161327" cy="530217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286" name="Google Shape;286;p30"/>
          <p:cNvSpPr/>
          <p:nvPr/>
        </p:nvSpPr>
        <p:spPr>
          <a:xfrm>
            <a:off x="4476878" y="1820617"/>
            <a:ext cx="1716400" cy="120391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67"/>
          </a:p>
        </p:txBody>
      </p:sp>
      <p:sp>
        <p:nvSpPr>
          <p:cNvPr id="287" name="Google Shape;287;p30"/>
          <p:cNvSpPr/>
          <p:nvPr/>
        </p:nvSpPr>
        <p:spPr>
          <a:xfrm>
            <a:off x="4468978" y="2151617"/>
            <a:ext cx="1716400" cy="88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605975" y="1991923"/>
            <a:ext cx="610000" cy="633600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89" name="Google Shape;289;p30"/>
          <p:cNvCxnSpPr>
            <a:stCxn id="286" idx="2"/>
            <a:endCxn id="267" idx="0"/>
          </p:cNvCxnSpPr>
          <p:nvPr/>
        </p:nvCxnSpPr>
        <p:spPr>
          <a:xfrm flipH="1">
            <a:off x="4047975" y="2422575"/>
            <a:ext cx="428903" cy="625492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290" name="Google Shape;290;p30"/>
          <p:cNvCxnSpPr>
            <a:stCxn id="286" idx="2"/>
          </p:cNvCxnSpPr>
          <p:nvPr/>
        </p:nvCxnSpPr>
        <p:spPr>
          <a:xfrm flipH="1">
            <a:off x="1671107" y="2422575"/>
            <a:ext cx="2805771" cy="61784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292" name="Google Shape;292;p30"/>
          <p:cNvSpPr txBox="1"/>
          <p:nvPr/>
        </p:nvSpPr>
        <p:spPr>
          <a:xfrm>
            <a:off x="2694236" y="1266308"/>
            <a:ext cx="1716400" cy="708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smtClean="0">
                <a:solidFill>
                  <a:srgbClr val="0000FF"/>
                </a:solidFill>
              </a:rPr>
              <a:t>Co-meta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58" name="Google Shape;210;p29"/>
          <p:cNvSpPr/>
          <p:nvPr/>
        </p:nvSpPr>
        <p:spPr>
          <a:xfrm rot="-5400000">
            <a:off x="2449659" y="6036250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211;p29"/>
          <p:cNvCxnSpPr/>
          <p:nvPr/>
        </p:nvCxnSpPr>
        <p:spPr>
          <a:xfrm>
            <a:off x="2662512" y="5547574"/>
            <a:ext cx="1947" cy="52107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60" name="Google Shape;212;p29"/>
          <p:cNvSpPr/>
          <p:nvPr/>
        </p:nvSpPr>
        <p:spPr>
          <a:xfrm>
            <a:off x="2358250" y="6108465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293;p30"/>
          <p:cNvSpPr txBox="1"/>
          <p:nvPr/>
        </p:nvSpPr>
        <p:spPr>
          <a:xfrm>
            <a:off x="6381457" y="3713766"/>
            <a:ext cx="5519633" cy="11353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 smtClean="0">
                <a:solidFill>
                  <a:srgbClr val="3848E4"/>
                </a:solidFill>
              </a:rPr>
              <a:t>Agreement</a:t>
            </a:r>
            <a:r>
              <a:rPr lang="ko-KR" altLang="en-US" sz="2400" dirty="0" smtClean="0">
                <a:solidFill>
                  <a:srgbClr val="3848E4"/>
                </a:solidFill>
              </a:rPr>
              <a:t> </a:t>
            </a:r>
            <a:r>
              <a:rPr lang="en-US" altLang="ko-KR" sz="2400" dirty="0" smtClean="0">
                <a:solidFill>
                  <a:srgbClr val="3848E4"/>
                </a:solidFill>
              </a:rPr>
              <a:t>promotion</a:t>
            </a:r>
            <a:r>
              <a:rPr lang="en-US" sz="2400" dirty="0" smtClean="0">
                <a:solidFill>
                  <a:srgbClr val="3848E4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70471" y="4292851"/>
                <a:ext cx="5209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𝑤𝑜𝑟𝑑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𝑐h𝑎𝑟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𝑤𝑜𝑟𝑑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𝑐h𝑎𝑟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71" y="4292851"/>
                <a:ext cx="520946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108" t="-14098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804545" y="7910069"/>
            <a:ext cx="9098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NimbusRomNo9L" charset="0"/>
              </a:rPr>
              <a:t>[1]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NimbusRomNo9L" charset="0"/>
              </a:rPr>
              <a:t>Kondratyuk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NimbusRomNo9L" charset="0"/>
              </a:rPr>
              <a:t>, D. 2019. 75 languages, 1 model: Parsing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NimbusRomNo9L" charset="0"/>
              </a:rPr>
              <a:t>universal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NimbusRomNo9L" charset="0"/>
              </a:rPr>
              <a:t>dependencies universally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lh4.googleusercontent.com/RGKERgHcJnqmxqmucyZvWNCeJ-GhfSr66qi0mbVFqSUfxOdUtQIVDckLJLIUByVkskAI6ufL3EgNJL63BNc9SwOga_uNkXXXoiDPAkmHDL3EzpdItELUWLpy6cnXV85wOVxQ8JXCDo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"/>
          <a:stretch/>
        </p:blipFill>
        <p:spPr bwMode="auto">
          <a:xfrm>
            <a:off x="7260085" y="5002985"/>
            <a:ext cx="3762375" cy="118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51;p28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sz="4000" dirty="0"/>
              <a:t>Meta</a:t>
            </a:r>
            <a:r>
              <a:rPr lang="en-US" sz="4000" dirty="0"/>
              <a:t>-</a:t>
            </a:r>
            <a:r>
              <a:rPr lang="en-US" sz="4000" dirty="0" err="1"/>
              <a:t>BiLSTM</a:t>
            </a:r>
            <a:r>
              <a:rPr lang="en-US" sz="4000" dirty="0"/>
              <a:t> </a:t>
            </a:r>
            <a:r>
              <a:rPr lang="en" sz="4000" dirty="0"/>
              <a:t>+ Semi-supervised model</a:t>
            </a:r>
          </a:p>
        </p:txBody>
      </p:sp>
    </p:spTree>
    <p:extLst>
      <p:ext uri="{BB962C8B-B14F-4D97-AF65-F5344CB8AC3E}">
        <p14:creationId xmlns:p14="http://schemas.microsoft.com/office/powerpoint/2010/main" val="102374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/>
        </p:nvSpPr>
        <p:spPr>
          <a:xfrm>
            <a:off x="1662367" y="2668067"/>
            <a:ext cx="4594400" cy="1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>
              <a:lnSpc>
                <a:spcPct val="115000"/>
              </a:lnSpc>
              <a:spcAft>
                <a:spcPts val="2133"/>
              </a:spcAft>
            </a:pPr>
            <a:endParaRPr sz="2267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8471386" y="3078226"/>
            <a:ext cx="560418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476" y="2945804"/>
            <a:ext cx="1820527" cy="55800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35516" t="50905" r="25816" b="16322"/>
          <a:stretch/>
        </p:blipFill>
        <p:spPr>
          <a:xfrm>
            <a:off x="7438363" y="2990393"/>
            <a:ext cx="1092820" cy="412595"/>
          </a:xfrm>
          <a:prstGeom prst="rect">
            <a:avLst/>
          </a:prstGeom>
        </p:spPr>
      </p:pic>
      <p:sp>
        <p:nvSpPr>
          <p:cNvPr id="65" name="Google Shape;293;p30"/>
          <p:cNvSpPr txBox="1"/>
          <p:nvPr/>
        </p:nvSpPr>
        <p:spPr>
          <a:xfrm>
            <a:off x="6672959" y="1562256"/>
            <a:ext cx="5355250" cy="12413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Previous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hapters: 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Checking output on the explicit rule  </a:t>
            </a:r>
            <a:endParaRPr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Google Shape;293;p30"/>
          <p:cNvSpPr txBox="1"/>
          <p:nvPr/>
        </p:nvSpPr>
        <p:spPr>
          <a:xfrm>
            <a:off x="6672959" y="3989015"/>
            <a:ext cx="5464153" cy="835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 smtClean="0">
                <a:solidFill>
                  <a:srgbClr val="3848E4"/>
                </a:solidFill>
              </a:rPr>
              <a:t>Agreement</a:t>
            </a:r>
            <a:r>
              <a:rPr lang="ko-KR" altLang="en-US" sz="2400" dirty="0" smtClean="0">
                <a:solidFill>
                  <a:srgbClr val="3848E4"/>
                </a:solidFill>
              </a:rPr>
              <a:t> </a:t>
            </a:r>
            <a:r>
              <a:rPr lang="en-US" altLang="ko-KR" sz="2400" dirty="0" smtClean="0">
                <a:solidFill>
                  <a:srgbClr val="3848E4"/>
                </a:solidFill>
              </a:rPr>
              <a:t>promotion</a:t>
            </a:r>
            <a:r>
              <a:rPr lang="en-US" sz="2400" dirty="0" smtClean="0">
                <a:solidFill>
                  <a:srgbClr val="3848E4"/>
                </a:solidFill>
              </a:rPr>
              <a:t>:</a:t>
            </a:r>
          </a:p>
          <a:p>
            <a:r>
              <a:rPr lang="en-US" sz="2400" dirty="0" smtClean="0">
                <a:solidFill>
                  <a:srgbClr val="3848E4"/>
                </a:solidFill>
              </a:rPr>
              <a:t>Comparison of pair of output. </a:t>
            </a:r>
            <a:endParaRPr sz="2400" dirty="0">
              <a:solidFill>
                <a:srgbClr val="3848E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75180" y="4944514"/>
                <a:ext cx="5209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𝑤𝑜𝑟𝑑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𝑐h𝑎𝑟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𝑤𝑜𝑟𝑑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𝑐h𝑎𝑟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smtClean="0"/>
                  <a:t> </a:t>
                </a:r>
                <a:endParaRPr lang="en-US" sz="24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80" y="4944514"/>
                <a:ext cx="520946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88" t="-14098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/>
          <a:srcRect l="56318" t="50905" r="25816" b="19282"/>
          <a:stretch/>
        </p:blipFill>
        <p:spPr>
          <a:xfrm>
            <a:off x="11296609" y="2210893"/>
            <a:ext cx="504938" cy="3753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sp>
        <p:nvSpPr>
          <p:cNvPr id="69" name="Rectangle 68"/>
          <p:cNvSpPr/>
          <p:nvPr/>
        </p:nvSpPr>
        <p:spPr>
          <a:xfrm>
            <a:off x="91533" y="7619587"/>
            <a:ext cx="609600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Co-meta was tested over 9 languages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n low-resource setting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Showing  </a:t>
            </a:r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chemeClr val="bg1"/>
                </a:solidFill>
              </a:rPr>
              <a:t>2.</a:t>
            </a:r>
            <a:r>
              <a:rPr lang="en-US" altLang="ko-KR" sz="2800" dirty="0" smtClean="0">
                <a:solidFill>
                  <a:schemeClr val="bg1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-9.3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LAS</a:t>
            </a:r>
            <a:r>
              <a:rPr lang="en-US" sz="2800" dirty="0" smtClean="0">
                <a:solidFill>
                  <a:schemeClr val="bg1"/>
                </a:solidFill>
              </a:rPr>
              <a:t> points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-0.7 (one exception Finnish)</a:t>
            </a:r>
          </a:p>
        </p:txBody>
      </p:sp>
      <p:sp>
        <p:nvSpPr>
          <p:cNvPr id="75" name="Google Shape;239;p30"/>
          <p:cNvSpPr/>
          <p:nvPr/>
        </p:nvSpPr>
        <p:spPr>
          <a:xfrm>
            <a:off x="414875" y="3076416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76" name="Google Shape;240;p30"/>
          <p:cNvSpPr/>
          <p:nvPr/>
        </p:nvSpPr>
        <p:spPr>
          <a:xfrm>
            <a:off x="2106774" y="2037620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7" name="Google Shape;241;p30"/>
          <p:cNvCxnSpPr/>
          <p:nvPr/>
        </p:nvCxnSpPr>
        <p:spPr>
          <a:xfrm flipH="1">
            <a:off x="1463879" y="2699126"/>
            <a:ext cx="118440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8" name="Google Shape;242;p30"/>
          <p:cNvSpPr/>
          <p:nvPr/>
        </p:nvSpPr>
        <p:spPr>
          <a:xfrm>
            <a:off x="313259" y="3965628"/>
            <a:ext cx="17164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" name="Google Shape;243;p30"/>
          <p:cNvCxnSpPr/>
          <p:nvPr/>
        </p:nvCxnSpPr>
        <p:spPr>
          <a:xfrm flipH="1">
            <a:off x="1171275" y="3385216"/>
            <a:ext cx="292800" cy="58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0" name="Google Shape;244;p30"/>
          <p:cNvSpPr/>
          <p:nvPr/>
        </p:nvSpPr>
        <p:spPr>
          <a:xfrm>
            <a:off x="3273281" y="3968104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" name="Google Shape;245;p30"/>
          <p:cNvCxnSpPr/>
          <p:nvPr/>
        </p:nvCxnSpPr>
        <p:spPr>
          <a:xfrm>
            <a:off x="3844775" y="3356867"/>
            <a:ext cx="132400" cy="6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82" name="Google Shape;246;p30"/>
          <p:cNvCxnSpPr/>
          <p:nvPr/>
        </p:nvCxnSpPr>
        <p:spPr>
          <a:xfrm flipH="1">
            <a:off x="1131859" y="4341228"/>
            <a:ext cx="39600" cy="48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3" name="Google Shape;247;p30"/>
          <p:cNvSpPr/>
          <p:nvPr/>
        </p:nvSpPr>
        <p:spPr>
          <a:xfrm>
            <a:off x="481341" y="4830974"/>
            <a:ext cx="13008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Tagger1</a:t>
            </a:r>
            <a:endParaRPr sz="1600"/>
          </a:p>
        </p:txBody>
      </p:sp>
      <p:cxnSp>
        <p:nvCxnSpPr>
          <p:cNvPr id="84" name="Google Shape;248;p30"/>
          <p:cNvCxnSpPr/>
          <p:nvPr/>
        </p:nvCxnSpPr>
        <p:spPr>
          <a:xfrm rot="10800000">
            <a:off x="2787681" y="4147504"/>
            <a:ext cx="4856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85" name="Google Shape;250;p30"/>
          <p:cNvCxnSpPr/>
          <p:nvPr/>
        </p:nvCxnSpPr>
        <p:spPr>
          <a:xfrm flipH="1">
            <a:off x="4164681" y="4343704"/>
            <a:ext cx="15600" cy="47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6" name="Google Shape;251;p30"/>
          <p:cNvSpPr/>
          <p:nvPr/>
        </p:nvSpPr>
        <p:spPr>
          <a:xfrm>
            <a:off x="3552436" y="4820459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Tagger2</a:t>
            </a:r>
            <a:endParaRPr sz="1600"/>
          </a:p>
        </p:txBody>
      </p:sp>
      <p:sp>
        <p:nvSpPr>
          <p:cNvPr id="87" name="Google Shape;252;p30"/>
          <p:cNvSpPr/>
          <p:nvPr/>
        </p:nvSpPr>
        <p:spPr>
          <a:xfrm rot="-5400000">
            <a:off x="3960679" y="5742415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253;p30"/>
          <p:cNvSpPr/>
          <p:nvPr/>
        </p:nvSpPr>
        <p:spPr>
          <a:xfrm rot="-5400000">
            <a:off x="904024" y="5740891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254;p30"/>
          <p:cNvCxnSpPr/>
          <p:nvPr/>
        </p:nvCxnSpPr>
        <p:spPr>
          <a:xfrm flipH="1">
            <a:off x="1118941" y="5139774"/>
            <a:ext cx="12800" cy="63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90" name="Google Shape;255;p30"/>
          <p:cNvCxnSpPr/>
          <p:nvPr/>
        </p:nvCxnSpPr>
        <p:spPr>
          <a:xfrm>
            <a:off x="4164636" y="5129259"/>
            <a:ext cx="108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1" name="Google Shape;256;p30"/>
          <p:cNvSpPr/>
          <p:nvPr/>
        </p:nvSpPr>
        <p:spPr>
          <a:xfrm>
            <a:off x="3882745" y="5818416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257;p30"/>
          <p:cNvSpPr/>
          <p:nvPr/>
        </p:nvSpPr>
        <p:spPr>
          <a:xfrm>
            <a:off x="796099" y="5816892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" name="Google Shape;258;p30"/>
          <p:cNvCxnSpPr/>
          <p:nvPr/>
        </p:nvCxnSpPr>
        <p:spPr>
          <a:xfrm rot="10800000" flipH="1">
            <a:off x="2029659" y="4147428"/>
            <a:ext cx="4868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4" name="Google Shape;259;p30"/>
          <p:cNvSpPr/>
          <p:nvPr/>
        </p:nvSpPr>
        <p:spPr>
          <a:xfrm>
            <a:off x="2136512" y="5238774"/>
            <a:ext cx="1052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Tagger3</a:t>
            </a:r>
            <a:endParaRPr sz="1600"/>
          </a:p>
        </p:txBody>
      </p:sp>
      <p:sp>
        <p:nvSpPr>
          <p:cNvPr id="95" name="Google Shape;263;p30"/>
          <p:cNvSpPr txBox="1"/>
          <p:nvPr/>
        </p:nvSpPr>
        <p:spPr>
          <a:xfrm>
            <a:off x="2043309" y="2075364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 dirty="0">
              <a:solidFill>
                <a:srgbClr val="000000"/>
              </a:solidFill>
            </a:endParaRPr>
          </a:p>
        </p:txBody>
      </p:sp>
      <p:grpSp>
        <p:nvGrpSpPr>
          <p:cNvPr id="96" name="Google Shape;264;p30"/>
          <p:cNvGrpSpPr/>
          <p:nvPr/>
        </p:nvGrpSpPr>
        <p:grpSpPr>
          <a:xfrm>
            <a:off x="2467432" y="3932814"/>
            <a:ext cx="369045" cy="429621"/>
            <a:chOff x="1245975" y="3588550"/>
            <a:chExt cx="693000" cy="664500"/>
          </a:xfrm>
        </p:grpSpPr>
        <p:sp>
          <p:nvSpPr>
            <p:cNvPr id="97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99" name="Google Shape;266;p30"/>
          <p:cNvCxnSpPr/>
          <p:nvPr/>
        </p:nvCxnSpPr>
        <p:spPr>
          <a:xfrm>
            <a:off x="2651955" y="4305488"/>
            <a:ext cx="10400" cy="9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0" name="Google Shape;267;p30"/>
          <p:cNvSpPr/>
          <p:nvPr/>
        </p:nvSpPr>
        <p:spPr>
          <a:xfrm>
            <a:off x="2998775" y="3048067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cxnSp>
        <p:nvCxnSpPr>
          <p:cNvPr id="101" name="Google Shape;268;p30"/>
          <p:cNvCxnSpPr/>
          <p:nvPr/>
        </p:nvCxnSpPr>
        <p:spPr>
          <a:xfrm>
            <a:off x="2655509" y="2644164"/>
            <a:ext cx="1392400" cy="4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2" name="Google Shape;269;p30"/>
          <p:cNvSpPr/>
          <p:nvPr/>
        </p:nvSpPr>
        <p:spPr>
          <a:xfrm>
            <a:off x="1768881" y="4602187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(Meta) BiLSTM</a:t>
            </a:r>
            <a:endParaRPr sz="173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282;p30"/>
          <p:cNvSpPr/>
          <p:nvPr/>
        </p:nvSpPr>
        <p:spPr>
          <a:xfrm>
            <a:off x="4262426" y="6192709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constraint</a:t>
            </a:r>
            <a:endParaRPr sz="1600"/>
          </a:p>
        </p:txBody>
      </p:sp>
      <p:cxnSp>
        <p:nvCxnSpPr>
          <p:cNvPr id="105" name="Google Shape;283;p30"/>
          <p:cNvCxnSpPr/>
          <p:nvPr/>
        </p:nvCxnSpPr>
        <p:spPr>
          <a:xfrm>
            <a:off x="2662512" y="5547574"/>
            <a:ext cx="2788914" cy="64513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6" name="Google Shape;284;p30"/>
          <p:cNvCxnSpPr/>
          <p:nvPr/>
        </p:nvCxnSpPr>
        <p:spPr>
          <a:xfrm>
            <a:off x="4164636" y="5129259"/>
            <a:ext cx="2475790" cy="121785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7" name="Google Shape;285;p30"/>
          <p:cNvCxnSpPr/>
          <p:nvPr/>
        </p:nvCxnSpPr>
        <p:spPr>
          <a:xfrm>
            <a:off x="1101099" y="5816892"/>
            <a:ext cx="3161327" cy="530217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108" name="Google Shape;286;p30"/>
          <p:cNvSpPr/>
          <p:nvPr/>
        </p:nvSpPr>
        <p:spPr>
          <a:xfrm>
            <a:off x="4476878" y="1820617"/>
            <a:ext cx="1716400" cy="120391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67"/>
          </a:p>
        </p:txBody>
      </p:sp>
      <p:sp>
        <p:nvSpPr>
          <p:cNvPr id="109" name="Google Shape;287;p30"/>
          <p:cNvSpPr/>
          <p:nvPr/>
        </p:nvSpPr>
        <p:spPr>
          <a:xfrm>
            <a:off x="4468978" y="2151617"/>
            <a:ext cx="1716400" cy="88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288;p30"/>
          <p:cNvSpPr/>
          <p:nvPr/>
        </p:nvSpPr>
        <p:spPr>
          <a:xfrm>
            <a:off x="3605975" y="1991923"/>
            <a:ext cx="610000" cy="633600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1" name="Google Shape;289;p30"/>
          <p:cNvCxnSpPr/>
          <p:nvPr/>
        </p:nvCxnSpPr>
        <p:spPr>
          <a:xfrm flipH="1">
            <a:off x="4047975" y="2422575"/>
            <a:ext cx="428903" cy="625492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12" name="Google Shape;290;p30"/>
          <p:cNvCxnSpPr/>
          <p:nvPr/>
        </p:nvCxnSpPr>
        <p:spPr>
          <a:xfrm flipH="1">
            <a:off x="1671107" y="2422575"/>
            <a:ext cx="2805771" cy="61784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113" name="Google Shape;292;p30"/>
          <p:cNvSpPr txBox="1"/>
          <p:nvPr/>
        </p:nvSpPr>
        <p:spPr>
          <a:xfrm>
            <a:off x="2694236" y="1266308"/>
            <a:ext cx="1716400" cy="708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smtClean="0">
                <a:solidFill>
                  <a:srgbClr val="0000FF"/>
                </a:solidFill>
              </a:rPr>
              <a:t>Co-meta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14" name="Google Shape;210;p29"/>
          <p:cNvSpPr/>
          <p:nvPr/>
        </p:nvSpPr>
        <p:spPr>
          <a:xfrm rot="-5400000">
            <a:off x="2449659" y="6036250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211;p29"/>
          <p:cNvCxnSpPr/>
          <p:nvPr/>
        </p:nvCxnSpPr>
        <p:spPr>
          <a:xfrm>
            <a:off x="2662512" y="5547574"/>
            <a:ext cx="1947" cy="52107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16" name="Google Shape;212;p29"/>
          <p:cNvSpPr/>
          <p:nvPr/>
        </p:nvSpPr>
        <p:spPr>
          <a:xfrm>
            <a:off x="2358250" y="6108465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51;p28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4000" dirty="0" smtClean="0"/>
              <a:t>Comparison with previous chapters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65771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/>
        </p:nvSpPr>
        <p:spPr>
          <a:xfrm>
            <a:off x="1662367" y="2668067"/>
            <a:ext cx="4594400" cy="1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>
              <a:lnSpc>
                <a:spcPct val="115000"/>
              </a:lnSpc>
              <a:spcAft>
                <a:spcPts val="2133"/>
              </a:spcAft>
            </a:pPr>
            <a:endParaRPr sz="2267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8471386" y="3078226"/>
            <a:ext cx="560418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476" y="2945804"/>
            <a:ext cx="1820527" cy="55800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35516" t="50905" r="25816" b="16322"/>
          <a:stretch/>
        </p:blipFill>
        <p:spPr>
          <a:xfrm>
            <a:off x="7438363" y="2990393"/>
            <a:ext cx="1092820" cy="412595"/>
          </a:xfrm>
          <a:prstGeom prst="rect">
            <a:avLst/>
          </a:prstGeom>
        </p:spPr>
      </p:pic>
      <p:sp>
        <p:nvSpPr>
          <p:cNvPr id="65" name="Google Shape;293;p30"/>
          <p:cNvSpPr txBox="1"/>
          <p:nvPr/>
        </p:nvSpPr>
        <p:spPr>
          <a:xfrm>
            <a:off x="6672959" y="1562256"/>
            <a:ext cx="5355250" cy="12413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Previous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hapters: 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Checking output on the explicit rule  </a:t>
            </a:r>
            <a:endParaRPr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Google Shape;293;p30"/>
          <p:cNvSpPr txBox="1"/>
          <p:nvPr/>
        </p:nvSpPr>
        <p:spPr>
          <a:xfrm>
            <a:off x="6672959" y="3989015"/>
            <a:ext cx="5464153" cy="835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 smtClean="0">
                <a:solidFill>
                  <a:srgbClr val="3848E4"/>
                </a:solidFill>
              </a:rPr>
              <a:t>Agreement</a:t>
            </a:r>
            <a:r>
              <a:rPr lang="ko-KR" altLang="en-US" sz="2400" dirty="0" smtClean="0">
                <a:solidFill>
                  <a:srgbClr val="3848E4"/>
                </a:solidFill>
              </a:rPr>
              <a:t> </a:t>
            </a:r>
            <a:r>
              <a:rPr lang="en-US" altLang="ko-KR" sz="2400" dirty="0" smtClean="0">
                <a:solidFill>
                  <a:srgbClr val="3848E4"/>
                </a:solidFill>
              </a:rPr>
              <a:t>promotion</a:t>
            </a:r>
            <a:r>
              <a:rPr lang="en-US" sz="2400" dirty="0" smtClean="0">
                <a:solidFill>
                  <a:srgbClr val="3848E4"/>
                </a:solidFill>
              </a:rPr>
              <a:t>:</a:t>
            </a:r>
          </a:p>
          <a:p>
            <a:r>
              <a:rPr lang="en-US" sz="2400" dirty="0" smtClean="0">
                <a:solidFill>
                  <a:srgbClr val="3848E4"/>
                </a:solidFill>
              </a:rPr>
              <a:t>Comparison of pair of output. </a:t>
            </a:r>
            <a:endParaRPr sz="2400" dirty="0">
              <a:solidFill>
                <a:srgbClr val="3848E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75180" y="4944514"/>
                <a:ext cx="5209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𝑤𝑜𝑟𝑑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𝑐h𝑎𝑟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𝑤𝑜𝑟𝑑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𝑐h𝑎𝑟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smtClean="0"/>
                  <a:t> </a:t>
                </a:r>
                <a:endParaRPr lang="en-US" sz="24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80" y="4944514"/>
                <a:ext cx="520946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88" t="-14098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/>
          <a:srcRect l="56318" t="50905" r="25816" b="19282"/>
          <a:stretch/>
        </p:blipFill>
        <p:spPr>
          <a:xfrm>
            <a:off x="11296609" y="2210893"/>
            <a:ext cx="504938" cy="3753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sp>
        <p:nvSpPr>
          <p:cNvPr id="69" name="Rectangle 68"/>
          <p:cNvSpPr/>
          <p:nvPr/>
        </p:nvSpPr>
        <p:spPr>
          <a:xfrm>
            <a:off x="91533" y="7619587"/>
            <a:ext cx="609600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Co-meta was tested over 9 languages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n low-resource setting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Showing  </a:t>
            </a:r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chemeClr val="bg1"/>
                </a:solidFill>
              </a:rPr>
              <a:t>2.</a:t>
            </a:r>
            <a:r>
              <a:rPr lang="en-US" altLang="ko-KR" sz="2800" dirty="0" smtClean="0">
                <a:solidFill>
                  <a:schemeClr val="bg1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-9.3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LAS</a:t>
            </a:r>
            <a:r>
              <a:rPr lang="en-US" sz="2800" dirty="0" smtClean="0">
                <a:solidFill>
                  <a:schemeClr val="bg1"/>
                </a:solidFill>
              </a:rPr>
              <a:t> points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-0.7 (one exception Finnish)</a:t>
            </a:r>
          </a:p>
        </p:txBody>
      </p:sp>
      <p:sp>
        <p:nvSpPr>
          <p:cNvPr id="75" name="Google Shape;239;p30"/>
          <p:cNvSpPr/>
          <p:nvPr/>
        </p:nvSpPr>
        <p:spPr>
          <a:xfrm>
            <a:off x="414875" y="3076416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76" name="Google Shape;240;p30"/>
          <p:cNvSpPr/>
          <p:nvPr/>
        </p:nvSpPr>
        <p:spPr>
          <a:xfrm>
            <a:off x="2106774" y="2037620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7" name="Google Shape;241;p30"/>
          <p:cNvCxnSpPr/>
          <p:nvPr/>
        </p:nvCxnSpPr>
        <p:spPr>
          <a:xfrm flipH="1">
            <a:off x="1463879" y="2699126"/>
            <a:ext cx="118440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8" name="Google Shape;242;p30"/>
          <p:cNvSpPr/>
          <p:nvPr/>
        </p:nvSpPr>
        <p:spPr>
          <a:xfrm>
            <a:off x="313259" y="3965628"/>
            <a:ext cx="17164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" name="Google Shape;243;p30"/>
          <p:cNvCxnSpPr/>
          <p:nvPr/>
        </p:nvCxnSpPr>
        <p:spPr>
          <a:xfrm flipH="1">
            <a:off x="1171275" y="3385216"/>
            <a:ext cx="292800" cy="58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0" name="Google Shape;244;p30"/>
          <p:cNvSpPr/>
          <p:nvPr/>
        </p:nvSpPr>
        <p:spPr>
          <a:xfrm>
            <a:off x="3273281" y="3968104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BiLSTM</a:t>
            </a:r>
            <a:endParaRPr sz="17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" name="Google Shape;245;p30"/>
          <p:cNvCxnSpPr/>
          <p:nvPr/>
        </p:nvCxnSpPr>
        <p:spPr>
          <a:xfrm>
            <a:off x="3844775" y="3356867"/>
            <a:ext cx="132400" cy="6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82" name="Google Shape;246;p30"/>
          <p:cNvCxnSpPr/>
          <p:nvPr/>
        </p:nvCxnSpPr>
        <p:spPr>
          <a:xfrm flipH="1">
            <a:off x="1131859" y="4341228"/>
            <a:ext cx="39600" cy="48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3" name="Google Shape;247;p30"/>
          <p:cNvSpPr/>
          <p:nvPr/>
        </p:nvSpPr>
        <p:spPr>
          <a:xfrm>
            <a:off x="481341" y="4830974"/>
            <a:ext cx="13008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Tagger1</a:t>
            </a:r>
            <a:endParaRPr sz="1600"/>
          </a:p>
        </p:txBody>
      </p:sp>
      <p:cxnSp>
        <p:nvCxnSpPr>
          <p:cNvPr id="84" name="Google Shape;248;p30"/>
          <p:cNvCxnSpPr/>
          <p:nvPr/>
        </p:nvCxnSpPr>
        <p:spPr>
          <a:xfrm rot="10800000">
            <a:off x="2787681" y="4147504"/>
            <a:ext cx="485600" cy="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85" name="Google Shape;250;p30"/>
          <p:cNvCxnSpPr/>
          <p:nvPr/>
        </p:nvCxnSpPr>
        <p:spPr>
          <a:xfrm flipH="1">
            <a:off x="4164681" y="4343704"/>
            <a:ext cx="15600" cy="47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86" name="Google Shape;251;p30"/>
          <p:cNvSpPr/>
          <p:nvPr/>
        </p:nvSpPr>
        <p:spPr>
          <a:xfrm>
            <a:off x="3552436" y="4820459"/>
            <a:ext cx="1224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Tagger2</a:t>
            </a:r>
            <a:endParaRPr sz="1600"/>
          </a:p>
        </p:txBody>
      </p:sp>
      <p:sp>
        <p:nvSpPr>
          <p:cNvPr id="87" name="Google Shape;252;p30"/>
          <p:cNvSpPr/>
          <p:nvPr/>
        </p:nvSpPr>
        <p:spPr>
          <a:xfrm rot="-5400000">
            <a:off x="3960679" y="5742415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253;p30"/>
          <p:cNvSpPr/>
          <p:nvPr/>
        </p:nvSpPr>
        <p:spPr>
          <a:xfrm rot="-5400000">
            <a:off x="904024" y="5740891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254;p30"/>
          <p:cNvCxnSpPr/>
          <p:nvPr/>
        </p:nvCxnSpPr>
        <p:spPr>
          <a:xfrm flipH="1">
            <a:off x="1118941" y="5139774"/>
            <a:ext cx="12800" cy="63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90" name="Google Shape;255;p30"/>
          <p:cNvCxnSpPr/>
          <p:nvPr/>
        </p:nvCxnSpPr>
        <p:spPr>
          <a:xfrm>
            <a:off x="4164636" y="5129259"/>
            <a:ext cx="108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1" name="Google Shape;256;p30"/>
          <p:cNvSpPr/>
          <p:nvPr/>
        </p:nvSpPr>
        <p:spPr>
          <a:xfrm>
            <a:off x="3882745" y="5818416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257;p30"/>
          <p:cNvSpPr/>
          <p:nvPr/>
        </p:nvSpPr>
        <p:spPr>
          <a:xfrm>
            <a:off x="796099" y="5816892"/>
            <a:ext cx="61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" name="Google Shape;258;p30"/>
          <p:cNvCxnSpPr/>
          <p:nvPr/>
        </p:nvCxnSpPr>
        <p:spPr>
          <a:xfrm rot="10800000" flipH="1">
            <a:off x="2029659" y="4147428"/>
            <a:ext cx="486800" cy="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94" name="Google Shape;259;p30"/>
          <p:cNvSpPr/>
          <p:nvPr/>
        </p:nvSpPr>
        <p:spPr>
          <a:xfrm>
            <a:off x="2136512" y="5238774"/>
            <a:ext cx="1052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Tagger3</a:t>
            </a:r>
            <a:endParaRPr sz="1600"/>
          </a:p>
        </p:txBody>
      </p:sp>
      <p:sp>
        <p:nvSpPr>
          <p:cNvPr id="95" name="Google Shape;263;p30"/>
          <p:cNvSpPr txBox="1"/>
          <p:nvPr/>
        </p:nvSpPr>
        <p:spPr>
          <a:xfrm>
            <a:off x="2043309" y="2075364"/>
            <a:ext cx="1224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 dirty="0">
              <a:solidFill>
                <a:srgbClr val="000000"/>
              </a:solidFill>
            </a:endParaRPr>
          </a:p>
        </p:txBody>
      </p:sp>
      <p:grpSp>
        <p:nvGrpSpPr>
          <p:cNvPr id="96" name="Google Shape;264;p30"/>
          <p:cNvGrpSpPr/>
          <p:nvPr/>
        </p:nvGrpSpPr>
        <p:grpSpPr>
          <a:xfrm>
            <a:off x="2467432" y="3932814"/>
            <a:ext cx="369045" cy="429621"/>
            <a:chOff x="1245975" y="3588550"/>
            <a:chExt cx="693000" cy="664500"/>
          </a:xfrm>
        </p:grpSpPr>
        <p:sp>
          <p:nvSpPr>
            <p:cNvPr id="97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99" name="Google Shape;266;p30"/>
          <p:cNvCxnSpPr/>
          <p:nvPr/>
        </p:nvCxnSpPr>
        <p:spPr>
          <a:xfrm>
            <a:off x="2651955" y="4305488"/>
            <a:ext cx="10400" cy="9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0" name="Google Shape;267;p30"/>
          <p:cNvSpPr/>
          <p:nvPr/>
        </p:nvSpPr>
        <p:spPr>
          <a:xfrm>
            <a:off x="2998775" y="3048067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/>
          </a:p>
        </p:txBody>
      </p:sp>
      <p:cxnSp>
        <p:nvCxnSpPr>
          <p:cNvPr id="101" name="Google Shape;268;p30"/>
          <p:cNvCxnSpPr/>
          <p:nvPr/>
        </p:nvCxnSpPr>
        <p:spPr>
          <a:xfrm>
            <a:off x="2655509" y="2644164"/>
            <a:ext cx="1392400" cy="40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2" name="Google Shape;269;p30"/>
          <p:cNvSpPr/>
          <p:nvPr/>
        </p:nvSpPr>
        <p:spPr>
          <a:xfrm>
            <a:off x="1768881" y="4602187"/>
            <a:ext cx="1814000" cy="37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733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(Meta) BiLSTM</a:t>
            </a:r>
            <a:endParaRPr sz="1733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282;p30"/>
          <p:cNvSpPr/>
          <p:nvPr/>
        </p:nvSpPr>
        <p:spPr>
          <a:xfrm>
            <a:off x="4262426" y="6192709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constraint</a:t>
            </a:r>
            <a:endParaRPr sz="1600"/>
          </a:p>
        </p:txBody>
      </p:sp>
      <p:cxnSp>
        <p:nvCxnSpPr>
          <p:cNvPr id="105" name="Google Shape;283;p30"/>
          <p:cNvCxnSpPr/>
          <p:nvPr/>
        </p:nvCxnSpPr>
        <p:spPr>
          <a:xfrm>
            <a:off x="2662512" y="5547574"/>
            <a:ext cx="2788914" cy="64513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6" name="Google Shape;284;p30"/>
          <p:cNvCxnSpPr/>
          <p:nvPr/>
        </p:nvCxnSpPr>
        <p:spPr>
          <a:xfrm>
            <a:off x="4164636" y="5129259"/>
            <a:ext cx="2475790" cy="121785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7" name="Google Shape;285;p30"/>
          <p:cNvCxnSpPr/>
          <p:nvPr/>
        </p:nvCxnSpPr>
        <p:spPr>
          <a:xfrm>
            <a:off x="1101099" y="5816892"/>
            <a:ext cx="3161327" cy="530217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108" name="Google Shape;286;p30"/>
          <p:cNvSpPr/>
          <p:nvPr/>
        </p:nvSpPr>
        <p:spPr>
          <a:xfrm>
            <a:off x="4476878" y="1820617"/>
            <a:ext cx="1716400" cy="120391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67"/>
          </a:p>
        </p:txBody>
      </p:sp>
      <p:sp>
        <p:nvSpPr>
          <p:cNvPr id="109" name="Google Shape;287;p30"/>
          <p:cNvSpPr/>
          <p:nvPr/>
        </p:nvSpPr>
        <p:spPr>
          <a:xfrm>
            <a:off x="4468978" y="2151617"/>
            <a:ext cx="1716400" cy="88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2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288;p30"/>
          <p:cNvSpPr/>
          <p:nvPr/>
        </p:nvSpPr>
        <p:spPr>
          <a:xfrm>
            <a:off x="3605975" y="1991923"/>
            <a:ext cx="610000" cy="633600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1" name="Google Shape;289;p30"/>
          <p:cNvCxnSpPr/>
          <p:nvPr/>
        </p:nvCxnSpPr>
        <p:spPr>
          <a:xfrm flipH="1">
            <a:off x="4047975" y="2422575"/>
            <a:ext cx="428903" cy="625492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12" name="Google Shape;290;p30"/>
          <p:cNvCxnSpPr/>
          <p:nvPr/>
        </p:nvCxnSpPr>
        <p:spPr>
          <a:xfrm flipH="1">
            <a:off x="1671107" y="2422575"/>
            <a:ext cx="2805771" cy="61784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113" name="Google Shape;292;p30"/>
          <p:cNvSpPr txBox="1"/>
          <p:nvPr/>
        </p:nvSpPr>
        <p:spPr>
          <a:xfrm>
            <a:off x="2694236" y="1266308"/>
            <a:ext cx="1716400" cy="708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smtClean="0">
                <a:solidFill>
                  <a:srgbClr val="0000FF"/>
                </a:solidFill>
              </a:rPr>
              <a:t>Co-meta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14" name="Google Shape;210;p29"/>
          <p:cNvSpPr/>
          <p:nvPr/>
        </p:nvSpPr>
        <p:spPr>
          <a:xfrm rot="-5400000">
            <a:off x="2449659" y="6036250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211;p29"/>
          <p:cNvCxnSpPr/>
          <p:nvPr/>
        </p:nvCxnSpPr>
        <p:spPr>
          <a:xfrm>
            <a:off x="2662512" y="5547574"/>
            <a:ext cx="1947" cy="52107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16" name="Google Shape;212;p29"/>
          <p:cNvSpPr/>
          <p:nvPr/>
        </p:nvSpPr>
        <p:spPr>
          <a:xfrm>
            <a:off x="2358250" y="6108465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51;p28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z="4000" dirty="0" smtClean="0"/>
              <a:t>Comparison with previous chapters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82179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Verdana"/>
              </a:rPr>
              <a:t>It is hard to enforce output constraints on neural models.</a:t>
            </a:r>
          </a:p>
          <a:p>
            <a:pPr lvl="1"/>
            <a:r>
              <a:rPr lang="en-US" altLang="ko-KR" dirty="0" smtClean="0">
                <a:sym typeface="Verdana"/>
              </a:rPr>
              <a:t>Black box: no explicit relation between model parameters &amp; output</a:t>
            </a:r>
          </a:p>
          <a:p>
            <a:endParaRPr lang="en-US" altLang="ko-KR" dirty="0" smtClean="0">
              <a:sym typeface="Verdana"/>
            </a:endParaRPr>
          </a:p>
          <a:p>
            <a:pPr lvl="1"/>
            <a:endParaRPr lang="en-US" altLang="ko-KR" dirty="0" smtClean="0"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9223999" y="4659784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(output)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38613" y="474425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827733" y="4652537"/>
            <a:ext cx="51046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213562" y="4628281"/>
            <a:ext cx="92180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27508" y="3990691"/>
            <a:ext cx="5036093" cy="1839914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mtClean="0"/>
              <a:t>model</a:t>
            </a:r>
            <a:endParaRPr lang="en-US" sz="3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5054600" y="4435168"/>
            <a:ext cx="2041768" cy="1325675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981942" y="4357164"/>
            <a:ext cx="952500" cy="9909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208570" y="441415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Curved Right Arrow 39"/>
          <p:cNvSpPr/>
          <p:nvPr/>
        </p:nvSpPr>
        <p:spPr>
          <a:xfrm rot="4713945">
            <a:off x="7829072" y="2333302"/>
            <a:ext cx="1336708" cy="2527203"/>
          </a:xfrm>
          <a:prstGeom prst="curvedRightArrow">
            <a:avLst>
              <a:gd name="adj1" fmla="val 25000"/>
              <a:gd name="adj2" fmla="val 45307"/>
              <a:gd name="adj3" fmla="val 33819"/>
            </a:avLst>
          </a:prstGeom>
          <a:solidFill>
            <a:srgbClr val="ABD2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41" name="Cloud 40"/>
          <p:cNvSpPr/>
          <p:nvPr/>
        </p:nvSpPr>
        <p:spPr>
          <a:xfrm>
            <a:off x="8752914" y="2921097"/>
            <a:ext cx="2543695" cy="1436067"/>
          </a:xfrm>
          <a:prstGeom prst="cloud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rgbClr val="A8C8FB"/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Rules/ Constraint</a:t>
            </a:r>
            <a:endParaRPr 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9521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1" grpId="0"/>
      <p:bldP spid="40" grpId="0" animBg="1"/>
      <p:bldP spid="4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Multi-task of dependency parsing &amp; POS tagging.</a:t>
            </a:r>
          </a:p>
          <a:p>
            <a:pPr lvl="1"/>
            <a:r>
              <a:rPr lang="en-US" i="1" dirty="0" smtClean="0"/>
              <a:t>LAS score </a:t>
            </a:r>
            <a:r>
              <a:rPr lang="en-US" dirty="0" smtClean="0"/>
              <a:t>for parsing, </a:t>
            </a:r>
            <a:r>
              <a:rPr lang="en-US" i="1" dirty="0" smtClean="0"/>
              <a:t>UPOS score </a:t>
            </a:r>
            <a:r>
              <a:rPr lang="en-US" dirty="0" smtClean="0"/>
              <a:t>for POS tagging</a:t>
            </a:r>
          </a:p>
          <a:p>
            <a:endParaRPr lang="en-US" dirty="0"/>
          </a:p>
          <a:p>
            <a:r>
              <a:rPr lang="en-US" dirty="0" smtClean="0"/>
              <a:t>Using CoNLL2018 dataset.</a:t>
            </a:r>
          </a:p>
          <a:p>
            <a:pPr lvl="1"/>
            <a:r>
              <a:rPr lang="en-US" dirty="0" smtClean="0"/>
              <a:t>Extremely low-resource setting  (50 labeled sentences).</a:t>
            </a:r>
          </a:p>
          <a:p>
            <a:pPr lvl="1"/>
            <a:r>
              <a:rPr lang="en-US" dirty="0" smtClean="0"/>
              <a:t>Plain texts in the same corpus.</a:t>
            </a:r>
          </a:p>
          <a:p>
            <a:pPr lvl="1"/>
            <a:r>
              <a:rPr lang="en-US" dirty="0" smtClean="0"/>
              <a:t>Tested over 9 languages.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52081"/>
            <a:ext cx="4769615" cy="3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7953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Experiment: comparison to baseline</a:t>
            </a:r>
            <a:endParaRPr lang="en-US" dirty="0"/>
          </a:p>
        </p:txBody>
      </p:sp>
      <p:sp>
        <p:nvSpPr>
          <p:cNvPr id="20" name="AutoShape 16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1679759"/>
            <a:ext cx="6233224" cy="4772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9759"/>
            <a:ext cx="6233223" cy="47728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 dirty="0"/>
          </a:p>
        </p:txBody>
      </p:sp>
      <p:sp>
        <p:nvSpPr>
          <p:cNvPr id="16" name="TextBox 15"/>
          <p:cNvSpPr txBox="1"/>
          <p:nvPr/>
        </p:nvSpPr>
        <p:spPr>
          <a:xfrm>
            <a:off x="1714561" y="2103159"/>
            <a:ext cx="221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dirty="0" smtClean="0">
                <a:solidFill>
                  <a:srgbClr val="3848E4"/>
                </a:solidFill>
              </a:rPr>
              <a:t>50 labels</a:t>
            </a:r>
            <a:endParaRPr lang="en-US" dirty="0">
              <a:solidFill>
                <a:srgbClr val="3848E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8954" y="2112342"/>
            <a:ext cx="212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smtClean="0">
                <a:solidFill>
                  <a:srgbClr val="3848E4"/>
                </a:solidFill>
              </a:rPr>
              <a:t>100 labels</a:t>
            </a:r>
            <a:endParaRPr lang="en-US" dirty="0">
              <a:solidFill>
                <a:srgbClr val="3848E4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66872" y="2325246"/>
            <a:ext cx="5731426" cy="2476531"/>
          </a:xfrm>
          <a:prstGeom prst="rect">
            <a:avLst/>
          </a:prstGeom>
          <a:solidFill>
            <a:schemeClr val="tx1">
              <a:lumMod val="50000"/>
              <a:lumOff val="50000"/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14960" y="2405173"/>
            <a:ext cx="609600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Co-meta was tested over 9 languages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n low-resource setting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Showing  </a:t>
            </a:r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chemeClr val="bg1"/>
                </a:solidFill>
              </a:rPr>
              <a:t>2.</a:t>
            </a:r>
            <a:r>
              <a:rPr lang="en-US" altLang="ko-KR" sz="2800" dirty="0" smtClean="0">
                <a:solidFill>
                  <a:schemeClr val="bg1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-9.3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LAS</a:t>
            </a:r>
            <a:r>
              <a:rPr lang="en-US" sz="2800" dirty="0" smtClean="0">
                <a:solidFill>
                  <a:schemeClr val="bg1"/>
                </a:solidFill>
              </a:rPr>
              <a:t> points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-0.7 (one exception Finnish)</a:t>
            </a:r>
          </a:p>
        </p:txBody>
      </p:sp>
    </p:spTree>
    <p:extLst>
      <p:ext uri="{BB962C8B-B14F-4D97-AF65-F5344CB8AC3E}">
        <p14:creationId xmlns:p14="http://schemas.microsoft.com/office/powerpoint/2010/main" val="9902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7953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Experiment: Co-meta variant comparison</a:t>
            </a:r>
            <a:endParaRPr lang="en-US" dirty="0"/>
          </a:p>
        </p:txBody>
      </p:sp>
      <p:sp>
        <p:nvSpPr>
          <p:cNvPr id="20" name="AutoShape 16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01" y="1673352"/>
            <a:ext cx="7262042" cy="46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7953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Experiment: Co-meta variant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sp>
        <p:nvSpPr>
          <p:cNvPr id="14" name="Rectangle 13"/>
          <p:cNvSpPr/>
          <p:nvPr/>
        </p:nvSpPr>
        <p:spPr>
          <a:xfrm>
            <a:off x="5050536" y="3005574"/>
            <a:ext cx="609600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Co-meta was tested over 9 languages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n low-resource setting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Showing  </a:t>
            </a:r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r>
              <a:rPr lang="en-US" sz="2800" dirty="0" smtClean="0">
                <a:solidFill>
                  <a:schemeClr val="bg1"/>
                </a:solidFill>
              </a:rPr>
              <a:t>2.</a:t>
            </a:r>
            <a:r>
              <a:rPr lang="en-US" altLang="ko-KR" sz="2800" dirty="0" smtClean="0">
                <a:solidFill>
                  <a:schemeClr val="bg1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-9.3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LAS</a:t>
            </a:r>
            <a:r>
              <a:rPr lang="en-US" sz="2800" dirty="0" smtClean="0">
                <a:solidFill>
                  <a:schemeClr val="bg1"/>
                </a:solidFill>
              </a:rPr>
              <a:t> points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-0.7 (one exception Finnish)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"/>
          <a:stretch/>
        </p:blipFill>
        <p:spPr>
          <a:xfrm>
            <a:off x="2094456" y="2964116"/>
            <a:ext cx="9086102" cy="1541161"/>
          </a:xfrm>
          <a:prstGeom prst="rect">
            <a:avLst/>
          </a:prstGeom>
        </p:spPr>
      </p:pic>
      <p:sp>
        <p:nvSpPr>
          <p:cNvPr id="20" name="AutoShape 16" descr="creenshot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82" y="4954593"/>
            <a:ext cx="9182649" cy="1137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01" y="4479736"/>
            <a:ext cx="9129012" cy="54709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567928" y="2176767"/>
            <a:ext cx="3282696" cy="41298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US" dirty="0" smtClean="0"/>
              <a:t>Which works the best depends on the language.</a:t>
            </a:r>
          </a:p>
          <a:p>
            <a:pPr lvl="1"/>
            <a:r>
              <a:rPr lang="en-US" dirty="0" smtClean="0"/>
              <a:t>In average, ensemble works the best.</a:t>
            </a:r>
          </a:p>
        </p:txBody>
      </p:sp>
    </p:spTree>
    <p:extLst>
      <p:ext uri="{BB962C8B-B14F-4D97-AF65-F5344CB8AC3E}">
        <p14:creationId xmlns:p14="http://schemas.microsoft.com/office/powerpoint/2010/main" val="19371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the agreement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93</a:t>
            </a:fld>
            <a:endParaRPr lang="en"/>
          </a:p>
        </p:txBody>
      </p:sp>
      <p:pic>
        <p:nvPicPr>
          <p:cNvPr id="3074" name="Picture 2" descr="https://lh5.googleusercontent.com/CuumO9Fdw2fjx2gqd8QeM8l45t0pDxuduRlX5SKPi6npWGRwVu_AgjWq4uXNkwNvZ72RnQPQEXeB0TyfZhwwOuN2KyL2BjEB43aZ1_NSUQ-AzkyPnbOo9zT8gavtwF59lv6j87qgX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93" y="2790993"/>
            <a:ext cx="6567255" cy="390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US" dirty="0" smtClean="0"/>
              <a:t>Without agreement score: simple </a:t>
            </a:r>
            <a:r>
              <a:rPr lang="en-US" dirty="0" smtClean="0">
                <a:solidFill>
                  <a:srgbClr val="E05F5E"/>
                </a:solidFill>
              </a:rPr>
              <a:t>self-training (red)</a:t>
            </a:r>
          </a:p>
          <a:p>
            <a:r>
              <a:rPr lang="en-US" dirty="0" smtClean="0"/>
              <a:t>With agreement score: </a:t>
            </a:r>
            <a:r>
              <a:rPr lang="en-US" dirty="0" smtClean="0">
                <a:solidFill>
                  <a:srgbClr val="35751B"/>
                </a:solidFill>
              </a:rPr>
              <a:t>co-meta (green)</a:t>
            </a:r>
            <a:endParaRPr lang="en-US" dirty="0">
              <a:solidFill>
                <a:srgbClr val="3575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Ablation study done on Chinese with increasing training 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co-meta on agreement?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pic>
        <p:nvPicPr>
          <p:cNvPr id="5128" name="Picture 8" descr="https://lh6.googleusercontent.com/i9XBPrQGBkMXs65VNmflhwtesjC6I9vJjnycO3LGstj0i_yixRGkYLsoeonq4rddHbG8WRK13D1bjW9fNqiV4pECyGklOhHOtROdr_NqQZjeBNp92_yOjlAGqxOBgxroIAf5951Oc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" y="3325367"/>
            <a:ext cx="47720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4.googleusercontent.com/TzEdITg85-fMBtdNHKnoNJygIUtXa_RSobI40O_hyT6z8CS4neDRa0I7ja6TjmhanoZcplAmq6wyuHPy8ze3eVx8HG7i8Bwn_BcJgKDzbK71r1PsE1MWQ9lr1YrWsnTpFijIeuZSzQ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3325367"/>
            <a:ext cx="4888571" cy="29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2011680" y="4251960"/>
            <a:ext cx="18288" cy="90525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87221" y="4379976"/>
            <a:ext cx="9144" cy="23238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5664" y="2494370"/>
            <a:ext cx="445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pPr algn="ctr"/>
            <a:r>
              <a:rPr lang="en-US" dirty="0" smtClean="0">
                <a:solidFill>
                  <a:srgbClr val="3848E4"/>
                </a:solidFill>
              </a:rPr>
              <a:t>Co-meta</a:t>
            </a:r>
          </a:p>
          <a:p>
            <a:pPr algn="ctr"/>
            <a:r>
              <a:rPr lang="en-US" dirty="0" smtClean="0">
                <a:solidFill>
                  <a:srgbClr val="3848E4"/>
                </a:solidFill>
              </a:rPr>
              <a:t>(</a:t>
            </a:r>
            <a:r>
              <a:rPr lang="en-US" dirty="0">
                <a:solidFill>
                  <a:srgbClr val="3848E4"/>
                </a:solidFill>
              </a:rPr>
              <a:t>w</a:t>
            </a:r>
            <a:r>
              <a:rPr lang="en-US" dirty="0" smtClean="0">
                <a:solidFill>
                  <a:srgbClr val="3848E4"/>
                </a:solidFill>
              </a:rPr>
              <a:t>ith agreement score)</a:t>
            </a:r>
            <a:endParaRPr lang="en-US" dirty="0">
              <a:solidFill>
                <a:srgbClr val="3848E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4154" y="2473848"/>
            <a:ext cx="445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pPr algn="ctr"/>
            <a:r>
              <a:rPr lang="en-US" dirty="0" smtClean="0">
                <a:solidFill>
                  <a:srgbClr val="3848E4"/>
                </a:solidFill>
              </a:rPr>
              <a:t>Meta-Base</a:t>
            </a:r>
          </a:p>
          <a:p>
            <a:pPr algn="ctr"/>
            <a:r>
              <a:rPr lang="en-US" dirty="0" smtClean="0">
                <a:solidFill>
                  <a:srgbClr val="3848E4"/>
                </a:solidFill>
              </a:rPr>
              <a:t>(No use of unlabeled data)</a:t>
            </a:r>
            <a:endParaRPr lang="en-US" dirty="0">
              <a:solidFill>
                <a:srgbClr val="3848E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29968" y="4251960"/>
            <a:ext cx="5457253" cy="128016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1680" y="4612356"/>
            <a:ext cx="5484685" cy="544860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6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labels.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6" y="2561336"/>
            <a:ext cx="5708887" cy="353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19" y="2701035"/>
            <a:ext cx="5737107" cy="3390797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>
            <a:normAutofit/>
          </a:bodyPr>
          <a:lstStyle/>
          <a:p>
            <a:r>
              <a:rPr lang="en-US" dirty="0" smtClean="0"/>
              <a:t>Co-meta (</a:t>
            </a:r>
            <a:r>
              <a:rPr lang="en-US" dirty="0" smtClean="0">
                <a:solidFill>
                  <a:srgbClr val="379C37"/>
                </a:solidFill>
              </a:rPr>
              <a:t>green</a:t>
            </a:r>
            <a:r>
              <a:rPr lang="en-US" dirty="0" smtClean="0"/>
              <a:t>) vs. Meta-base (</a:t>
            </a:r>
            <a:r>
              <a:rPr lang="en-US" dirty="0" smtClean="0">
                <a:solidFill>
                  <a:srgbClr val="FF6E67"/>
                </a:solidFill>
              </a:rPr>
              <a:t>orange</a:t>
            </a:r>
            <a:r>
              <a:rPr lang="en-US" dirty="0" smtClean="0"/>
              <a:t>) vs. Baseline (</a:t>
            </a:r>
            <a:r>
              <a:rPr lang="en-US" dirty="0" smtClean="0">
                <a:solidFill>
                  <a:srgbClr val="1C20FF"/>
                </a:solidFill>
              </a:rPr>
              <a:t>blue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Co-meta outperforms all with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210;p29"/>
          <p:cNvSpPr/>
          <p:nvPr/>
        </p:nvSpPr>
        <p:spPr>
          <a:xfrm rot="-5400000">
            <a:off x="6268559" y="4805171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Extra view: </a:t>
            </a:r>
            <a:r>
              <a:rPr lang="en-US" dirty="0" err="1" smtClean="0"/>
              <a:t>ELMo</a:t>
            </a:r>
            <a:r>
              <a:rPr lang="en-US" dirty="0" smtClean="0"/>
              <a:t>, 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96</a:t>
            </a:fld>
            <a:endParaRPr lang="en"/>
          </a:p>
        </p:txBody>
      </p:sp>
      <p:sp>
        <p:nvSpPr>
          <p:cNvPr id="63" name="Google Shape;239;p30"/>
          <p:cNvSpPr/>
          <p:nvPr/>
        </p:nvSpPr>
        <p:spPr>
          <a:xfrm>
            <a:off x="7714525" y="4170385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 dirty="0"/>
          </a:p>
        </p:txBody>
      </p:sp>
      <p:sp>
        <p:nvSpPr>
          <p:cNvPr id="64" name="Google Shape;240;p30"/>
          <p:cNvSpPr/>
          <p:nvPr/>
        </p:nvSpPr>
        <p:spPr>
          <a:xfrm>
            <a:off x="8319276" y="3197945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5" name="Google Shape;241;p30"/>
          <p:cNvCxnSpPr/>
          <p:nvPr/>
        </p:nvCxnSpPr>
        <p:spPr>
          <a:xfrm flipH="1">
            <a:off x="8763530" y="3879457"/>
            <a:ext cx="122032" cy="2908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6" name="Google Shape;243;p30"/>
          <p:cNvCxnSpPr/>
          <p:nvPr/>
        </p:nvCxnSpPr>
        <p:spPr>
          <a:xfrm>
            <a:off x="8763725" y="4479185"/>
            <a:ext cx="1057481" cy="17966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7" name="Google Shape;245;p30"/>
          <p:cNvCxnSpPr/>
          <p:nvPr/>
        </p:nvCxnSpPr>
        <p:spPr>
          <a:xfrm flipH="1">
            <a:off x="10156191" y="4450836"/>
            <a:ext cx="988234" cy="22724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8" name="Google Shape;246;p30"/>
          <p:cNvCxnSpPr/>
          <p:nvPr/>
        </p:nvCxnSpPr>
        <p:spPr>
          <a:xfrm flipH="1">
            <a:off x="8733301" y="4475309"/>
            <a:ext cx="28976" cy="29790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69" name="Google Shape;250;p30"/>
          <p:cNvCxnSpPr/>
          <p:nvPr/>
        </p:nvCxnSpPr>
        <p:spPr>
          <a:xfrm>
            <a:off x="11347625" y="4265641"/>
            <a:ext cx="1874" cy="3932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0" name="Google Shape;263;p30"/>
          <p:cNvSpPr txBox="1"/>
          <p:nvPr/>
        </p:nvSpPr>
        <p:spPr>
          <a:xfrm>
            <a:off x="8273362" y="3234855"/>
            <a:ext cx="1224400" cy="50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 dirty="0">
              <a:solidFill>
                <a:srgbClr val="000000"/>
              </a:solidFill>
            </a:endParaRPr>
          </a:p>
        </p:txBody>
      </p:sp>
      <p:grpSp>
        <p:nvGrpSpPr>
          <p:cNvPr id="71" name="Google Shape;264;p30"/>
          <p:cNvGrpSpPr/>
          <p:nvPr/>
        </p:nvGrpSpPr>
        <p:grpSpPr>
          <a:xfrm>
            <a:off x="9814734" y="4505299"/>
            <a:ext cx="369045" cy="429621"/>
            <a:chOff x="1245975" y="3588550"/>
            <a:chExt cx="693000" cy="664500"/>
          </a:xfrm>
        </p:grpSpPr>
        <p:sp>
          <p:nvSpPr>
            <p:cNvPr id="72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74" name="Google Shape;266;p30"/>
          <p:cNvCxnSpPr/>
          <p:nvPr/>
        </p:nvCxnSpPr>
        <p:spPr>
          <a:xfrm flipH="1">
            <a:off x="9341580" y="5281658"/>
            <a:ext cx="121411" cy="18156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5" name="Google Shape;267;p30"/>
          <p:cNvSpPr/>
          <p:nvPr/>
        </p:nvSpPr>
        <p:spPr>
          <a:xfrm>
            <a:off x="10009031" y="4130302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 dirty="0"/>
          </a:p>
        </p:txBody>
      </p:sp>
      <p:cxnSp>
        <p:nvCxnSpPr>
          <p:cNvPr id="76" name="Google Shape;268;p30"/>
          <p:cNvCxnSpPr/>
          <p:nvPr/>
        </p:nvCxnSpPr>
        <p:spPr>
          <a:xfrm>
            <a:off x="8885562" y="3877528"/>
            <a:ext cx="2172669" cy="25277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7" name="Google Shape;269;p30"/>
          <p:cNvSpPr/>
          <p:nvPr/>
        </p:nvSpPr>
        <p:spPr>
          <a:xfrm>
            <a:off x="9258086" y="4925251"/>
            <a:ext cx="1405484" cy="34467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733" smtClean="0">
                <a:latin typeface="Times New Roman"/>
                <a:ea typeface="Times New Roman"/>
                <a:cs typeface="Times New Roman"/>
                <a:sym typeface="Times New Roman"/>
              </a:rPr>
              <a:t>Meta</a:t>
            </a:r>
            <a:endParaRPr sz="17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282;p30"/>
          <p:cNvSpPr/>
          <p:nvPr/>
        </p:nvSpPr>
        <p:spPr>
          <a:xfrm>
            <a:off x="9806189" y="5590419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constraint</a:t>
            </a:r>
            <a:endParaRPr sz="1600"/>
          </a:p>
        </p:txBody>
      </p:sp>
      <p:cxnSp>
        <p:nvCxnSpPr>
          <p:cNvPr id="79" name="Google Shape;283;p30"/>
          <p:cNvCxnSpPr/>
          <p:nvPr/>
        </p:nvCxnSpPr>
        <p:spPr>
          <a:xfrm>
            <a:off x="9960828" y="5269924"/>
            <a:ext cx="1034361" cy="32049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80" name="Google Shape;284;p30"/>
          <p:cNvCxnSpPr/>
          <p:nvPr/>
        </p:nvCxnSpPr>
        <p:spPr>
          <a:xfrm flipH="1">
            <a:off x="10995189" y="4475309"/>
            <a:ext cx="79803" cy="111511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81" name="Google Shape;285;p30"/>
          <p:cNvCxnSpPr>
            <a:stCxn id="70" idx="2"/>
          </p:cNvCxnSpPr>
          <p:nvPr/>
        </p:nvCxnSpPr>
        <p:spPr>
          <a:xfrm>
            <a:off x="8763725" y="4479185"/>
            <a:ext cx="2231464" cy="110758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82" name="Google Shape;286;p30"/>
          <p:cNvSpPr/>
          <p:nvPr/>
        </p:nvSpPr>
        <p:spPr>
          <a:xfrm>
            <a:off x="10001437" y="2894477"/>
            <a:ext cx="1501729" cy="907907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/>
          </a:p>
        </p:txBody>
      </p:sp>
      <p:sp>
        <p:nvSpPr>
          <p:cNvPr id="83" name="Google Shape;287;p30"/>
          <p:cNvSpPr/>
          <p:nvPr/>
        </p:nvSpPr>
        <p:spPr>
          <a:xfrm>
            <a:off x="9993537" y="3225478"/>
            <a:ext cx="1508673" cy="31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16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16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16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16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288;p30"/>
          <p:cNvSpPr/>
          <p:nvPr/>
        </p:nvSpPr>
        <p:spPr>
          <a:xfrm>
            <a:off x="9542169" y="3298634"/>
            <a:ext cx="381994" cy="405201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5" name="Google Shape;289;p30"/>
          <p:cNvCxnSpPr/>
          <p:nvPr/>
        </p:nvCxnSpPr>
        <p:spPr>
          <a:xfrm>
            <a:off x="10752302" y="3802384"/>
            <a:ext cx="305929" cy="32791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86" name="Google Shape;290;p30"/>
          <p:cNvCxnSpPr>
            <a:endCxn id="70" idx="0"/>
          </p:cNvCxnSpPr>
          <p:nvPr/>
        </p:nvCxnSpPr>
        <p:spPr>
          <a:xfrm flipH="1">
            <a:off x="8763725" y="3802384"/>
            <a:ext cx="1988577" cy="36800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87" name="Google Shape;210;p29"/>
          <p:cNvSpPr/>
          <p:nvPr/>
        </p:nvSpPr>
        <p:spPr>
          <a:xfrm rot="-5400000">
            <a:off x="8516780" y="473411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212;p29"/>
          <p:cNvSpPr/>
          <p:nvPr/>
        </p:nvSpPr>
        <p:spPr>
          <a:xfrm>
            <a:off x="8425371" y="4806334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210;p29"/>
          <p:cNvSpPr/>
          <p:nvPr/>
        </p:nvSpPr>
        <p:spPr>
          <a:xfrm rot="-5400000">
            <a:off x="9126780" y="5430826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212;p29"/>
          <p:cNvSpPr/>
          <p:nvPr/>
        </p:nvSpPr>
        <p:spPr>
          <a:xfrm>
            <a:off x="9035371" y="5503041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210;p29"/>
          <p:cNvSpPr/>
          <p:nvPr/>
        </p:nvSpPr>
        <p:spPr>
          <a:xfrm rot="-5400000">
            <a:off x="11132759" y="4620814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212;p29"/>
          <p:cNvSpPr/>
          <p:nvPr/>
        </p:nvSpPr>
        <p:spPr>
          <a:xfrm>
            <a:off x="11041350" y="4693029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239;p30"/>
          <p:cNvSpPr/>
          <p:nvPr/>
        </p:nvSpPr>
        <p:spPr>
          <a:xfrm>
            <a:off x="5444297" y="4166509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Extra View</a:t>
            </a:r>
            <a:endParaRPr sz="2400" dirty="0"/>
          </a:p>
        </p:txBody>
      </p:sp>
      <p:cxnSp>
        <p:nvCxnSpPr>
          <p:cNvPr id="94" name="Google Shape;241;p30"/>
          <p:cNvCxnSpPr>
            <a:endCxn id="93" idx="0"/>
          </p:cNvCxnSpPr>
          <p:nvPr/>
        </p:nvCxnSpPr>
        <p:spPr>
          <a:xfrm flipH="1">
            <a:off x="6493497" y="3896624"/>
            <a:ext cx="2330952" cy="269885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96" name="Google Shape;241;p30"/>
          <p:cNvCxnSpPr>
            <a:stCxn id="93" idx="2"/>
            <a:endCxn id="78" idx="0"/>
          </p:cNvCxnSpPr>
          <p:nvPr/>
        </p:nvCxnSpPr>
        <p:spPr>
          <a:xfrm>
            <a:off x="6493497" y="4475309"/>
            <a:ext cx="4501692" cy="111511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>
            <a:normAutofit/>
          </a:bodyPr>
          <a:lstStyle/>
          <a:p>
            <a:r>
              <a:rPr lang="en-US" dirty="0" smtClean="0"/>
              <a:t>For English, marginal improvement over Meta-Base. </a:t>
            </a:r>
          </a:p>
          <a:p>
            <a:pPr lvl="1"/>
            <a:r>
              <a:rPr lang="en-US" dirty="0" smtClean="0"/>
              <a:t>But, significant improvement over competing models. </a:t>
            </a:r>
          </a:p>
          <a:p>
            <a:pPr lvl="1"/>
            <a:r>
              <a:rPr lang="en-US" dirty="0" smtClean="0"/>
              <a:t>(+1.02 LAS, 0.6 POS)</a:t>
            </a:r>
          </a:p>
          <a:p>
            <a:r>
              <a:rPr lang="en-US" dirty="0" smtClean="0"/>
              <a:t>For Chinese, records the state-of-the-art</a:t>
            </a:r>
          </a:p>
          <a:p>
            <a:endParaRPr lang="en-US" dirty="0" smtClean="0"/>
          </a:p>
        </p:txBody>
      </p:sp>
      <p:cxnSp>
        <p:nvCxnSpPr>
          <p:cNvPr id="104" name="Google Shape;246;p30"/>
          <p:cNvCxnSpPr>
            <a:stCxn id="93" idx="2"/>
          </p:cNvCxnSpPr>
          <p:nvPr/>
        </p:nvCxnSpPr>
        <p:spPr>
          <a:xfrm>
            <a:off x="6493497" y="4475309"/>
            <a:ext cx="16676" cy="33570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05" name="Google Shape;212;p29"/>
          <p:cNvSpPr/>
          <p:nvPr/>
        </p:nvSpPr>
        <p:spPr>
          <a:xfrm>
            <a:off x="6202243" y="4844138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/>
          <a:stretch/>
        </p:blipFill>
        <p:spPr>
          <a:xfrm>
            <a:off x="864274" y="3703835"/>
            <a:ext cx="4438515" cy="23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Conclusion on SSL with agreement score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Agreement score can help multiple views co-learn each other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 unlabeled data.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Co-meta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an help extremely low-resource,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can </a:t>
            </a:r>
            <a:r>
              <a:rPr lang="en-US" dirty="0">
                <a:solidFill>
                  <a:schemeClr val="tx1"/>
                </a:solidFill>
              </a:rPr>
              <a:t>expand </a:t>
            </a:r>
            <a:r>
              <a:rPr lang="en-US" dirty="0" smtClean="0">
                <a:solidFill>
                  <a:schemeClr val="tx1"/>
                </a:solidFill>
              </a:rPr>
              <a:t>views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incorporate </a:t>
            </a:r>
            <a:r>
              <a:rPr lang="en-US" dirty="0" err="1" smtClean="0">
                <a:solidFill>
                  <a:schemeClr val="tx1"/>
                </a:solidFill>
              </a:rPr>
              <a:t>ELMo</a:t>
            </a:r>
            <a:r>
              <a:rPr lang="en-US" dirty="0" smtClean="0">
                <a:solidFill>
                  <a:schemeClr val="tx1"/>
                </a:solidFill>
              </a:rPr>
              <a:t>, BERT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97</a:t>
            </a:fld>
            <a:endParaRPr lang="en" dirty="0"/>
          </a:p>
        </p:txBody>
      </p:sp>
      <p:sp>
        <p:nvSpPr>
          <p:cNvPr id="9" name="Google Shape;239;p30"/>
          <p:cNvSpPr/>
          <p:nvPr/>
        </p:nvSpPr>
        <p:spPr>
          <a:xfrm>
            <a:off x="7714525" y="4170385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smtClean="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2400"/>
          </a:p>
        </p:txBody>
      </p:sp>
      <p:sp>
        <p:nvSpPr>
          <p:cNvPr id="10" name="Google Shape;240;p30"/>
          <p:cNvSpPr/>
          <p:nvPr/>
        </p:nvSpPr>
        <p:spPr>
          <a:xfrm>
            <a:off x="8319276" y="3197945"/>
            <a:ext cx="1083009" cy="661505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" name="Google Shape;241;p30"/>
          <p:cNvCxnSpPr/>
          <p:nvPr/>
        </p:nvCxnSpPr>
        <p:spPr>
          <a:xfrm flipH="1">
            <a:off x="8763530" y="3879457"/>
            <a:ext cx="122032" cy="2908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3" name="Google Shape;243;p30"/>
          <p:cNvCxnSpPr/>
          <p:nvPr/>
        </p:nvCxnSpPr>
        <p:spPr>
          <a:xfrm>
            <a:off x="8763725" y="4479185"/>
            <a:ext cx="1057481" cy="17966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5" name="Google Shape;245;p30"/>
          <p:cNvCxnSpPr/>
          <p:nvPr/>
        </p:nvCxnSpPr>
        <p:spPr>
          <a:xfrm flipH="1">
            <a:off x="10156191" y="4450836"/>
            <a:ext cx="988234" cy="22724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6" name="Google Shape;246;p30"/>
          <p:cNvCxnSpPr/>
          <p:nvPr/>
        </p:nvCxnSpPr>
        <p:spPr>
          <a:xfrm flipH="1">
            <a:off x="8733301" y="4475309"/>
            <a:ext cx="28976" cy="29790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9" name="Google Shape;250;p30"/>
          <p:cNvCxnSpPr/>
          <p:nvPr/>
        </p:nvCxnSpPr>
        <p:spPr>
          <a:xfrm>
            <a:off x="11347625" y="4265641"/>
            <a:ext cx="1874" cy="3932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" name="Google Shape;263;p30"/>
          <p:cNvSpPr txBox="1"/>
          <p:nvPr/>
        </p:nvSpPr>
        <p:spPr>
          <a:xfrm>
            <a:off x="8273362" y="3234855"/>
            <a:ext cx="1224400" cy="50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raining</a:t>
            </a:r>
            <a:endParaRPr sz="16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corpus</a:t>
            </a:r>
            <a:endParaRPr sz="1600" dirty="0">
              <a:solidFill>
                <a:srgbClr val="000000"/>
              </a:solidFill>
            </a:endParaRPr>
          </a:p>
        </p:txBody>
      </p:sp>
      <p:grpSp>
        <p:nvGrpSpPr>
          <p:cNvPr id="34" name="Google Shape;264;p30"/>
          <p:cNvGrpSpPr/>
          <p:nvPr/>
        </p:nvGrpSpPr>
        <p:grpSpPr>
          <a:xfrm>
            <a:off x="9814734" y="4505299"/>
            <a:ext cx="369045" cy="429621"/>
            <a:chOff x="1245975" y="3588550"/>
            <a:chExt cx="693000" cy="664500"/>
          </a:xfrm>
        </p:grpSpPr>
        <p:sp>
          <p:nvSpPr>
            <p:cNvPr id="35" name="Google Shape;265;p30"/>
            <p:cNvSpPr/>
            <p:nvPr/>
          </p:nvSpPr>
          <p:spPr>
            <a:xfrm>
              <a:off x="1285875" y="3634450"/>
              <a:ext cx="613200" cy="5727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49;p30"/>
            <p:cNvSpPr/>
            <p:nvPr/>
          </p:nvSpPr>
          <p:spPr>
            <a:xfrm>
              <a:off x="1245975" y="3588550"/>
              <a:ext cx="693000" cy="6645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7" name="Google Shape;266;p30"/>
          <p:cNvCxnSpPr>
            <a:endCxn id="56" idx="6"/>
          </p:cNvCxnSpPr>
          <p:nvPr/>
        </p:nvCxnSpPr>
        <p:spPr>
          <a:xfrm flipH="1">
            <a:off x="9341580" y="5281658"/>
            <a:ext cx="121411" cy="18156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8" name="Google Shape;267;p30"/>
          <p:cNvSpPr/>
          <p:nvPr/>
        </p:nvSpPr>
        <p:spPr>
          <a:xfrm>
            <a:off x="10009031" y="4130302"/>
            <a:ext cx="20984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Char</a:t>
            </a:r>
            <a:endParaRPr sz="2400" dirty="0"/>
          </a:p>
        </p:txBody>
      </p:sp>
      <p:cxnSp>
        <p:nvCxnSpPr>
          <p:cNvPr id="39" name="Google Shape;268;p30"/>
          <p:cNvCxnSpPr>
            <a:endCxn id="38" idx="0"/>
          </p:cNvCxnSpPr>
          <p:nvPr/>
        </p:nvCxnSpPr>
        <p:spPr>
          <a:xfrm>
            <a:off x="8885562" y="3877528"/>
            <a:ext cx="2172669" cy="25277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0" name="Google Shape;269;p30"/>
          <p:cNvSpPr/>
          <p:nvPr/>
        </p:nvSpPr>
        <p:spPr>
          <a:xfrm>
            <a:off x="9258086" y="4925251"/>
            <a:ext cx="1405484" cy="34467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733" smtClean="0">
                <a:latin typeface="Times New Roman"/>
                <a:ea typeface="Times New Roman"/>
                <a:cs typeface="Times New Roman"/>
                <a:sym typeface="Times New Roman"/>
              </a:rPr>
              <a:t>Meta</a:t>
            </a:r>
            <a:endParaRPr sz="17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282;p30"/>
          <p:cNvSpPr/>
          <p:nvPr/>
        </p:nvSpPr>
        <p:spPr>
          <a:xfrm>
            <a:off x="9806189" y="5590419"/>
            <a:ext cx="2378000" cy="30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600" smtClean="0">
                <a:latin typeface="Times New Roman"/>
                <a:ea typeface="Times New Roman"/>
                <a:cs typeface="Times New Roman"/>
                <a:sym typeface="Times New Roman"/>
              </a:rPr>
              <a:t>Agreement constraint</a:t>
            </a:r>
            <a:endParaRPr sz="1600"/>
          </a:p>
        </p:txBody>
      </p:sp>
      <p:cxnSp>
        <p:nvCxnSpPr>
          <p:cNvPr id="43" name="Google Shape;283;p30"/>
          <p:cNvCxnSpPr>
            <a:stCxn id="40" idx="2"/>
            <a:endCxn id="42" idx="0"/>
          </p:cNvCxnSpPr>
          <p:nvPr/>
        </p:nvCxnSpPr>
        <p:spPr>
          <a:xfrm>
            <a:off x="9960828" y="5269924"/>
            <a:ext cx="1034361" cy="32049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44" name="Google Shape;284;p30"/>
          <p:cNvCxnSpPr>
            <a:endCxn id="42" idx="0"/>
          </p:cNvCxnSpPr>
          <p:nvPr/>
        </p:nvCxnSpPr>
        <p:spPr>
          <a:xfrm flipH="1">
            <a:off x="10995189" y="4475309"/>
            <a:ext cx="79803" cy="111511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45" name="Google Shape;285;p30"/>
          <p:cNvCxnSpPr>
            <a:stCxn id="9" idx="2"/>
          </p:cNvCxnSpPr>
          <p:nvPr/>
        </p:nvCxnSpPr>
        <p:spPr>
          <a:xfrm>
            <a:off x="8763725" y="4479185"/>
            <a:ext cx="2231464" cy="110758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46" name="Google Shape;286;p30"/>
          <p:cNvSpPr/>
          <p:nvPr/>
        </p:nvSpPr>
        <p:spPr>
          <a:xfrm>
            <a:off x="10001437" y="2894477"/>
            <a:ext cx="1501729" cy="907907"/>
          </a:xfrm>
          <a:prstGeom prst="flowChartMagneticDisk">
            <a:avLst/>
          </a:prstGeom>
          <a:solidFill>
            <a:srgbClr val="FFFF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600"/>
          </a:p>
        </p:txBody>
      </p:sp>
      <p:sp>
        <p:nvSpPr>
          <p:cNvPr id="47" name="Google Shape;287;p30"/>
          <p:cNvSpPr/>
          <p:nvPr/>
        </p:nvSpPr>
        <p:spPr>
          <a:xfrm>
            <a:off x="9993537" y="3225478"/>
            <a:ext cx="1508673" cy="31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" sz="16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Unlabeled </a:t>
            </a:r>
            <a:endParaRPr sz="16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rgbClr val="000000"/>
              </a:buClr>
              <a:buSzPts val="600"/>
            </a:pPr>
            <a:r>
              <a:rPr lang="en" sz="16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corpus</a:t>
            </a:r>
            <a:endParaRPr sz="16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288;p30"/>
          <p:cNvSpPr/>
          <p:nvPr/>
        </p:nvSpPr>
        <p:spPr>
          <a:xfrm>
            <a:off x="9542169" y="3298634"/>
            <a:ext cx="381994" cy="405201"/>
          </a:xfrm>
          <a:prstGeom prst="mathPlus">
            <a:avLst>
              <a:gd name="adj1" fmla="val 2352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9" name="Google Shape;289;p30"/>
          <p:cNvCxnSpPr>
            <a:stCxn id="46" idx="3"/>
            <a:endCxn id="38" idx="0"/>
          </p:cNvCxnSpPr>
          <p:nvPr/>
        </p:nvCxnSpPr>
        <p:spPr>
          <a:xfrm>
            <a:off x="10752302" y="3802384"/>
            <a:ext cx="305929" cy="32791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50" name="Google Shape;290;p30"/>
          <p:cNvCxnSpPr>
            <a:stCxn id="46" idx="3"/>
            <a:endCxn id="9" idx="0"/>
          </p:cNvCxnSpPr>
          <p:nvPr/>
        </p:nvCxnSpPr>
        <p:spPr>
          <a:xfrm flipH="1">
            <a:off x="8763725" y="3802384"/>
            <a:ext cx="1988577" cy="368001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54" name="Google Shape;210;p29"/>
          <p:cNvSpPr/>
          <p:nvPr/>
        </p:nvSpPr>
        <p:spPr>
          <a:xfrm rot="-5400000">
            <a:off x="8516780" y="4734119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2;p29"/>
          <p:cNvSpPr/>
          <p:nvPr/>
        </p:nvSpPr>
        <p:spPr>
          <a:xfrm>
            <a:off x="8425371" y="4806334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210;p29"/>
          <p:cNvSpPr/>
          <p:nvPr/>
        </p:nvSpPr>
        <p:spPr>
          <a:xfrm rot="-5400000">
            <a:off x="9126780" y="5430826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2;p29"/>
          <p:cNvSpPr/>
          <p:nvPr/>
        </p:nvSpPr>
        <p:spPr>
          <a:xfrm>
            <a:off x="9035371" y="5503041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210;p29"/>
          <p:cNvSpPr/>
          <p:nvPr/>
        </p:nvSpPr>
        <p:spPr>
          <a:xfrm rot="-5400000">
            <a:off x="11132759" y="4620814"/>
            <a:ext cx="429600" cy="4944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212;p29"/>
          <p:cNvSpPr/>
          <p:nvPr/>
        </p:nvSpPr>
        <p:spPr>
          <a:xfrm>
            <a:off x="11041350" y="4693029"/>
            <a:ext cx="610000" cy="3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1467" dirty="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600"/>
            </a:pPr>
            <a:endParaRPr sz="14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Text Placeholder 1"/>
          <p:cNvSpPr txBox="1">
            <a:spLocks/>
          </p:cNvSpPr>
          <p:nvPr/>
        </p:nvSpPr>
        <p:spPr>
          <a:xfrm>
            <a:off x="838793" y="5138848"/>
            <a:ext cx="5772610" cy="13411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2800" b="1" dirty="0" smtClean="0">
                <a:sym typeface="Verdana"/>
              </a:rPr>
              <a:t>Goals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Improve</a:t>
            </a:r>
            <a:r>
              <a:rPr lang="en-US" altLang="ko-KR" sz="2400" dirty="0" smtClean="0">
                <a:sym typeface="Verdana"/>
              </a:rPr>
              <a:t> the model performance,</a:t>
            </a:r>
            <a:endParaRPr lang="en-US" altLang="ko-KR" sz="2400" b="1" dirty="0" smtClean="0">
              <a:sym typeface="Verdana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✔ </a:t>
            </a:r>
            <a:r>
              <a:rPr lang="en-US" altLang="ko-KR" sz="2400" b="1" dirty="0" smtClean="0">
                <a:sym typeface="Verdana"/>
              </a:rPr>
              <a:t>Overcome</a:t>
            </a:r>
            <a:r>
              <a:rPr lang="en-US" altLang="ko-KR" sz="2400" dirty="0" smtClean="0">
                <a:sym typeface="Verdana"/>
              </a:rPr>
              <a:t> the data </a:t>
            </a:r>
            <a:r>
              <a:rPr lang="en-US" altLang="ko-KR" sz="2400" b="1" dirty="0" smtClean="0">
                <a:sym typeface="Verdana"/>
              </a:rPr>
              <a:t>deficiency</a:t>
            </a:r>
            <a:r>
              <a:rPr lang="en-US" altLang="ko-KR" sz="2400" dirty="0" smtClean="0">
                <a:sym typeface="Verdana"/>
              </a:rPr>
              <a:t> problem.</a:t>
            </a:r>
          </a:p>
        </p:txBody>
      </p:sp>
    </p:spTree>
    <p:extLst>
      <p:ext uri="{BB962C8B-B14F-4D97-AF65-F5344CB8AC3E}">
        <p14:creationId xmlns:p14="http://schemas.microsoft.com/office/powerpoint/2010/main" val="68080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 smtClean="0"/>
              <a:t>Related work</a:t>
            </a:r>
            <a:endParaRPr lang="en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Cross-View Training (CVT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baseline="30000" dirty="0" smtClean="0">
                <a:solidFill>
                  <a:schemeClr val="tx1"/>
                </a:solidFill>
              </a:rPr>
              <a:t>[1]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Semi-supervised learning on multi-view learning 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“Primary prediction” from full view [</a:t>
            </a:r>
            <a:r>
              <a:rPr lang="en-US" sz="2400" dirty="0" err="1" smtClean="0">
                <a:solidFill>
                  <a:schemeClr val="tx1"/>
                </a:solidFill>
                <a:sym typeface="Wingdings"/>
              </a:rPr>
              <a:t>h</a:t>
            </a:r>
            <a:r>
              <a:rPr lang="en-US" sz="2400" baseline="30000" dirty="0" err="1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dirty="0" err="1" smtClean="0">
                <a:solidFill>
                  <a:schemeClr val="tx1"/>
                </a:solidFill>
                <a:sym typeface="Wingdings"/>
              </a:rPr>
              <a:t>,</a:t>
            </a:r>
            <a:r>
              <a:rPr lang="en-US" sz="2400" dirty="0" err="1" smtClean="0">
                <a:solidFill>
                  <a:schemeClr val="tx1"/>
                </a:solidFill>
              </a:rPr>
              <a:t>h</a:t>
            </a:r>
            <a:r>
              <a:rPr lang="en-US" sz="2400" baseline="30000" dirty="0" smtClean="0">
                <a:solidFill>
                  <a:schemeClr val="tx1"/>
                </a:solidFill>
                <a:sym typeface="Wingdings"/>
              </a:rPr>
              <a:t>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]  </a:t>
            </a:r>
            <a:br>
              <a:rPr lang="en-US" sz="2400" dirty="0" smtClean="0">
                <a:solidFill>
                  <a:schemeClr val="tx1"/>
                </a:solidFill>
                <a:sym typeface="Wingdings"/>
              </a:rPr>
            </a:b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teaches “partial views”  </a:t>
            </a:r>
            <a:r>
              <a:rPr lang="en-US" sz="2400" dirty="0" smtClean="0">
                <a:solidFill>
                  <a:schemeClr val="tx1"/>
                </a:solidFill>
              </a:rPr>
              <a:t>[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h</a:t>
            </a:r>
            <a:r>
              <a:rPr lang="en-US" sz="2400" baseline="30000" dirty="0" smtClean="0">
                <a:solidFill>
                  <a:schemeClr val="tx1"/>
                </a:solidFill>
                <a:sym typeface="Wingdings"/>
              </a:rPr>
              <a:t>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] and [</a:t>
            </a:r>
            <a:r>
              <a:rPr lang="en-US" sz="2400" dirty="0" smtClean="0">
                <a:solidFill>
                  <a:schemeClr val="tx1"/>
                </a:solidFill>
              </a:rPr>
              <a:t>h</a:t>
            </a:r>
            <a:r>
              <a:rPr lang="en-US" sz="2400" baseline="30000" dirty="0">
                <a:solidFill>
                  <a:schemeClr val="tx1"/>
                </a:solidFill>
                <a:sym typeface="Wingdings"/>
              </a:rPr>
              <a:t>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].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400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98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1852851" y="6059880"/>
            <a:ext cx="8050101" cy="315481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Clark et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al.,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Semi-Supervised Semantic Role Labeling with Cross-View Training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EMNLP18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36" y="2569820"/>
            <a:ext cx="4827373" cy="288201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5351"/>
              </p:ext>
            </p:extLst>
          </p:nvPr>
        </p:nvGraphicFramePr>
        <p:xfrm>
          <a:off x="882948" y="3553527"/>
          <a:ext cx="10721796" cy="2123460"/>
        </p:xfrm>
        <a:graphic>
          <a:graphicData uri="http://schemas.openxmlformats.org/drawingml/2006/table">
            <a:tbl>
              <a:tblPr firstRow="1" firstCol="1">
                <a:tableStyleId>{7E9639D4-E3E2-4D34-9284-5A2195B3D0D7}</a:tableStyleId>
              </a:tblPr>
              <a:tblGrid>
                <a:gridCol w="2459245"/>
                <a:gridCol w="3781168"/>
                <a:gridCol w="4481383"/>
              </a:tblGrid>
              <a:tr h="464019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CVT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Co-meta</a:t>
                      </a:r>
                    </a:p>
                  </a:txBody>
                  <a:tcPr marL="38100" marR="38100" marT="25400" marB="25400" anchor="b"/>
                </a:tc>
              </a:tr>
              <a:tr h="5176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Technique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Token-level </a:t>
                      </a:r>
                      <a:r>
                        <a:rPr lang="en-US" dirty="0">
                          <a:effectLst/>
                        </a:rPr>
                        <a:t>distillation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Sequence-level </a:t>
                      </a:r>
                      <a:r>
                        <a:rPr lang="en-US" dirty="0">
                          <a:effectLst/>
                        </a:rPr>
                        <a:t>distillation with score</a:t>
                      </a:r>
                    </a:p>
                  </a:txBody>
                  <a:tcPr marL="38100" marR="38100" marT="25400" marB="25400" anchor="b"/>
                </a:tc>
              </a:tr>
              <a:tr h="5709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Direction </a:t>
                      </a:r>
                      <a:r>
                        <a:rPr lang="en-US" dirty="0" smtClean="0">
                          <a:effectLst/>
                        </a:rPr>
                        <a:t>of</a:t>
                      </a:r>
                      <a:r>
                        <a:rPr lang="en-US" baseline="0" dirty="0" smtClean="0">
                          <a:effectLst/>
                        </a:rPr>
                        <a:t> teaching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Primary </a:t>
                      </a:r>
                      <a:r>
                        <a:rPr lang="en-US" dirty="0" smtClean="0">
                          <a:effectLst/>
                          <a:sym typeface="Wingdings"/>
                        </a:rPr>
                        <a:t> A</a:t>
                      </a:r>
                      <a:r>
                        <a:rPr lang="en-US" dirty="0" smtClean="0">
                          <a:effectLst/>
                        </a:rPr>
                        <a:t>uxiliary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Chooses </a:t>
                      </a:r>
                      <a:r>
                        <a:rPr lang="en-US" dirty="0">
                          <a:effectLst/>
                        </a:rPr>
                        <a:t>what to learn from</a:t>
                      </a:r>
                    </a:p>
                  </a:txBody>
                  <a:tcPr marL="38100" marR="38100" marT="25400" marB="25400" anchor="b"/>
                </a:tc>
              </a:tr>
              <a:tr h="5709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Multi-view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Limit of time</a:t>
                      </a:r>
                    </a:p>
                  </a:txBody>
                  <a:tcPr marL="38100" marR="38100" marT="25400" marB="254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Different feature, </a:t>
                      </a:r>
                      <a:r>
                        <a:rPr lang="en-US" dirty="0" err="1" smtClean="0">
                          <a:effectLst/>
                        </a:rPr>
                        <a:t>embeddings</a:t>
                      </a:r>
                      <a:r>
                        <a:rPr lang="en-US" dirty="0" smtClean="0">
                          <a:effectLst/>
                        </a:rPr>
                        <a:t>, structures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25400" marB="2540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3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102762</TotalTime>
  <Words>9885</Words>
  <Application>Microsoft Macintosh PowerPoint</Application>
  <PresentationFormat>Widescreen</PresentationFormat>
  <Paragraphs>2497</Paragraphs>
  <Slides>150</Slides>
  <Notes>136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5" baseType="lpstr">
      <vt:lpstr>Apple SD Gothic Neo</vt:lpstr>
      <vt:lpstr>Apple SD 산돌고딕 Neo 일반체</vt:lpstr>
      <vt:lpstr>Calibri</vt:lpstr>
      <vt:lpstr>Cambria Math</vt:lpstr>
      <vt:lpstr>Helvetica</vt:lpstr>
      <vt:lpstr>Lucida Grande</vt:lpstr>
      <vt:lpstr>Mangal</vt:lpstr>
      <vt:lpstr>NimbusRomNo9L</vt:lpstr>
      <vt:lpstr>Proxima Nova</vt:lpstr>
      <vt:lpstr>Times New Roman</vt:lpstr>
      <vt:lpstr>Verdana</vt:lpstr>
      <vt:lpstr>Wingdings</vt:lpstr>
      <vt:lpstr>맑은 고딕</vt:lpstr>
      <vt:lpstr>Arial</vt:lpstr>
      <vt:lpstr>Office Theme</vt:lpstr>
      <vt:lpstr>Injecting output constraints into  neural NLP models</vt:lpstr>
      <vt:lpstr>What do I mean by “output constraints”?</vt:lpstr>
      <vt:lpstr>Constraints?</vt:lpstr>
      <vt:lpstr>Constraints?</vt:lpstr>
      <vt:lpstr>Constraints?</vt:lpstr>
      <vt:lpstr>Motivation</vt:lpstr>
      <vt:lpstr>Motivation</vt:lpstr>
      <vt:lpstr>Goal of this thesis</vt:lpstr>
      <vt:lpstr>Challenges</vt:lpstr>
      <vt:lpstr>Challenges</vt:lpstr>
      <vt:lpstr>Challenges</vt:lpstr>
      <vt:lpstr>Overall approach</vt:lpstr>
      <vt:lpstr>Roadmap</vt:lpstr>
      <vt:lpstr>Roadmap</vt:lpstr>
      <vt:lpstr>Syntactic parsing (sequence-to-sequence)</vt:lpstr>
      <vt:lpstr>Syntactic parsing (sequence-to-sequence)</vt:lpstr>
      <vt:lpstr>Syntactic parsing (sequence-to-sequence)</vt:lpstr>
      <vt:lpstr>Syntactic parsing (sequence-to-sequence)</vt:lpstr>
      <vt:lpstr>Semantic Role Labeling</vt:lpstr>
      <vt:lpstr>Semantic Role Labeling</vt:lpstr>
      <vt:lpstr>Semantic Role Labeling</vt:lpstr>
      <vt:lpstr>Semantic Role Labeling</vt:lpstr>
      <vt:lpstr>Syntactic constraint on SRL</vt:lpstr>
      <vt:lpstr>Syntactic constraint on SRL</vt:lpstr>
      <vt:lpstr>Syntactic constraint on SRL</vt:lpstr>
      <vt:lpstr>Syntactic constraint on SRL</vt:lpstr>
      <vt:lpstr>Syntactic constraint on SRL</vt:lpstr>
      <vt:lpstr>Syntactic constraint on SRL</vt:lpstr>
      <vt:lpstr>Syntactic constraint on SRL</vt:lpstr>
      <vt:lpstr>Syntactic constraint on SRL</vt:lpstr>
      <vt:lpstr>Syntactic constraint on SRL</vt:lpstr>
      <vt:lpstr>Constraint function on SRL.</vt:lpstr>
      <vt:lpstr>Summary of constraint types</vt:lpstr>
      <vt:lpstr>Roadmap</vt:lpstr>
      <vt:lpstr>Roadmap</vt:lpstr>
      <vt:lpstr>Overview for “Inference with constraints”</vt:lpstr>
      <vt:lpstr>Training &amp; Inference of a neural model</vt:lpstr>
      <vt:lpstr>Training &amp; Inference of a neural model</vt:lpstr>
      <vt:lpstr>Gradient-Based Inference (GBI)</vt:lpstr>
      <vt:lpstr>Gradient-Based Inference (GBI)</vt:lpstr>
      <vt:lpstr>Gradient-Based Inference (GBI)</vt:lpstr>
      <vt:lpstr>Key Idea for the method</vt:lpstr>
      <vt:lpstr>Key Idea for the method</vt:lpstr>
      <vt:lpstr>Key Idea for the method</vt:lpstr>
      <vt:lpstr>Key Idea for the method</vt:lpstr>
      <vt:lpstr>Key Idea for the method</vt:lpstr>
      <vt:lpstr>Key Idea for the method</vt:lpstr>
      <vt:lpstr>Key Idea for the method</vt:lpstr>
      <vt:lpstr>Key Idea for the method</vt:lpstr>
      <vt:lpstr>Gradient-Based Inference (GBI)</vt:lpstr>
      <vt:lpstr>Gradient-Based Inference (GBI)</vt:lpstr>
      <vt:lpstr>Gradient-Based Inference (GBI)</vt:lpstr>
      <vt:lpstr>Gradient-Based Inference (GBI)</vt:lpstr>
      <vt:lpstr>Comparison of complexity</vt:lpstr>
      <vt:lpstr>Comparison of complexity</vt:lpstr>
      <vt:lpstr>Experiments on SRL</vt:lpstr>
      <vt:lpstr>GBI enforces constraint + improves F1</vt:lpstr>
      <vt:lpstr>Effect of baseline model</vt:lpstr>
      <vt:lpstr>Speed experiment (SRL)</vt:lpstr>
      <vt:lpstr>GBI was tested on</vt:lpstr>
      <vt:lpstr>Conclusions on Inference with Constraints</vt:lpstr>
      <vt:lpstr>Related Work</vt:lpstr>
      <vt:lpstr>Roadmap</vt:lpstr>
      <vt:lpstr>Learning with constraints?</vt:lpstr>
      <vt:lpstr>Learning with constraints?</vt:lpstr>
      <vt:lpstr>Comparison of inference &amp; learning</vt:lpstr>
      <vt:lpstr>Overview for “learning with constraints”</vt:lpstr>
      <vt:lpstr>Types of loss functions</vt:lpstr>
      <vt:lpstr>PowerPoint Presentation</vt:lpstr>
      <vt:lpstr>PowerPoint Presentation</vt:lpstr>
      <vt:lpstr>PowerPoint Presentation</vt:lpstr>
      <vt:lpstr>PowerPoint Presentation</vt:lpstr>
      <vt:lpstr>SRL experiment</vt:lpstr>
      <vt:lpstr>PowerPoint Presentation</vt:lpstr>
      <vt:lpstr>PowerPoint Presentation</vt:lpstr>
      <vt:lpstr>PowerPoint Presentation</vt:lpstr>
      <vt:lpstr>PowerPoint Presentation</vt:lpstr>
      <vt:lpstr>Conclusions on Learning with Constraints</vt:lpstr>
      <vt:lpstr>Related work</vt:lpstr>
      <vt:lpstr>Roadmap</vt:lpstr>
      <vt:lpstr>Other ways of using SSL with constraint</vt:lpstr>
      <vt:lpstr>Multi-view learning?</vt:lpstr>
      <vt:lpstr>Overview for “Agreement as constraints”</vt:lpstr>
      <vt:lpstr>Single-view vs. Multi-view</vt:lpstr>
      <vt:lpstr>Meta-BiLSTM model</vt:lpstr>
      <vt:lpstr>PowerPoint Presentation</vt:lpstr>
      <vt:lpstr>PowerPoint Presentation</vt:lpstr>
      <vt:lpstr>PowerPoint Presentation</vt:lpstr>
      <vt:lpstr>PowerPoint Presentation</vt:lpstr>
      <vt:lpstr>Experiment setup</vt:lpstr>
      <vt:lpstr>Experiment: comparison to baseline</vt:lpstr>
      <vt:lpstr>Experiment: Co-meta variant comparison</vt:lpstr>
      <vt:lpstr>Experiment: Co-meta variant comparison</vt:lpstr>
      <vt:lpstr>Effect of the agreement score</vt:lpstr>
      <vt:lpstr>Effect of co-meta on agreement?</vt:lpstr>
      <vt:lpstr>Increasing labels.</vt:lpstr>
      <vt:lpstr>Extra view: ELMo, BERT</vt:lpstr>
      <vt:lpstr>Conclusion on SSL with agreement score</vt:lpstr>
      <vt:lpstr>Related work</vt:lpstr>
      <vt:lpstr>Roadmap</vt:lpstr>
      <vt:lpstr>Roadmap</vt:lpstr>
      <vt:lpstr>Conclusions and Discussions</vt:lpstr>
      <vt:lpstr>Future Work</vt:lpstr>
      <vt:lpstr>Thank You!</vt:lpstr>
      <vt:lpstr>[backup]</vt:lpstr>
      <vt:lpstr>[backup] SRL full result</vt:lpstr>
      <vt:lpstr>[backup] SRL using off-the-shelf parser</vt:lpstr>
      <vt:lpstr>[backup] SRL full result</vt:lpstr>
      <vt:lpstr>[backup] Time </vt:lpstr>
      <vt:lpstr>Robustness of GBI</vt:lpstr>
      <vt:lpstr>Robustness of GBI</vt:lpstr>
      <vt:lpstr>Robustness of GBI</vt:lpstr>
      <vt:lpstr>Key Idea for the method</vt:lpstr>
      <vt:lpstr>GBI on transducer (sequence-to-sequence)</vt:lpstr>
      <vt:lpstr>GBI on transducer (sequence-to-sequence)</vt:lpstr>
      <vt:lpstr>GBI on transducer (sequence-to-sequence)</vt:lpstr>
      <vt:lpstr>GBI on parsing (sequence-to-sequence)</vt:lpstr>
      <vt:lpstr>GBI on parsing: Experiments</vt:lpstr>
      <vt:lpstr>GBI on parsing (sequence-to-sequence)</vt:lpstr>
      <vt:lpstr>Constraints function</vt:lpstr>
      <vt:lpstr>Constraints function</vt:lpstr>
      <vt:lpstr>Constraint function g on SRL</vt:lpstr>
      <vt:lpstr>Constraint on SRL</vt:lpstr>
      <vt:lpstr>[Backup] A* algorithm</vt:lpstr>
      <vt:lpstr>[Backup] A* algorithm</vt:lpstr>
      <vt:lpstr>[Backup] A* algorithm</vt:lpstr>
      <vt:lpstr>GBI on out-of-domain data (Q5)</vt:lpstr>
      <vt:lpstr>GBI on out-of-domain data</vt:lpstr>
      <vt:lpstr>GBI on out-of-domain data</vt:lpstr>
      <vt:lpstr>GBI on out-of-domain data</vt:lpstr>
      <vt:lpstr>[Revisit] SRL architecture</vt:lpstr>
      <vt:lpstr>How to express the Grammar Tree as a sequence?</vt:lpstr>
      <vt:lpstr>How to express the Grammar Tree as a sequence?</vt:lpstr>
      <vt:lpstr>GBI on  </vt:lpstr>
      <vt:lpstr>Case study of GBI on parsing</vt:lpstr>
      <vt:lpstr>GBI extra experiment </vt:lpstr>
      <vt:lpstr>GBI on Transduction</vt:lpstr>
      <vt:lpstr>GBI on  </vt:lpstr>
      <vt:lpstr>Gradient-Based Inference (GBI)</vt:lpstr>
      <vt:lpstr>Gradient-Based Inference (GBI)</vt:lpstr>
      <vt:lpstr>Gradient-Based Inference (GBI)</vt:lpstr>
      <vt:lpstr>Training &amp; Inference of a neural model</vt:lpstr>
      <vt:lpstr>Inference on sequence output</vt:lpstr>
      <vt:lpstr>Inference on sequence output</vt:lpstr>
      <vt:lpstr>Inference on sequence output</vt:lpstr>
      <vt:lpstr>Inference on sequence output</vt:lpstr>
      <vt:lpstr>Inference on sequence output</vt:lpstr>
      <vt:lpstr>Change of perspective</vt:lpstr>
      <vt:lpstr>Agreement constraint to promote coherence</vt:lpstr>
      <vt:lpstr>Co-meta overall objective (SSL)</vt:lpstr>
    </vt:vector>
  </TitlesOfParts>
  <Company>Carnegie Mellon University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Deep Learning for Multiple part failure</dc:title>
  <dc:creator>Jay Yoon Lee</dc:creator>
  <cp:lastModifiedBy>Jay Yoon Lee</cp:lastModifiedBy>
  <cp:revision>1926</cp:revision>
  <cp:lastPrinted>2020-03-18T19:52:20Z</cp:lastPrinted>
  <dcterms:created xsi:type="dcterms:W3CDTF">2016-08-14T16:32:48Z</dcterms:created>
  <dcterms:modified xsi:type="dcterms:W3CDTF">2020-05-18T10:28:27Z</dcterms:modified>
</cp:coreProperties>
</file>